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2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6D2B0F-3EA8-4753-B818-949C52354357}" type="datetimeFigureOut">
              <a:rPr lang="ru-RU" smtClean="0"/>
              <a:t>07.11.2019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801855-C28F-4E35-A55D-BD408AA6339F}" type="slidenum">
              <a:rPr lang="ru-RU" smtClean="0"/>
              <a:t>‹#›</a:t>
            </a:fld>
            <a:endParaRPr lang="ru-RU"/>
          </a:p>
        </p:txBody>
      </p:sp>
    </p:spTree>
    <p:extLst>
      <p:ext uri="{BB962C8B-B14F-4D97-AF65-F5344CB8AC3E}">
        <p14:creationId xmlns:p14="http://schemas.microsoft.com/office/powerpoint/2010/main" val="2865144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2801855-C28F-4E35-A55D-BD408AA6339F}" type="slidenum">
              <a:rPr lang="ru-RU" smtClean="0"/>
              <a:t>9</a:t>
            </a:fld>
            <a:endParaRPr lang="ru-RU"/>
          </a:p>
        </p:txBody>
      </p:sp>
    </p:spTree>
    <p:extLst>
      <p:ext uri="{BB962C8B-B14F-4D97-AF65-F5344CB8AC3E}">
        <p14:creationId xmlns:p14="http://schemas.microsoft.com/office/powerpoint/2010/main" val="33654735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E1099B4-0557-47A4-9DAD-857CF253F91A}" type="datetimeFigureOut">
              <a:rPr lang="ru-RU" smtClean="0"/>
              <a:t>07.11.2019</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300DF4F-D0E0-49CE-B982-6D600A90C317}"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E1099B4-0557-47A4-9DAD-857CF253F91A}" type="datetimeFigureOut">
              <a:rPr lang="ru-RU" smtClean="0"/>
              <a:t>07.11.2019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00DF4F-D0E0-49CE-B982-6D600A90C317}"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E1099B4-0557-47A4-9DAD-857CF253F91A}" type="datetimeFigureOut">
              <a:rPr lang="ru-RU" smtClean="0"/>
              <a:t>07.11.2019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00DF4F-D0E0-49CE-B982-6D600A90C317}"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E1099B4-0557-47A4-9DAD-857CF253F91A}" type="datetimeFigureOut">
              <a:rPr lang="ru-RU" smtClean="0"/>
              <a:t>07.11.2019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00DF4F-D0E0-49CE-B982-6D600A90C317}"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E1099B4-0557-47A4-9DAD-857CF253F91A}" type="datetimeFigureOut">
              <a:rPr lang="ru-RU" smtClean="0"/>
              <a:t>07.11.2019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00DF4F-D0E0-49CE-B982-6D600A90C317}"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E1099B4-0557-47A4-9DAD-857CF253F91A}" type="datetimeFigureOut">
              <a:rPr lang="ru-RU" smtClean="0"/>
              <a:t>07.11.2019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300DF4F-D0E0-49CE-B982-6D600A90C317}"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E1099B4-0557-47A4-9DAD-857CF253F91A}" type="datetimeFigureOut">
              <a:rPr lang="ru-RU" smtClean="0"/>
              <a:t>07.11.2019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300DF4F-D0E0-49CE-B982-6D600A90C317}"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E1099B4-0557-47A4-9DAD-857CF253F91A}" type="datetimeFigureOut">
              <a:rPr lang="ru-RU" smtClean="0"/>
              <a:t>07.11.2019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300DF4F-D0E0-49CE-B982-6D600A90C317}"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099B4-0557-47A4-9DAD-857CF253F91A}" type="datetimeFigureOut">
              <a:rPr lang="ru-RU" smtClean="0"/>
              <a:t>07.11.2019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300DF4F-D0E0-49CE-B982-6D600A90C31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1099B4-0557-47A4-9DAD-857CF253F91A}" type="datetimeFigureOut">
              <a:rPr lang="ru-RU" smtClean="0"/>
              <a:t>07.11.2019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300DF4F-D0E0-49CE-B982-6D600A90C31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1099B4-0557-47A4-9DAD-857CF253F91A}" type="datetimeFigureOut">
              <a:rPr lang="ru-RU" smtClean="0"/>
              <a:t>07.11.2019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300DF4F-D0E0-49CE-B982-6D600A90C31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E1099B4-0557-47A4-9DAD-857CF253F91A}" type="datetimeFigureOut">
              <a:rPr lang="ru-RU" smtClean="0"/>
              <a:t>07.11.2019</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300DF4F-D0E0-49CE-B982-6D600A90C31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3341" y="548681"/>
            <a:ext cx="6777318" cy="1512167"/>
          </a:xfrm>
        </p:spPr>
        <p:txBody>
          <a:bodyPr/>
          <a:lstStyle/>
          <a:p>
            <a:r>
              <a:rPr lang="ru-RU" sz="2400" dirty="0" smtClean="0"/>
              <a:t/>
            </a:r>
            <a:br>
              <a:rPr lang="ru-RU" sz="2400" dirty="0" smtClean="0"/>
            </a:br>
            <a:r>
              <a:rPr lang="ru-RU" sz="2400" dirty="0"/>
              <a:t/>
            </a:r>
            <a:br>
              <a:rPr lang="ru-RU" sz="2400" dirty="0"/>
            </a:br>
            <a:r>
              <a:rPr lang="ru-RU" sz="2400" dirty="0" smtClean="0"/>
              <a:t/>
            </a:r>
            <a:br>
              <a:rPr lang="ru-RU" sz="2400" dirty="0" smtClean="0"/>
            </a:br>
            <a:r>
              <a:rPr lang="ru-RU" sz="2400" dirty="0"/>
              <a:t/>
            </a:r>
            <a:br>
              <a:rPr lang="ru-RU" sz="2400" dirty="0"/>
            </a:br>
            <a:r>
              <a:rPr lang="ru-RU" sz="2400" dirty="0" smtClean="0"/>
              <a:t/>
            </a:r>
            <a:br>
              <a:rPr lang="ru-RU" sz="2400" dirty="0" smtClean="0"/>
            </a:br>
            <a:r>
              <a:rPr lang="ru-RU" sz="2400" dirty="0"/>
              <a:t/>
            </a:r>
            <a:br>
              <a:rPr lang="ru-RU" sz="2400" dirty="0"/>
            </a:br>
            <a:r>
              <a:rPr lang="ru-RU" sz="2800" dirty="0" smtClean="0"/>
              <a:t>ТЕМА </a:t>
            </a:r>
            <a:r>
              <a:rPr lang="ru-RU" sz="2800" dirty="0"/>
              <a:t>3</a:t>
            </a:r>
            <a:r>
              <a:rPr lang="ru-RU" sz="2800" dirty="0" smtClean="0"/>
              <a:t>. Основные </a:t>
            </a:r>
            <a:r>
              <a:rPr lang="ru-RU" sz="2800" dirty="0"/>
              <a:t>в</a:t>
            </a:r>
            <a:r>
              <a:rPr lang="ru-RU" sz="2800" dirty="0" smtClean="0"/>
              <a:t>иды юридической профессии</a:t>
            </a:r>
            <a:endParaRPr lang="ru-RU" sz="2800" dirty="0"/>
          </a:p>
        </p:txBody>
      </p:sp>
      <p:sp>
        <p:nvSpPr>
          <p:cNvPr id="3" name="Подзаголовок 2"/>
          <p:cNvSpPr>
            <a:spLocks noGrp="1"/>
          </p:cNvSpPr>
          <p:nvPr>
            <p:ph type="subTitle" idx="1"/>
          </p:nvPr>
        </p:nvSpPr>
        <p:spPr>
          <a:xfrm>
            <a:off x="755577" y="3645024"/>
            <a:ext cx="7704856" cy="2880320"/>
          </a:xfrm>
        </p:spPr>
        <p:txBody>
          <a:bodyPr/>
          <a:lstStyle/>
          <a:p>
            <a:endParaRPr lang="ru-RU" dirty="0" smtClean="0"/>
          </a:p>
          <a:p>
            <a:endParaRPr lang="ru-RU" dirty="0"/>
          </a:p>
        </p:txBody>
      </p:sp>
      <p:pic>
        <p:nvPicPr>
          <p:cNvPr id="1026" name="Picture 2" descr="C:\Users\a_bulygin\Desktop\d7fa54c64cd82c30ae7da2c8f4d5c6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307" y="3545160"/>
            <a:ext cx="7962900"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728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1988841"/>
            <a:ext cx="8496943" cy="4680520"/>
          </a:xfrm>
        </p:spPr>
        <p:txBody>
          <a:bodyPr>
            <a:normAutofit/>
          </a:bodyPr>
          <a:lstStyle/>
          <a:p>
            <a:pPr marL="0" indent="0">
              <a:buNone/>
            </a:pPr>
            <a:r>
              <a:rPr lang="ru-RU" sz="1600" dirty="0" smtClean="0"/>
              <a:t>	</a:t>
            </a:r>
            <a:r>
              <a:rPr lang="ru-RU" sz="1600" dirty="0"/>
              <a:t>Сотрудники Следственного комитета являются федеральными государственными </a:t>
            </a:r>
            <a:r>
              <a:rPr lang="ru-RU" sz="1600" dirty="0" smtClean="0"/>
              <a:t>служащими.</a:t>
            </a:r>
          </a:p>
          <a:p>
            <a:pPr marL="0" indent="0" algn="just">
              <a:buNone/>
            </a:pPr>
            <a:r>
              <a:rPr lang="ru-RU" sz="1600" dirty="0" smtClean="0"/>
              <a:t>	На </a:t>
            </a:r>
            <a:r>
              <a:rPr lang="ru-RU" sz="1600" dirty="0"/>
              <a:t>должности руководителей следственных отделов и следственных отделений Следственного комитета по районам, городам и приравненных к ним, в том числе специализированных, следственных отделов Следственного комитета назначаются граждане не моложе 25 лет, имеющие стаж работы по юридической специальности в Следственном комитете, следственных органах федеральных органов исполнительной власти (при соответствующих федеральных органах исполнительной власти), органах прокуратуры, судебных органах не менее 3</a:t>
            </a:r>
            <a:r>
              <a:rPr lang="ru-RU" sz="1600" dirty="0" smtClean="0"/>
              <a:t> </a:t>
            </a:r>
            <a:r>
              <a:rPr lang="ru-RU" sz="1600" dirty="0"/>
              <a:t>лет. Назначение на должность указанных руководителей производится на срок не более пяти лет, пребывание в занимаемой должности более двух сроков подряд не допускается</a:t>
            </a:r>
            <a:r>
              <a:rPr lang="ru-RU" sz="1600" dirty="0" smtClean="0"/>
              <a:t>.</a:t>
            </a:r>
          </a:p>
          <a:p>
            <a:pPr marL="0" indent="0" algn="just">
              <a:buNone/>
            </a:pPr>
            <a:r>
              <a:rPr lang="ru-RU" sz="1600" dirty="0" smtClean="0"/>
              <a:t>	Гражданин, впервые назначаемый на должность, принимает торжественную присягу.</a:t>
            </a:r>
          </a:p>
          <a:p>
            <a:pPr marL="0" indent="0" algn="just">
              <a:buNone/>
            </a:pPr>
            <a:r>
              <a:rPr lang="ru-RU" sz="1600" dirty="0" smtClean="0"/>
              <a:t>	Ограничения, запреты и обязанности, связанные со службой, аналогичны запретам и обязанностям для прокурорских работников.</a:t>
            </a:r>
            <a:endParaRPr lang="ru-RU" sz="1600" dirty="0"/>
          </a:p>
        </p:txBody>
      </p:sp>
      <p:sp>
        <p:nvSpPr>
          <p:cNvPr id="3" name="Заголовок 2"/>
          <p:cNvSpPr>
            <a:spLocks noGrp="1"/>
          </p:cNvSpPr>
          <p:nvPr>
            <p:ph type="title"/>
          </p:nvPr>
        </p:nvSpPr>
        <p:spPr/>
        <p:txBody>
          <a:bodyPr/>
          <a:lstStyle/>
          <a:p>
            <a:r>
              <a:rPr lang="ru-RU" sz="2400" dirty="0" smtClean="0">
                <a:solidFill>
                  <a:schemeClr val="accent5"/>
                </a:solidFill>
              </a:rPr>
              <a:t>Правовое положение сотрудников </a:t>
            </a:r>
            <a:br>
              <a:rPr lang="ru-RU" sz="2400" dirty="0" smtClean="0">
                <a:solidFill>
                  <a:schemeClr val="accent5"/>
                </a:solidFill>
              </a:rPr>
            </a:br>
            <a:r>
              <a:rPr lang="ru-RU" sz="2400" dirty="0" smtClean="0">
                <a:solidFill>
                  <a:schemeClr val="accent5"/>
                </a:solidFill>
              </a:rPr>
              <a:t>Следственного комитета РФ</a:t>
            </a:r>
            <a:endParaRPr lang="ru-RU" sz="2400" dirty="0">
              <a:solidFill>
                <a:schemeClr val="accent5"/>
              </a:solidFill>
            </a:endParaRPr>
          </a:p>
        </p:txBody>
      </p:sp>
    </p:spTree>
    <p:extLst>
      <p:ext uri="{BB962C8B-B14F-4D97-AF65-F5344CB8AC3E}">
        <p14:creationId xmlns:p14="http://schemas.microsoft.com/office/powerpoint/2010/main" val="643220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7" y="1988840"/>
            <a:ext cx="8568952" cy="4608513"/>
          </a:xfrm>
        </p:spPr>
        <p:txBody>
          <a:bodyPr>
            <a:normAutofit fontScale="92500" lnSpcReduction="10000"/>
          </a:bodyPr>
          <a:lstStyle/>
          <a:p>
            <a:pPr indent="0" algn="just">
              <a:buNone/>
            </a:pPr>
            <a:r>
              <a:rPr lang="ru-RU" sz="1600" b="1" i="1" dirty="0" smtClean="0"/>
              <a:t>	Полиция</a:t>
            </a:r>
            <a:r>
              <a:rPr lang="ru-RU" sz="1600" dirty="0" smtClean="0"/>
              <a:t> </a:t>
            </a:r>
            <a:r>
              <a:rPr lang="ru-RU" sz="1600" dirty="0"/>
              <a:t>предназначена для защиты жизни, здоровья, прав и свобод граждан Российской Федерации, иностранных граждан, лиц без </a:t>
            </a:r>
            <a:r>
              <a:rPr lang="ru-RU" sz="1600" dirty="0" smtClean="0"/>
              <a:t>гражданства, </a:t>
            </a:r>
            <a:r>
              <a:rPr lang="ru-RU" sz="1600" dirty="0"/>
              <a:t>для противодействия преступности, охраны общественного порядка, собственности и для обеспечения общественной безопасности</a:t>
            </a:r>
            <a:r>
              <a:rPr lang="ru-RU" sz="1600" dirty="0" smtClean="0"/>
              <a:t>.</a:t>
            </a:r>
          </a:p>
          <a:p>
            <a:pPr indent="0" algn="just">
              <a:buNone/>
            </a:pPr>
            <a:r>
              <a:rPr lang="ru-RU" sz="1600" dirty="0" smtClean="0"/>
              <a:t>	Полиция </a:t>
            </a:r>
            <a:r>
              <a:rPr lang="ru-RU" sz="1600" dirty="0"/>
              <a:t>является составной частью единой централизованной системы федерального органа исполнительной власти в сфере внутренних дел.</a:t>
            </a:r>
          </a:p>
          <a:p>
            <a:pPr indent="0">
              <a:buNone/>
            </a:pPr>
            <a:r>
              <a:rPr lang="ru-RU" sz="1600" dirty="0" smtClean="0"/>
              <a:t>Деятельность </a:t>
            </a:r>
            <a:r>
              <a:rPr lang="ru-RU" sz="1600" dirty="0"/>
              <a:t>полиции осуществляется по следующим основным направлениям:</a:t>
            </a:r>
          </a:p>
          <a:p>
            <a:pPr indent="342900"/>
            <a:r>
              <a:rPr lang="ru-RU" sz="1600" dirty="0" smtClean="0"/>
              <a:t> </a:t>
            </a:r>
            <a:r>
              <a:rPr lang="ru-RU" sz="1600" dirty="0"/>
              <a:t>защита личности, общества, государства от противоправных посягательств;</a:t>
            </a:r>
          </a:p>
          <a:p>
            <a:pPr indent="342900"/>
            <a:r>
              <a:rPr lang="ru-RU" sz="1600" dirty="0" smtClean="0"/>
              <a:t> </a:t>
            </a:r>
            <a:r>
              <a:rPr lang="ru-RU" sz="1600" dirty="0"/>
              <a:t>предупреждение и пресечение преступлений и административных правонарушений;</a:t>
            </a:r>
          </a:p>
          <a:p>
            <a:pPr indent="342900"/>
            <a:r>
              <a:rPr lang="ru-RU" sz="1600" dirty="0" smtClean="0"/>
              <a:t>выявление </a:t>
            </a:r>
            <a:r>
              <a:rPr lang="ru-RU" sz="1600" dirty="0"/>
              <a:t>и раскрытие преступлений, производство дознания по уголовным делам;</a:t>
            </a:r>
          </a:p>
          <a:p>
            <a:pPr indent="342900"/>
            <a:r>
              <a:rPr lang="ru-RU" sz="1600" dirty="0" smtClean="0"/>
              <a:t>розыск </a:t>
            </a:r>
            <a:r>
              <a:rPr lang="ru-RU" sz="1600" dirty="0"/>
              <a:t>лиц;</a:t>
            </a:r>
          </a:p>
          <a:p>
            <a:pPr indent="342900"/>
            <a:r>
              <a:rPr lang="ru-RU" sz="1600" dirty="0" smtClean="0"/>
              <a:t>производство </a:t>
            </a:r>
            <a:r>
              <a:rPr lang="ru-RU" sz="1600" dirty="0"/>
              <a:t>по делам об административных правонарушениях, исполнение административных наказаний;</a:t>
            </a:r>
          </a:p>
          <a:p>
            <a:pPr indent="342900"/>
            <a:r>
              <a:rPr lang="ru-RU" sz="1600" dirty="0" smtClean="0"/>
              <a:t> </a:t>
            </a:r>
            <a:r>
              <a:rPr lang="ru-RU" sz="1600" dirty="0"/>
              <a:t>обеспечение правопорядка в общественных местах;</a:t>
            </a:r>
          </a:p>
          <a:p>
            <a:pPr indent="342900"/>
            <a:r>
              <a:rPr lang="ru-RU" sz="1600" dirty="0" smtClean="0"/>
              <a:t>обеспечение </a:t>
            </a:r>
            <a:r>
              <a:rPr lang="ru-RU" sz="1600" dirty="0"/>
              <a:t>безопасности дорожного движения;</a:t>
            </a:r>
          </a:p>
          <a:p>
            <a:pPr indent="342900"/>
            <a:r>
              <a:rPr lang="ru-RU" sz="1600" dirty="0" smtClean="0"/>
              <a:t>государственная </a:t>
            </a:r>
            <a:r>
              <a:rPr lang="ru-RU" sz="1600" dirty="0"/>
              <a:t>защита потерпевших, свидетелей и иных участников уголовного судопроизводства, судей, прокуроров, следователей, должностных лиц правоохранительных и контролирующих органов, а также других защищаемых лиц;</a:t>
            </a:r>
          </a:p>
          <a:p>
            <a:pPr indent="342900"/>
            <a:r>
              <a:rPr lang="ru-RU" sz="1600" dirty="0" smtClean="0"/>
              <a:t> </a:t>
            </a:r>
            <a:r>
              <a:rPr lang="ru-RU" sz="1600" dirty="0"/>
              <a:t>осуществление экспертно-криминалистической деятельности.</a:t>
            </a:r>
          </a:p>
          <a:p>
            <a:pPr marL="0" indent="0" algn="just">
              <a:buNone/>
            </a:pPr>
            <a:endParaRPr lang="ru-RU" sz="1600" b="1" dirty="0"/>
          </a:p>
        </p:txBody>
      </p:sp>
      <p:sp>
        <p:nvSpPr>
          <p:cNvPr id="3" name="Заголовок 2"/>
          <p:cNvSpPr>
            <a:spLocks noGrp="1"/>
          </p:cNvSpPr>
          <p:nvPr>
            <p:ph type="title"/>
          </p:nvPr>
        </p:nvSpPr>
        <p:spPr/>
        <p:txBody>
          <a:bodyPr/>
          <a:lstStyle/>
          <a:p>
            <a:r>
              <a:rPr lang="ru-RU" sz="2400" dirty="0" smtClean="0">
                <a:solidFill>
                  <a:schemeClr val="accent5"/>
                </a:solidFill>
              </a:rPr>
              <a:t>4. Сотрудник полиции</a:t>
            </a:r>
            <a:endParaRPr lang="ru-RU" sz="2400" dirty="0">
              <a:solidFill>
                <a:schemeClr val="accent5"/>
              </a:solidFill>
            </a:endParaRPr>
          </a:p>
        </p:txBody>
      </p:sp>
    </p:spTree>
    <p:extLst>
      <p:ext uri="{BB962C8B-B14F-4D97-AF65-F5344CB8AC3E}">
        <p14:creationId xmlns:p14="http://schemas.microsoft.com/office/powerpoint/2010/main" val="4211684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988841"/>
            <a:ext cx="8640960" cy="4680520"/>
          </a:xfrm>
        </p:spPr>
        <p:txBody>
          <a:bodyPr>
            <a:normAutofit fontScale="92500" lnSpcReduction="10000"/>
          </a:bodyPr>
          <a:lstStyle/>
          <a:p>
            <a:pPr algn="just"/>
            <a:r>
              <a:rPr lang="ru-RU" sz="1400" dirty="0" smtClean="0"/>
              <a:t>принимать </a:t>
            </a:r>
            <a:r>
              <a:rPr lang="ru-RU" sz="1400" dirty="0"/>
              <a:t>и регистрировать (в том числе в электронной форме) заявления и сообщения о преступлениях, об административных правонарушениях, о </a:t>
            </a:r>
            <a:r>
              <a:rPr lang="ru-RU" sz="1400" dirty="0" smtClean="0"/>
              <a:t>происшествиях;</a:t>
            </a:r>
          </a:p>
          <a:p>
            <a:pPr algn="just"/>
            <a:r>
              <a:rPr lang="ru-RU" sz="1400" dirty="0"/>
              <a:t> прибывать незамедлительно на место совершения преступления, административного правонарушения, место происшествия, пресекать противоправные деяния, устранять угрозы безопасности граждан и общественной безопасности, документировать обстоятельства совершения преступления, административного правонарушения, обстоятельства происшествия, обеспечивать сохранность следов </a:t>
            </a:r>
            <a:r>
              <a:rPr lang="ru-RU" sz="1400" dirty="0" smtClean="0"/>
              <a:t>преступления;</a:t>
            </a:r>
          </a:p>
          <a:p>
            <a:pPr algn="just"/>
            <a:r>
              <a:rPr lang="ru-RU" sz="1400" dirty="0"/>
              <a:t> оказывать первую помощь лицам, пострадавшим от преступлений, административных правонарушений и несчастных случаев, а также лицам, находящимся в беспомощном состоянии либо в состоянии, опасном для их жизни и </a:t>
            </a:r>
            <a:r>
              <a:rPr lang="ru-RU" sz="1400" dirty="0" smtClean="0"/>
              <a:t>здоровья;</a:t>
            </a:r>
          </a:p>
          <a:p>
            <a:pPr algn="just"/>
            <a:r>
              <a:rPr lang="ru-RU" sz="1400" dirty="0"/>
              <a:t> выявлять причины преступлений и административных правонарушений и условия, способствующие их совершению, принимать в пределах своих полномочий меры по их устранению; выявлять лиц, имеющих намерение совершить преступление, и проводить с ними индивидуальную профилактическую работу; участвовать в профилактике безнадзорности и правонарушений несовершеннолетних; участвовать в пропаганде правовых знаний</a:t>
            </a:r>
            <a:r>
              <a:rPr lang="ru-RU" sz="1400" dirty="0" smtClean="0"/>
              <a:t>;</a:t>
            </a:r>
          </a:p>
          <a:p>
            <a:pPr algn="just"/>
            <a:r>
              <a:rPr lang="ru-RU" sz="1400" dirty="0"/>
              <a:t> </a:t>
            </a:r>
            <a:r>
              <a:rPr lang="ru-RU" sz="1400" dirty="0" smtClean="0"/>
              <a:t>обеспечивать </a:t>
            </a:r>
            <a:r>
              <a:rPr lang="ru-RU" sz="1400" dirty="0"/>
              <a:t>безопасность граждан и общественный порядок на улицах, площадях, стадионах</a:t>
            </a:r>
            <a:r>
              <a:rPr lang="ru-RU" sz="1400" dirty="0" smtClean="0"/>
              <a:t>, и других общественных местах;</a:t>
            </a:r>
          </a:p>
          <a:p>
            <a:pPr algn="just"/>
            <a:r>
              <a:rPr lang="ru-RU" sz="1400" dirty="0"/>
              <a:t> осуществлять </a:t>
            </a:r>
            <a:r>
              <a:rPr lang="ru-RU" sz="1400" dirty="0" smtClean="0"/>
              <a:t>оперативно-розыскную </a:t>
            </a:r>
            <a:r>
              <a:rPr lang="ru-RU" sz="1400" dirty="0"/>
              <a:t>деятельность в целях выявления, предупреждения, пресечения и раскрытия преступлений, обеспечения собственной </a:t>
            </a:r>
            <a:r>
              <a:rPr lang="ru-RU" sz="1400" dirty="0" smtClean="0"/>
              <a:t>безопасности; </a:t>
            </a:r>
          </a:p>
          <a:p>
            <a:pPr algn="just"/>
            <a:r>
              <a:rPr lang="ru-RU" sz="1400" dirty="0"/>
              <a:t> пресекать административные правонарушения и осуществлять производство по делам об административных </a:t>
            </a:r>
            <a:r>
              <a:rPr lang="ru-RU" sz="1400" dirty="0" smtClean="0"/>
              <a:t>правонарушениях</a:t>
            </a:r>
            <a:r>
              <a:rPr lang="ru-RU" sz="1400" dirty="0"/>
              <a:t>;</a:t>
            </a:r>
            <a:endParaRPr lang="ru-RU" sz="1400" dirty="0" smtClean="0"/>
          </a:p>
          <a:p>
            <a:pPr algn="just"/>
            <a:r>
              <a:rPr lang="ru-RU" sz="1400" dirty="0"/>
              <a:t> осуществлять розыск лиц, совершивших преступления или подозреваемых и обвиняемых в их совершении; лиц, скрывшихся от органов дознания, следствия или суда; несовершеннолетних, самовольно ушедших из семей или специализированных учреждений для </a:t>
            </a:r>
            <a:r>
              <a:rPr lang="ru-RU" sz="1400" dirty="0" smtClean="0"/>
              <a:t>несовершеннолетних.</a:t>
            </a:r>
            <a:endParaRPr lang="ru-RU" sz="1400" dirty="0"/>
          </a:p>
          <a:p>
            <a:pPr marL="342900" indent="-342900" algn="just">
              <a:buAutoNum type="arabicParenR"/>
            </a:pPr>
            <a:endParaRPr lang="ru-RU" sz="1600" dirty="0"/>
          </a:p>
        </p:txBody>
      </p:sp>
      <p:sp>
        <p:nvSpPr>
          <p:cNvPr id="3" name="Заголовок 2"/>
          <p:cNvSpPr>
            <a:spLocks noGrp="1"/>
          </p:cNvSpPr>
          <p:nvPr>
            <p:ph type="title"/>
          </p:nvPr>
        </p:nvSpPr>
        <p:spPr/>
        <p:txBody>
          <a:bodyPr/>
          <a:lstStyle/>
          <a:p>
            <a:r>
              <a:rPr lang="ru-RU" sz="2400" dirty="0" smtClean="0">
                <a:solidFill>
                  <a:schemeClr val="accent5"/>
                </a:solidFill>
              </a:rPr>
              <a:t>Обязанности сотрудников полиции</a:t>
            </a:r>
            <a:endParaRPr lang="ru-RU" sz="2400" dirty="0">
              <a:solidFill>
                <a:schemeClr val="accent5"/>
              </a:solidFill>
            </a:endParaRPr>
          </a:p>
        </p:txBody>
      </p:sp>
    </p:spTree>
    <p:extLst>
      <p:ext uri="{BB962C8B-B14F-4D97-AF65-F5344CB8AC3E}">
        <p14:creationId xmlns:p14="http://schemas.microsoft.com/office/powerpoint/2010/main" val="1491836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1" y="1988840"/>
            <a:ext cx="8640960" cy="4680520"/>
          </a:xfrm>
        </p:spPr>
        <p:txBody>
          <a:bodyPr>
            <a:normAutofit fontScale="92500"/>
          </a:bodyPr>
          <a:lstStyle/>
          <a:p>
            <a:pPr marL="0" indent="0" algn="just">
              <a:buNone/>
            </a:pPr>
            <a:r>
              <a:rPr lang="ru-RU" sz="1600" dirty="0" smtClean="0"/>
              <a:t>	</a:t>
            </a:r>
            <a:r>
              <a:rPr lang="ru-RU" sz="1600" b="1" i="1" dirty="0"/>
              <a:t>Сотрудником полиции </a:t>
            </a:r>
            <a:r>
              <a:rPr lang="ru-RU" sz="1600" dirty="0"/>
              <a:t>является гражданин Российской Федерации, который осуществляет служебную деятельность на должности федеральной государственной службы в органах </a:t>
            </a:r>
            <a:r>
              <a:rPr lang="ru-RU" sz="1600" dirty="0" smtClean="0"/>
              <a:t>внутренних </a:t>
            </a:r>
            <a:r>
              <a:rPr lang="ru-RU" sz="1600" dirty="0"/>
              <a:t>дел и которому в установленном порядке присвоено специальное </a:t>
            </a:r>
            <a:r>
              <a:rPr lang="ru-RU" sz="1600" dirty="0" smtClean="0"/>
              <a:t>звание.</a:t>
            </a:r>
          </a:p>
          <a:p>
            <a:pPr indent="0">
              <a:buNone/>
            </a:pPr>
            <a:r>
              <a:rPr lang="ru-RU" sz="1600" dirty="0" smtClean="0"/>
              <a:t>1</a:t>
            </a:r>
            <a:r>
              <a:rPr lang="ru-RU" sz="1600" dirty="0"/>
              <a:t>) рядовой состав - рядовой полиции;</a:t>
            </a:r>
          </a:p>
          <a:p>
            <a:pPr indent="0">
              <a:buNone/>
            </a:pPr>
            <a:r>
              <a:rPr lang="ru-RU" sz="1600" dirty="0"/>
              <a:t>2) младший начальствующий состав - младший сержант полиции, сержант полиции, старший сержант полиции, старшина полиции, прапорщик полиции, старший прапорщик полиции;</a:t>
            </a:r>
          </a:p>
          <a:p>
            <a:pPr indent="0">
              <a:buNone/>
            </a:pPr>
            <a:r>
              <a:rPr lang="ru-RU" sz="1600" dirty="0"/>
              <a:t>3) средний начальствующий состав - младший лейтенант полиции, лейтенант полиции, старший лейтенант полиции, капитан полиции;</a:t>
            </a:r>
          </a:p>
          <a:p>
            <a:pPr indent="0">
              <a:buNone/>
            </a:pPr>
            <a:r>
              <a:rPr lang="ru-RU" sz="1600" dirty="0"/>
              <a:t>4) старший начальствующий состав - майор полиции, подполковник полиции, полковник полиции;</a:t>
            </a:r>
          </a:p>
          <a:p>
            <a:pPr indent="0">
              <a:buNone/>
            </a:pPr>
            <a:r>
              <a:rPr lang="ru-RU" sz="1600" dirty="0"/>
              <a:t>5) высший начальствующий состав - генерал-майор полиции, генерал-лейтенант полиции, генерал-полковник полиции, генерал полиции Российской </a:t>
            </a:r>
            <a:r>
              <a:rPr lang="ru-RU" sz="1600" dirty="0" smtClean="0"/>
              <a:t>Федерации.</a:t>
            </a:r>
          </a:p>
          <a:p>
            <a:pPr indent="0">
              <a:buNone/>
            </a:pPr>
            <a:r>
              <a:rPr lang="ru-RU" sz="1600" dirty="0" smtClean="0"/>
              <a:t>	Сотруднику </a:t>
            </a:r>
            <a:r>
              <a:rPr lang="ru-RU" sz="1600" dirty="0"/>
              <a:t>полиции выдаются служебное удостоверение, специальный жетон с личным номером, нагрудный знак, образцы которых утверждаются федеральным органом исполнительной власти в сфере внутренних </a:t>
            </a:r>
            <a:r>
              <a:rPr lang="ru-RU" sz="1600" dirty="0" smtClean="0"/>
              <a:t>дел.</a:t>
            </a:r>
          </a:p>
          <a:p>
            <a:pPr indent="0">
              <a:buNone/>
            </a:pPr>
            <a:r>
              <a:rPr lang="ru-RU" sz="1600" dirty="0" smtClean="0"/>
              <a:t>	Сотрудник </a:t>
            </a:r>
            <a:r>
              <a:rPr lang="ru-RU" sz="1600" dirty="0"/>
              <a:t>полиции обеспечивается форменной одеждой за счет бюджетных ассигнований федерального бюджета. </a:t>
            </a:r>
          </a:p>
          <a:p>
            <a:pPr indent="0">
              <a:buNone/>
            </a:pPr>
            <a:r>
              <a:rPr lang="ru-RU" sz="1600" dirty="0" smtClean="0"/>
              <a:t>	Сотрудник </a:t>
            </a:r>
            <a:r>
              <a:rPr lang="ru-RU" sz="1600" dirty="0"/>
              <a:t>полиции имеет право на ношение и хранение огнестрельного оружия и специальных средств. </a:t>
            </a:r>
          </a:p>
          <a:p>
            <a:pPr marL="0" indent="0" algn="just">
              <a:buNone/>
            </a:pPr>
            <a:endParaRPr lang="ru-RU" sz="1600" dirty="0"/>
          </a:p>
        </p:txBody>
      </p:sp>
      <p:sp>
        <p:nvSpPr>
          <p:cNvPr id="3" name="Заголовок 2"/>
          <p:cNvSpPr>
            <a:spLocks noGrp="1"/>
          </p:cNvSpPr>
          <p:nvPr>
            <p:ph type="title"/>
          </p:nvPr>
        </p:nvSpPr>
        <p:spPr/>
        <p:txBody>
          <a:bodyPr/>
          <a:lstStyle/>
          <a:p>
            <a:r>
              <a:rPr lang="ru-RU" sz="2400" dirty="0" smtClean="0">
                <a:solidFill>
                  <a:schemeClr val="accent1"/>
                </a:solidFill>
              </a:rPr>
              <a:t>Правовое положение сотрудника полиции</a:t>
            </a:r>
            <a:endParaRPr lang="ru-RU" sz="2400" dirty="0">
              <a:solidFill>
                <a:schemeClr val="accent1"/>
              </a:solidFill>
            </a:endParaRPr>
          </a:p>
        </p:txBody>
      </p:sp>
    </p:spTree>
    <p:extLst>
      <p:ext uri="{BB962C8B-B14F-4D97-AF65-F5344CB8AC3E}">
        <p14:creationId xmlns:p14="http://schemas.microsoft.com/office/powerpoint/2010/main" val="270822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5" y="2019300"/>
            <a:ext cx="8424937" cy="4578052"/>
          </a:xfrm>
        </p:spPr>
        <p:txBody>
          <a:bodyPr>
            <a:noAutofit/>
          </a:bodyPr>
          <a:lstStyle/>
          <a:p>
            <a:pPr marL="0" indent="0" algn="just">
              <a:buNone/>
            </a:pPr>
            <a:r>
              <a:rPr lang="ru-RU" sz="1400" dirty="0"/>
              <a:t> </a:t>
            </a:r>
            <a:r>
              <a:rPr lang="ru-RU" sz="1400" dirty="0" smtClean="0"/>
              <a:t>            </a:t>
            </a:r>
            <a:r>
              <a:rPr lang="ru-RU" sz="1400" b="1" i="1" dirty="0" smtClean="0"/>
              <a:t>Адвокат -</a:t>
            </a:r>
            <a:r>
              <a:rPr lang="ru-RU" sz="1400" dirty="0" smtClean="0"/>
              <a:t>  </a:t>
            </a:r>
            <a:r>
              <a:rPr lang="ru-RU" sz="1400" dirty="0"/>
              <a:t>лицо, получившее в установленном настоящим Федеральным законом </a:t>
            </a:r>
            <a:r>
              <a:rPr lang="ru-RU" sz="1400" dirty="0" smtClean="0"/>
              <a:t>порядке </a:t>
            </a:r>
            <a:r>
              <a:rPr lang="ru-RU" sz="1400" dirty="0"/>
              <a:t>статус адвоката и право осуществлять адвокатскую деятельность. Адвокат является независимым профессиональным советником по правовым вопросам. Адвокат не вправе вступать в трудовые отношения в качестве работника, за исключением научной, преподавательской и иной творческой деятельности, а также занимать государственные должности Российской Федерации, государственные должности субъектов Российской Федерации, должности государственной службы и муниципальные должности</a:t>
            </a:r>
            <a:r>
              <a:rPr lang="ru-RU" sz="1400" dirty="0" smtClean="0"/>
              <a:t>.</a:t>
            </a:r>
          </a:p>
          <a:p>
            <a:pPr marL="0" indent="0" algn="just">
              <a:buNone/>
            </a:pPr>
            <a:r>
              <a:rPr lang="ru-RU" sz="1400" dirty="0" smtClean="0"/>
              <a:t>адвокат</a:t>
            </a:r>
            <a:r>
              <a:rPr lang="ru-RU" sz="1400" dirty="0"/>
              <a:t>:</a:t>
            </a:r>
          </a:p>
          <a:p>
            <a:pPr indent="342900"/>
            <a:r>
              <a:rPr lang="ru-RU" sz="1400" dirty="0" smtClean="0"/>
              <a:t>дает </a:t>
            </a:r>
            <a:r>
              <a:rPr lang="ru-RU" sz="1400" dirty="0"/>
              <a:t>консультации и справки по правовым вопросам как в устной, так и в письменной форме;</a:t>
            </a:r>
          </a:p>
          <a:p>
            <a:pPr indent="342900"/>
            <a:r>
              <a:rPr lang="ru-RU" sz="1400" dirty="0" smtClean="0"/>
              <a:t> </a:t>
            </a:r>
            <a:r>
              <a:rPr lang="ru-RU" sz="1400" dirty="0"/>
              <a:t>составляет заявления, жалобы, ходатайства и другие документы правового характера;</a:t>
            </a:r>
          </a:p>
          <a:p>
            <a:pPr indent="342900"/>
            <a:r>
              <a:rPr lang="ru-RU" sz="1400" dirty="0" smtClean="0"/>
              <a:t>представляет </a:t>
            </a:r>
            <a:r>
              <a:rPr lang="ru-RU" sz="1400" dirty="0"/>
              <a:t>интересы доверителя в конституционном </a:t>
            </a:r>
            <a:r>
              <a:rPr lang="ru-RU" sz="1400" dirty="0" smtClean="0"/>
              <a:t>гражданском, административном судопроизводстве;</a:t>
            </a:r>
            <a:endParaRPr lang="ru-RU" sz="1400" dirty="0"/>
          </a:p>
          <a:p>
            <a:pPr indent="342900"/>
            <a:r>
              <a:rPr lang="ru-RU" sz="1400" dirty="0" smtClean="0"/>
              <a:t> </a:t>
            </a:r>
            <a:r>
              <a:rPr lang="ru-RU" sz="1400" dirty="0"/>
              <a:t>участвует в качестве представителя или защитника доверителя в </a:t>
            </a:r>
            <a:r>
              <a:rPr lang="ru-RU" sz="1400" dirty="0" smtClean="0"/>
              <a:t>уголовном </a:t>
            </a:r>
            <a:r>
              <a:rPr lang="ru-RU" sz="1400" dirty="0"/>
              <a:t>судопроизводстве и производстве по делам об административных </a:t>
            </a:r>
            <a:r>
              <a:rPr lang="ru-RU" sz="1400" dirty="0" smtClean="0"/>
              <a:t>правонарушениях;</a:t>
            </a:r>
            <a:endParaRPr lang="ru-RU" sz="1400" dirty="0"/>
          </a:p>
          <a:p>
            <a:pPr indent="342900"/>
            <a:r>
              <a:rPr lang="ru-RU" sz="1400" dirty="0" smtClean="0"/>
              <a:t> </a:t>
            </a:r>
            <a:r>
              <a:rPr lang="ru-RU" sz="1400" dirty="0"/>
              <a:t>участвует в качестве представителя доверителя в разбирательстве дел в третейском </a:t>
            </a:r>
            <a:r>
              <a:rPr lang="ru-RU" sz="1400" dirty="0" smtClean="0"/>
              <a:t>суде, </a:t>
            </a:r>
            <a:r>
              <a:rPr lang="ru-RU" sz="1400" dirty="0"/>
              <a:t>международном коммерческом </a:t>
            </a:r>
            <a:r>
              <a:rPr lang="ru-RU" sz="1400" dirty="0" smtClean="0"/>
              <a:t>арбитраже </a:t>
            </a:r>
            <a:r>
              <a:rPr lang="ru-RU" sz="1400" dirty="0"/>
              <a:t>(суде) и иных органах разрешения конфликтов;</a:t>
            </a:r>
          </a:p>
          <a:p>
            <a:pPr indent="342900"/>
            <a:r>
              <a:rPr lang="ru-RU" sz="1400" dirty="0" smtClean="0"/>
              <a:t> </a:t>
            </a:r>
            <a:r>
              <a:rPr lang="ru-RU" sz="1400" dirty="0"/>
              <a:t>представляет интересы доверителя в органах государственной власти, органах местного самоуправления, общественных объединениях и иных организациях</a:t>
            </a:r>
            <a:r>
              <a:rPr lang="ru-RU" sz="1400" dirty="0" smtClean="0"/>
              <a:t>;</a:t>
            </a:r>
            <a:endParaRPr lang="ru-RU" sz="1400" dirty="0"/>
          </a:p>
        </p:txBody>
      </p:sp>
      <p:sp>
        <p:nvSpPr>
          <p:cNvPr id="3" name="Заголовок 2"/>
          <p:cNvSpPr>
            <a:spLocks noGrp="1"/>
          </p:cNvSpPr>
          <p:nvPr>
            <p:ph type="title"/>
          </p:nvPr>
        </p:nvSpPr>
        <p:spPr/>
        <p:txBody>
          <a:bodyPr/>
          <a:lstStyle/>
          <a:p>
            <a:r>
              <a:rPr lang="ru-RU" sz="2400" dirty="0" smtClean="0">
                <a:solidFill>
                  <a:schemeClr val="accent5"/>
                </a:solidFill>
              </a:rPr>
              <a:t>5. Адвокат</a:t>
            </a:r>
            <a:endParaRPr lang="ru-RU" sz="2400" dirty="0">
              <a:solidFill>
                <a:schemeClr val="accent5"/>
              </a:solidFill>
            </a:endParaRPr>
          </a:p>
        </p:txBody>
      </p:sp>
    </p:spTree>
    <p:extLst>
      <p:ext uri="{BB962C8B-B14F-4D97-AF65-F5344CB8AC3E}">
        <p14:creationId xmlns:p14="http://schemas.microsoft.com/office/powerpoint/2010/main" val="1271541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132857"/>
            <a:ext cx="8712967" cy="4536504"/>
          </a:xfrm>
        </p:spPr>
        <p:txBody>
          <a:bodyPr>
            <a:normAutofit/>
          </a:bodyPr>
          <a:lstStyle/>
          <a:p>
            <a:pPr marL="1062990" lvl="1" indent="-285750">
              <a:buClr>
                <a:srgbClr val="873624"/>
              </a:buClr>
            </a:pPr>
            <a:r>
              <a:rPr lang="ru-RU" sz="1400" dirty="0" smtClean="0">
                <a:solidFill>
                  <a:prstClr val="black">
                    <a:lumMod val="85000"/>
                    <a:lumOff val="15000"/>
                  </a:prstClr>
                </a:solidFill>
              </a:rPr>
              <a:t>представляет </a:t>
            </a:r>
            <a:r>
              <a:rPr lang="ru-RU" sz="1400" dirty="0">
                <a:solidFill>
                  <a:prstClr val="black">
                    <a:lumMod val="85000"/>
                    <a:lumOff val="15000"/>
                  </a:prstClr>
                </a:solidFill>
              </a:rPr>
              <a:t>интересы доверителя в органах государственной власти, судах и правоохранительных органах иностранных государств, международных судебных органах, негосударственных органах иностранных государств, если иное не установлено законодательством иностранных государств, уставными документами международных судебных органов и иных международных организаций или международными договорами Российской Федерации;</a:t>
            </a:r>
          </a:p>
          <a:p>
            <a:pPr lvl="0" indent="342900">
              <a:buClr>
                <a:srgbClr val="873624"/>
              </a:buClr>
            </a:pPr>
            <a:r>
              <a:rPr lang="ru-RU" sz="1400" dirty="0">
                <a:solidFill>
                  <a:prstClr val="black">
                    <a:lumMod val="85000"/>
                    <a:lumOff val="15000"/>
                  </a:prstClr>
                </a:solidFill>
              </a:rPr>
              <a:t>участвует в качестве представителя доверителя в исполнительном </a:t>
            </a:r>
            <a:r>
              <a:rPr lang="ru-RU" sz="1400" dirty="0" smtClean="0">
                <a:solidFill>
                  <a:prstClr val="black">
                    <a:lumMod val="85000"/>
                    <a:lumOff val="15000"/>
                  </a:prstClr>
                </a:solidFill>
              </a:rPr>
              <a:t>производстве, </a:t>
            </a:r>
            <a:r>
              <a:rPr lang="ru-RU" sz="1400" dirty="0">
                <a:solidFill>
                  <a:prstClr val="black">
                    <a:lumMod val="85000"/>
                    <a:lumOff val="15000"/>
                  </a:prstClr>
                </a:solidFill>
              </a:rPr>
              <a:t>а также при исполнении </a:t>
            </a:r>
            <a:r>
              <a:rPr lang="ru-RU" sz="1400" dirty="0" smtClean="0">
                <a:solidFill>
                  <a:prstClr val="black">
                    <a:lumMod val="85000"/>
                    <a:lumOff val="15000"/>
                  </a:prstClr>
                </a:solidFill>
              </a:rPr>
              <a:t>уголовного наказания</a:t>
            </a:r>
            <a:r>
              <a:rPr lang="ru-RU" sz="1400" dirty="0">
                <a:solidFill>
                  <a:prstClr val="black">
                    <a:lumMod val="85000"/>
                    <a:lumOff val="15000"/>
                  </a:prstClr>
                </a:solidFill>
              </a:rPr>
              <a:t>;</a:t>
            </a:r>
          </a:p>
          <a:p>
            <a:pPr lvl="0" indent="342900">
              <a:buClr>
                <a:srgbClr val="873624"/>
              </a:buClr>
            </a:pPr>
            <a:r>
              <a:rPr lang="ru-RU" sz="1400" dirty="0">
                <a:solidFill>
                  <a:prstClr val="black">
                    <a:lumMod val="85000"/>
                    <a:lumOff val="15000"/>
                  </a:prstClr>
                </a:solidFill>
              </a:rPr>
              <a:t>выступает в качестве представителя доверителя в налоговых </a:t>
            </a:r>
            <a:r>
              <a:rPr lang="ru-RU" sz="1400" dirty="0" smtClean="0">
                <a:solidFill>
                  <a:prstClr val="black">
                    <a:lumMod val="85000"/>
                    <a:lumOff val="15000"/>
                  </a:prstClr>
                </a:solidFill>
              </a:rPr>
              <a:t>правоотношениях.</a:t>
            </a:r>
            <a:endParaRPr lang="ru-RU" sz="1400" dirty="0">
              <a:solidFill>
                <a:prstClr val="black">
                  <a:lumMod val="85000"/>
                  <a:lumOff val="15000"/>
                </a:prstClr>
              </a:solidFill>
            </a:endParaRPr>
          </a:p>
          <a:p>
            <a:pPr lvl="0" indent="342900">
              <a:buClr>
                <a:srgbClr val="873624"/>
              </a:buClr>
            </a:pPr>
            <a:r>
              <a:rPr lang="ru-RU" sz="1400" dirty="0">
                <a:solidFill>
                  <a:prstClr val="black">
                    <a:lumMod val="85000"/>
                    <a:lumOff val="15000"/>
                  </a:prstClr>
                </a:solidFill>
              </a:rPr>
              <a:t>оказывает иную </a:t>
            </a:r>
            <a:r>
              <a:rPr lang="ru-RU" sz="1400" dirty="0" smtClean="0">
                <a:solidFill>
                  <a:prstClr val="black">
                    <a:lumMod val="85000"/>
                    <a:lumOff val="15000"/>
                  </a:prstClr>
                </a:solidFill>
              </a:rPr>
              <a:t>юридическую </a:t>
            </a:r>
            <a:r>
              <a:rPr lang="ru-RU" sz="1400" dirty="0">
                <a:solidFill>
                  <a:prstClr val="black">
                    <a:lumMod val="85000"/>
                    <a:lumOff val="15000"/>
                  </a:prstClr>
                </a:solidFill>
              </a:rPr>
              <a:t>помощь, не запрещенную федеральным </a:t>
            </a:r>
            <a:r>
              <a:rPr lang="ru-RU" sz="1400" dirty="0" smtClean="0">
                <a:solidFill>
                  <a:prstClr val="black">
                    <a:lumMod val="85000"/>
                    <a:lumOff val="15000"/>
                  </a:prstClr>
                </a:solidFill>
              </a:rPr>
              <a:t>законом.</a:t>
            </a:r>
          </a:p>
          <a:p>
            <a:pPr lvl="0" indent="0" algn="just">
              <a:buClr>
                <a:srgbClr val="873624"/>
              </a:buClr>
              <a:buNone/>
            </a:pPr>
            <a:r>
              <a:rPr lang="ru-RU" sz="1400" dirty="0" smtClean="0">
                <a:solidFill>
                  <a:prstClr val="black">
                    <a:lumMod val="85000"/>
                    <a:lumOff val="15000"/>
                  </a:prstClr>
                </a:solidFill>
              </a:rPr>
              <a:t>	Адвокатская деятельность  в силу прямого указания закона не является предпринимательской.</a:t>
            </a:r>
          </a:p>
          <a:p>
            <a:pPr indent="0" algn="just">
              <a:buNone/>
            </a:pPr>
            <a:r>
              <a:rPr lang="ru-RU" sz="1500" dirty="0" smtClean="0"/>
              <a:t>	Адвокатура </a:t>
            </a:r>
            <a:r>
              <a:rPr lang="ru-RU" sz="1500" dirty="0"/>
              <a:t>является профессиональным сообществом адвокатов и как институт гражданского общества не входит в систему органов государственной власти и органов местного самоуправления.</a:t>
            </a:r>
          </a:p>
          <a:p>
            <a:pPr indent="0" algn="just">
              <a:buNone/>
            </a:pPr>
            <a:r>
              <a:rPr lang="ru-RU" sz="1500" dirty="0" smtClean="0"/>
              <a:t>	Адвокатура </a:t>
            </a:r>
            <a:r>
              <a:rPr lang="ru-RU" sz="1500" dirty="0"/>
              <a:t>действует на основе принципов законности, независимости, самоуправления, корпоративности, а также принципа равноправия адвокатов</a:t>
            </a:r>
            <a:r>
              <a:rPr lang="ru-RU" sz="1500" dirty="0" smtClean="0"/>
              <a:t>.</a:t>
            </a:r>
          </a:p>
          <a:p>
            <a:pPr indent="0" algn="just">
              <a:buNone/>
            </a:pPr>
            <a:r>
              <a:rPr lang="ru-RU" sz="1600" dirty="0" smtClean="0"/>
              <a:t>	</a:t>
            </a:r>
            <a:r>
              <a:rPr lang="ru-RU" sz="1400" dirty="0" smtClean="0"/>
              <a:t>Адвокат </a:t>
            </a:r>
            <a:r>
              <a:rPr lang="ru-RU" sz="1400" dirty="0"/>
              <a:t>вправе осуществлять адвокатскую деятельность на всей территории Российской Федерации без какого-либо дополнительного разрешения.</a:t>
            </a:r>
          </a:p>
          <a:p>
            <a:pPr lvl="0" indent="0" algn="just">
              <a:buClr>
                <a:srgbClr val="873624"/>
              </a:buClr>
              <a:buNone/>
            </a:pPr>
            <a:endParaRPr lang="ru-RU" dirty="0"/>
          </a:p>
        </p:txBody>
      </p:sp>
      <p:sp>
        <p:nvSpPr>
          <p:cNvPr id="3" name="Заголовок 2"/>
          <p:cNvSpPr>
            <a:spLocks noGrp="1"/>
          </p:cNvSpPr>
          <p:nvPr>
            <p:ph type="title"/>
          </p:nvPr>
        </p:nvSpPr>
        <p:spPr/>
        <p:txBody>
          <a:bodyPr/>
          <a:lstStyle/>
          <a:p>
            <a:r>
              <a:rPr lang="ru-RU" sz="2400" dirty="0" smtClean="0">
                <a:solidFill>
                  <a:schemeClr val="accent5"/>
                </a:solidFill>
              </a:rPr>
              <a:t>Адвокатская деятельность</a:t>
            </a:r>
            <a:endParaRPr lang="ru-RU" sz="2400" dirty="0">
              <a:solidFill>
                <a:schemeClr val="accent5"/>
              </a:solidFill>
            </a:endParaRPr>
          </a:p>
        </p:txBody>
      </p:sp>
    </p:spTree>
    <p:extLst>
      <p:ext uri="{BB962C8B-B14F-4D97-AF65-F5344CB8AC3E}">
        <p14:creationId xmlns:p14="http://schemas.microsoft.com/office/powerpoint/2010/main" val="1411494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2060848"/>
            <a:ext cx="8409256" cy="4608512"/>
          </a:xfrm>
        </p:spPr>
        <p:txBody>
          <a:bodyPr>
            <a:normAutofit fontScale="92500" lnSpcReduction="10000"/>
          </a:bodyPr>
          <a:lstStyle/>
          <a:p>
            <a:pPr marL="0" indent="0" algn="just">
              <a:buNone/>
            </a:pPr>
            <a:r>
              <a:rPr lang="ru-RU" sz="1600" dirty="0" smtClean="0"/>
              <a:t>	</a:t>
            </a:r>
            <a:r>
              <a:rPr lang="ru-RU" sz="1600" b="1" i="1" dirty="0" smtClean="0"/>
              <a:t>Статус </a:t>
            </a:r>
            <a:r>
              <a:rPr lang="ru-RU" sz="1600" b="1" i="1" dirty="0"/>
              <a:t>адвоката </a:t>
            </a:r>
            <a:r>
              <a:rPr lang="ru-RU" sz="1600" dirty="0"/>
              <a:t>в Российской Федерации вправе приобрести лицо, которое имеет высшее юридическое образование, полученное по имеющей государственную аккредитацию образовательной программе, либо ученую степень по юридической специальности. Указанное лицо также должно иметь стаж работы по юридической </a:t>
            </a:r>
            <a:r>
              <a:rPr lang="ru-RU" sz="1600" dirty="0" smtClean="0"/>
              <a:t>специальности </a:t>
            </a:r>
            <a:r>
              <a:rPr lang="ru-RU" sz="1600" dirty="0"/>
              <a:t>не менее двух лет либо пройти </a:t>
            </a:r>
            <a:r>
              <a:rPr lang="ru-RU" sz="1600" dirty="0" smtClean="0"/>
              <a:t>стажировку </a:t>
            </a:r>
            <a:r>
              <a:rPr lang="ru-RU" sz="1600" dirty="0"/>
              <a:t>в адвокатском </a:t>
            </a:r>
            <a:r>
              <a:rPr lang="ru-RU" sz="1600" dirty="0" smtClean="0"/>
              <a:t>образовании.</a:t>
            </a:r>
          </a:p>
          <a:p>
            <a:pPr marL="0" indent="0" algn="just">
              <a:buNone/>
            </a:pPr>
            <a:r>
              <a:rPr lang="ru-RU" sz="1600" dirty="0"/>
              <a:t>	</a:t>
            </a:r>
            <a:r>
              <a:rPr lang="ru-RU" sz="1600" dirty="0" smtClean="0"/>
              <a:t>Не </a:t>
            </a:r>
            <a:r>
              <a:rPr lang="ru-RU" sz="1600" dirty="0"/>
              <a:t>вправе претендовать на приобретение статуса адвоката и осуществление адвокатской деятельности лица:</a:t>
            </a:r>
          </a:p>
          <a:p>
            <a:pPr indent="342900" algn="just"/>
            <a:r>
              <a:rPr lang="ru-RU" sz="1600" dirty="0" smtClean="0"/>
              <a:t> </a:t>
            </a:r>
            <a:r>
              <a:rPr lang="ru-RU" sz="1600" dirty="0"/>
              <a:t>признанные недееспособными или ограниченно дееспособными в установленном законодательством Российской Федерации порядке;</a:t>
            </a:r>
          </a:p>
          <a:p>
            <a:pPr indent="342900" algn="just"/>
            <a:r>
              <a:rPr lang="ru-RU" sz="1600" dirty="0"/>
              <a:t>и</a:t>
            </a:r>
            <a:r>
              <a:rPr lang="ru-RU" sz="1600" dirty="0" smtClean="0"/>
              <a:t>меющие </a:t>
            </a:r>
            <a:r>
              <a:rPr lang="ru-RU" sz="1600" dirty="0"/>
              <a:t>непогашенную или неснятую судимость за совершение умышленного </a:t>
            </a:r>
            <a:r>
              <a:rPr lang="ru-RU" sz="1600" dirty="0" smtClean="0"/>
              <a:t>преступления.								Решение </a:t>
            </a:r>
            <a:r>
              <a:rPr lang="ru-RU" sz="1600" dirty="0"/>
              <a:t>о присвоении статуса адвоката принимает </a:t>
            </a:r>
            <a:r>
              <a:rPr lang="ru-RU" sz="1600" b="1" dirty="0"/>
              <a:t>квалификационная комиссия адвокатской палаты субъекта Российской Федерации </a:t>
            </a:r>
            <a:r>
              <a:rPr lang="ru-RU" sz="1600" dirty="0"/>
              <a:t>(далее - квалификационная комиссия) после сдачи лицом, претендующим на приобретение статуса адвоката (далее также - претендент), квалификационного экзамена</a:t>
            </a:r>
            <a:r>
              <a:rPr lang="ru-RU" sz="1600" dirty="0" smtClean="0"/>
              <a:t>.</a:t>
            </a:r>
          </a:p>
          <a:p>
            <a:pPr indent="0" algn="just">
              <a:buNone/>
            </a:pPr>
            <a:r>
              <a:rPr lang="ru-RU" sz="1600" dirty="0" smtClean="0"/>
              <a:t>           Квалификационная </a:t>
            </a:r>
            <a:r>
              <a:rPr lang="ru-RU" sz="1600" dirty="0"/>
              <a:t>комиссия в семидневный срок со дня принятия присяги лицом, успешно сдавшим квалификационный экзамен, уведомляет о присвоении претенденту статуса адвоката и принятии им присяги территориальный орган юстиции, который в месячный срок со дня получения уведомления вносит сведения об адвокате в региональный </a:t>
            </a:r>
            <a:r>
              <a:rPr lang="ru-RU" sz="1600" dirty="0" smtClean="0"/>
              <a:t>реестр </a:t>
            </a:r>
            <a:r>
              <a:rPr lang="ru-RU" sz="1600" dirty="0"/>
              <a:t>и выдает адвокату соответствующее удостоверение.</a:t>
            </a:r>
          </a:p>
          <a:p>
            <a:pPr marL="0" indent="0" algn="just">
              <a:buNone/>
            </a:pPr>
            <a:endParaRPr lang="ru-RU" sz="1600" dirty="0"/>
          </a:p>
        </p:txBody>
      </p:sp>
      <p:sp>
        <p:nvSpPr>
          <p:cNvPr id="3" name="Заголовок 2"/>
          <p:cNvSpPr>
            <a:spLocks noGrp="1"/>
          </p:cNvSpPr>
          <p:nvPr>
            <p:ph type="title"/>
          </p:nvPr>
        </p:nvSpPr>
        <p:spPr/>
        <p:txBody>
          <a:bodyPr/>
          <a:lstStyle/>
          <a:p>
            <a:r>
              <a:rPr lang="ru-RU" sz="2400" dirty="0" smtClean="0">
                <a:solidFill>
                  <a:schemeClr val="accent5"/>
                </a:solidFill>
              </a:rPr>
              <a:t>Приобретение статуса адвоката</a:t>
            </a:r>
            <a:endParaRPr lang="ru-RU" sz="2400" dirty="0">
              <a:solidFill>
                <a:schemeClr val="accent5"/>
              </a:solidFill>
            </a:endParaRPr>
          </a:p>
        </p:txBody>
      </p:sp>
    </p:spTree>
    <p:extLst>
      <p:ext uri="{BB962C8B-B14F-4D97-AF65-F5344CB8AC3E}">
        <p14:creationId xmlns:p14="http://schemas.microsoft.com/office/powerpoint/2010/main" val="1392356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988840"/>
            <a:ext cx="8609601" cy="4608512"/>
          </a:xfrm>
        </p:spPr>
        <p:txBody>
          <a:bodyPr/>
          <a:lstStyle/>
          <a:p>
            <a:pPr algn="just"/>
            <a:r>
              <a:rPr lang="ru-RU" sz="1400" dirty="0" smtClean="0"/>
              <a:t> </a:t>
            </a:r>
            <a:r>
              <a:rPr lang="ru-RU" sz="1400" b="1" dirty="0"/>
              <a:t>Адвокатский </a:t>
            </a:r>
            <a:r>
              <a:rPr lang="ru-RU" sz="1400" b="1" dirty="0" smtClean="0"/>
              <a:t>кабинет - </a:t>
            </a:r>
            <a:r>
              <a:rPr lang="ru-RU" sz="1400" dirty="0" smtClean="0"/>
              <a:t>учреждается адвокатом </a:t>
            </a:r>
            <a:r>
              <a:rPr lang="ru-RU" sz="1400" dirty="0"/>
              <a:t>имеющий стаж адвокатской деятельности не менее пяти лет и принявший решение осуществлять адвокатскую деятельность индивидуально, вправе учредить адвокатский кабинет</a:t>
            </a:r>
            <a:r>
              <a:rPr lang="ru-RU" sz="1400" dirty="0" smtClean="0"/>
              <a:t>.</a:t>
            </a:r>
          </a:p>
          <a:p>
            <a:pPr algn="just"/>
            <a:r>
              <a:rPr lang="ru-RU" sz="1400" b="1" dirty="0" smtClean="0"/>
              <a:t>Коллегия адвокатов </a:t>
            </a:r>
            <a:r>
              <a:rPr lang="ru-RU" sz="1400" dirty="0" smtClean="0"/>
              <a:t>–учреждается двумя </a:t>
            </a:r>
            <a:r>
              <a:rPr lang="ru-RU" sz="1400" dirty="0"/>
              <a:t>и более </a:t>
            </a:r>
            <a:r>
              <a:rPr lang="ru-RU" sz="1400" dirty="0" smtClean="0"/>
              <a:t>адвокатами. В </a:t>
            </a:r>
            <a:r>
              <a:rPr lang="ru-RU" sz="1400" dirty="0"/>
              <a:t>числе учредителей коллегии адвокатов должно быть не менее двух адвокатов, имеющих стаж адвокатской деятельности не менее пяти </a:t>
            </a:r>
            <a:r>
              <a:rPr lang="ru-RU" sz="1400" dirty="0" smtClean="0"/>
              <a:t>лет. Является </a:t>
            </a:r>
            <a:r>
              <a:rPr lang="ru-RU" sz="1400" dirty="0"/>
              <a:t>некоммерческой организацией, основанной на членстве и действующей на основании устава, утверждаемого ее </a:t>
            </a:r>
            <a:r>
              <a:rPr lang="ru-RU" sz="1400" dirty="0" smtClean="0"/>
              <a:t>учредителями, </a:t>
            </a:r>
            <a:r>
              <a:rPr lang="ru-RU" sz="1400" dirty="0"/>
              <a:t>и заключаемого ими учредительного договора.</a:t>
            </a:r>
          </a:p>
          <a:p>
            <a:pPr algn="just"/>
            <a:r>
              <a:rPr lang="ru-RU" sz="1400" b="1" dirty="0"/>
              <a:t> </a:t>
            </a:r>
            <a:r>
              <a:rPr lang="ru-RU" sz="1400" b="1" dirty="0" smtClean="0"/>
              <a:t>Адвокатское бюро </a:t>
            </a:r>
            <a:r>
              <a:rPr lang="ru-RU" sz="1400" dirty="0" smtClean="0"/>
              <a:t>– учреждается двумя и более адвокатами, заключающими </a:t>
            </a:r>
            <a:r>
              <a:rPr lang="ru-RU" sz="1400" dirty="0"/>
              <a:t>между собой партнерский договор в простой письменной форме. По партнерскому договору адвокаты-партнеры обязуются соединить свои усилия для оказания юридической помощи от имени всех партнеров. </a:t>
            </a:r>
            <a:endParaRPr lang="ru-RU" sz="1400" dirty="0" smtClean="0"/>
          </a:p>
          <a:p>
            <a:pPr algn="just"/>
            <a:r>
              <a:rPr lang="ru-RU" sz="1400" b="1" dirty="0"/>
              <a:t>Юридическая консультация </a:t>
            </a:r>
            <a:r>
              <a:rPr lang="ru-RU" sz="1400" dirty="0" smtClean="0"/>
              <a:t>- некоммерческая организация, учреждаемая адвокатской палатой в случае</a:t>
            </a:r>
            <a:r>
              <a:rPr lang="ru-RU" sz="1400" dirty="0"/>
              <a:t>, если  на территории одного судебного района общее число адвокатов во всех адвокатских образованиях, расположенных на территории данного судебного района, составляет менее двух на одного федерального </a:t>
            </a:r>
            <a:r>
              <a:rPr lang="ru-RU" sz="1400" dirty="0" smtClean="0"/>
              <a:t>судью.</a:t>
            </a:r>
          </a:p>
          <a:p>
            <a:pPr algn="just"/>
            <a:endParaRPr lang="ru-RU" sz="1400" dirty="0"/>
          </a:p>
          <a:p>
            <a:pPr marL="0" indent="0" algn="just">
              <a:buNone/>
            </a:pPr>
            <a:r>
              <a:rPr lang="ru-RU" sz="1400" dirty="0" smtClean="0"/>
              <a:t>	В каждом субъекте РФ создается профессиональное сообщество адвокатов </a:t>
            </a:r>
            <a:r>
              <a:rPr lang="ru-RU" sz="1400" smtClean="0"/>
              <a:t>– Адвокатская </a:t>
            </a:r>
            <a:r>
              <a:rPr lang="ru-RU" sz="1400" dirty="0" smtClean="0"/>
              <a:t>палата. </a:t>
            </a:r>
            <a:r>
              <a:rPr lang="ru-RU" sz="1400" b="1" i="1" dirty="0" smtClean="0"/>
              <a:t>Адвокатская </a:t>
            </a:r>
            <a:r>
              <a:rPr lang="ru-RU" sz="1400" b="1" i="1" dirty="0"/>
              <a:t>палата </a:t>
            </a:r>
            <a:r>
              <a:rPr lang="ru-RU" sz="1400" dirty="0"/>
              <a:t>является негосударственной некоммерческой организацией, основанной на обязательном членстве адвокатов одного субъекта Российской Федерации.</a:t>
            </a:r>
          </a:p>
        </p:txBody>
      </p:sp>
      <p:sp>
        <p:nvSpPr>
          <p:cNvPr id="3" name="Заголовок 2"/>
          <p:cNvSpPr>
            <a:spLocks noGrp="1"/>
          </p:cNvSpPr>
          <p:nvPr>
            <p:ph type="title"/>
          </p:nvPr>
        </p:nvSpPr>
        <p:spPr/>
        <p:txBody>
          <a:bodyPr/>
          <a:lstStyle/>
          <a:p>
            <a:r>
              <a:rPr lang="ru-RU" sz="2400" dirty="0" smtClean="0">
                <a:solidFill>
                  <a:schemeClr val="accent5"/>
                </a:solidFill>
              </a:rPr>
              <a:t>Формы адвокатских образований</a:t>
            </a:r>
            <a:endParaRPr lang="ru-RU" sz="2400" dirty="0">
              <a:solidFill>
                <a:schemeClr val="accent5"/>
              </a:solidFill>
            </a:endParaRPr>
          </a:p>
        </p:txBody>
      </p:sp>
    </p:spTree>
    <p:extLst>
      <p:ext uri="{BB962C8B-B14F-4D97-AF65-F5344CB8AC3E}">
        <p14:creationId xmlns:p14="http://schemas.microsoft.com/office/powerpoint/2010/main" val="4049686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4" y="2132856"/>
            <a:ext cx="7745505" cy="4609653"/>
          </a:xfrm>
        </p:spPr>
        <p:txBody>
          <a:bodyPr>
            <a:normAutofit/>
          </a:bodyPr>
          <a:lstStyle/>
          <a:p>
            <a:pPr marL="0" indent="0" algn="just">
              <a:buNone/>
            </a:pPr>
            <a:r>
              <a:rPr lang="ru-RU" sz="1600" b="1" i="1" dirty="0" smtClean="0"/>
              <a:t>	</a:t>
            </a:r>
            <a:r>
              <a:rPr lang="ru-RU" sz="1400" b="1" i="1" dirty="0" smtClean="0"/>
              <a:t>Нотариус </a:t>
            </a:r>
            <a:r>
              <a:rPr lang="ru-RU" sz="1400" dirty="0" smtClean="0"/>
              <a:t>- лицо, </a:t>
            </a:r>
            <a:r>
              <a:rPr lang="ru-RU" sz="1400" dirty="0"/>
              <a:t>специально </a:t>
            </a:r>
            <a:r>
              <a:rPr lang="ru-RU" sz="1400" dirty="0" smtClean="0"/>
              <a:t>уполномоченное </a:t>
            </a:r>
            <a:r>
              <a:rPr lang="ru-RU" sz="1400" dirty="0"/>
              <a:t>государством на совершение определённых юридических </a:t>
            </a:r>
            <a:r>
              <a:rPr lang="ru-RU" sz="1400" dirty="0" smtClean="0"/>
              <a:t>действий</a:t>
            </a:r>
            <a:r>
              <a:rPr lang="ru-RU" sz="1400" dirty="0"/>
              <a:t> (</a:t>
            </a:r>
            <a:r>
              <a:rPr lang="ru-RU" sz="1400" dirty="0" smtClean="0"/>
              <a:t>нотариальные действия от имени Российской Федерации).</a:t>
            </a:r>
          </a:p>
          <a:p>
            <a:pPr indent="342900"/>
            <a:r>
              <a:rPr lang="ru-RU" sz="1400" dirty="0" smtClean="0"/>
              <a:t> </a:t>
            </a:r>
            <a:r>
              <a:rPr lang="ru-RU" sz="1400" dirty="0"/>
              <a:t>удостоверяют сделки;</a:t>
            </a:r>
          </a:p>
          <a:p>
            <a:pPr indent="342900"/>
            <a:r>
              <a:rPr lang="ru-RU" sz="1400" dirty="0" smtClean="0"/>
              <a:t>выдают </a:t>
            </a:r>
            <a:r>
              <a:rPr lang="ru-RU" sz="1400" dirty="0"/>
              <a:t>свидетельства о праве собственности на долю в общем имуществе супругов;</a:t>
            </a:r>
          </a:p>
          <a:p>
            <a:pPr indent="342900"/>
            <a:r>
              <a:rPr lang="ru-RU" sz="1400" dirty="0" smtClean="0"/>
              <a:t>налагают </a:t>
            </a:r>
            <a:r>
              <a:rPr lang="ru-RU" sz="1400" dirty="0"/>
              <a:t>и снимают запрещения отчуждения имущества;</a:t>
            </a:r>
          </a:p>
          <a:p>
            <a:pPr indent="342900"/>
            <a:r>
              <a:rPr lang="ru-RU" sz="1400" dirty="0" smtClean="0"/>
              <a:t>свидетельствуют </a:t>
            </a:r>
            <a:r>
              <a:rPr lang="ru-RU" sz="1400" dirty="0"/>
              <a:t>верность копий документов и выписок из них;</a:t>
            </a:r>
          </a:p>
          <a:p>
            <a:pPr indent="342900"/>
            <a:r>
              <a:rPr lang="ru-RU" sz="1400" dirty="0" smtClean="0"/>
              <a:t>свидетельствуют </a:t>
            </a:r>
            <a:r>
              <a:rPr lang="ru-RU" sz="1400" dirty="0"/>
              <a:t>подлинность подписи на документах;</a:t>
            </a:r>
          </a:p>
          <a:p>
            <a:pPr indent="342900"/>
            <a:r>
              <a:rPr lang="ru-RU" sz="1400" dirty="0" smtClean="0"/>
              <a:t> </a:t>
            </a:r>
            <a:r>
              <a:rPr lang="ru-RU" sz="1400" dirty="0"/>
              <a:t>свидетельствуют верность перевода документов с одного языка на другой;</a:t>
            </a:r>
          </a:p>
          <a:p>
            <a:pPr indent="342900"/>
            <a:r>
              <a:rPr lang="ru-RU" sz="1400" dirty="0" smtClean="0"/>
              <a:t>удостоверяют </a:t>
            </a:r>
            <a:r>
              <a:rPr lang="ru-RU" sz="1400" dirty="0"/>
              <a:t>факт нахождения гражданина в живых;</a:t>
            </a:r>
          </a:p>
          <a:p>
            <a:pPr indent="342900"/>
            <a:r>
              <a:rPr lang="ru-RU" sz="1400" dirty="0" smtClean="0"/>
              <a:t>удостоверяют </a:t>
            </a:r>
            <a:r>
              <a:rPr lang="ru-RU" sz="1400" dirty="0"/>
              <a:t>факт нахождения гражданина в определенном месте;</a:t>
            </a:r>
          </a:p>
          <a:p>
            <a:pPr indent="342900"/>
            <a:r>
              <a:rPr lang="ru-RU" sz="1400" dirty="0" smtClean="0"/>
              <a:t>удостоверяют </a:t>
            </a:r>
            <a:r>
              <a:rPr lang="ru-RU" sz="1400" dirty="0"/>
              <a:t>тождественность гражданина с лицом, изображенным на фотографии;</a:t>
            </a:r>
          </a:p>
          <a:p>
            <a:pPr indent="342900"/>
            <a:r>
              <a:rPr lang="ru-RU" sz="1400" dirty="0" smtClean="0"/>
              <a:t> </a:t>
            </a:r>
            <a:r>
              <a:rPr lang="ru-RU" sz="1400" dirty="0"/>
              <a:t>удостоверяют время предъявления документов;</a:t>
            </a:r>
          </a:p>
          <a:p>
            <a:pPr indent="342900"/>
            <a:r>
              <a:rPr lang="ru-RU" sz="1400" dirty="0" smtClean="0"/>
              <a:t> </a:t>
            </a:r>
            <a:r>
              <a:rPr lang="ru-RU" sz="1400" dirty="0"/>
              <a:t>передают заявления и (или) иные документы физических и юридических лиц другим физическим и юридическим лицам</a:t>
            </a:r>
            <a:r>
              <a:rPr lang="ru-RU" sz="1400" dirty="0" smtClean="0"/>
              <a:t>;</a:t>
            </a:r>
            <a:endParaRPr lang="ru-RU" sz="1400" dirty="0"/>
          </a:p>
        </p:txBody>
      </p:sp>
      <p:sp>
        <p:nvSpPr>
          <p:cNvPr id="3" name="Заголовок 2"/>
          <p:cNvSpPr>
            <a:spLocks noGrp="1"/>
          </p:cNvSpPr>
          <p:nvPr>
            <p:ph type="title"/>
          </p:nvPr>
        </p:nvSpPr>
        <p:spPr/>
        <p:txBody>
          <a:bodyPr/>
          <a:lstStyle/>
          <a:p>
            <a:r>
              <a:rPr lang="ru-RU" sz="2400" dirty="0" smtClean="0">
                <a:solidFill>
                  <a:schemeClr val="accent5"/>
                </a:solidFill>
              </a:rPr>
              <a:t>6. Нотариус</a:t>
            </a:r>
            <a:endParaRPr lang="ru-RU" sz="2400" dirty="0">
              <a:solidFill>
                <a:schemeClr val="accent5"/>
              </a:solidFill>
            </a:endParaRPr>
          </a:p>
        </p:txBody>
      </p:sp>
    </p:spTree>
    <p:extLst>
      <p:ext uri="{BB962C8B-B14F-4D97-AF65-F5344CB8AC3E}">
        <p14:creationId xmlns:p14="http://schemas.microsoft.com/office/powerpoint/2010/main" val="1606508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2248347"/>
            <a:ext cx="7745505" cy="4493021"/>
          </a:xfrm>
        </p:spPr>
        <p:txBody>
          <a:bodyPr>
            <a:normAutofit fontScale="85000" lnSpcReduction="20000"/>
          </a:bodyPr>
          <a:lstStyle/>
          <a:p>
            <a:pPr lvl="0" indent="342900">
              <a:buClr>
                <a:srgbClr val="873624"/>
              </a:buClr>
            </a:pPr>
            <a:r>
              <a:rPr lang="ru-RU" sz="1600" dirty="0">
                <a:solidFill>
                  <a:prstClr val="black">
                    <a:lumMod val="85000"/>
                    <a:lumOff val="15000"/>
                  </a:prstClr>
                </a:solidFill>
              </a:rPr>
              <a:t>принимают в депозит денежные суммы и ценные бумаги;</a:t>
            </a:r>
          </a:p>
          <a:p>
            <a:pPr lvl="0" indent="342900">
              <a:buClr>
                <a:srgbClr val="873624"/>
              </a:buClr>
            </a:pPr>
            <a:r>
              <a:rPr lang="ru-RU" sz="1600" dirty="0">
                <a:solidFill>
                  <a:prstClr val="black">
                    <a:lumMod val="85000"/>
                    <a:lumOff val="15000"/>
                  </a:prstClr>
                </a:solidFill>
              </a:rPr>
              <a:t>совершают исполнительные надписи;</a:t>
            </a:r>
          </a:p>
          <a:p>
            <a:pPr lvl="0" indent="342900">
              <a:buClr>
                <a:srgbClr val="873624"/>
              </a:buClr>
            </a:pPr>
            <a:r>
              <a:rPr lang="ru-RU" sz="1600" dirty="0">
                <a:solidFill>
                  <a:prstClr val="black">
                    <a:lumMod val="85000"/>
                    <a:lumOff val="15000"/>
                  </a:prstClr>
                </a:solidFill>
              </a:rPr>
              <a:t>совершают протесты векселей;</a:t>
            </a:r>
          </a:p>
          <a:p>
            <a:pPr lvl="0" indent="342900">
              <a:buClr>
                <a:srgbClr val="873624"/>
              </a:buClr>
            </a:pPr>
            <a:r>
              <a:rPr lang="ru-RU" sz="1600" dirty="0">
                <a:solidFill>
                  <a:prstClr val="black">
                    <a:lumMod val="85000"/>
                    <a:lumOff val="15000"/>
                  </a:prstClr>
                </a:solidFill>
              </a:rPr>
              <a:t> предъявляют чеки к платежу и удостоверяют неоплату чеков;</a:t>
            </a:r>
          </a:p>
          <a:p>
            <a:pPr lvl="0" indent="342900">
              <a:buClr>
                <a:srgbClr val="873624"/>
              </a:buClr>
            </a:pPr>
            <a:r>
              <a:rPr lang="ru-RU" sz="1600" dirty="0">
                <a:solidFill>
                  <a:prstClr val="black">
                    <a:lumMod val="85000"/>
                    <a:lumOff val="15000"/>
                  </a:prstClr>
                </a:solidFill>
              </a:rPr>
              <a:t> принимают на хранение документы;</a:t>
            </a:r>
          </a:p>
          <a:p>
            <a:pPr lvl="0" indent="342900">
              <a:buClr>
                <a:srgbClr val="873624"/>
              </a:buClr>
            </a:pPr>
            <a:r>
              <a:rPr lang="ru-RU" sz="1600" dirty="0">
                <a:solidFill>
                  <a:prstClr val="black">
                    <a:lumMod val="85000"/>
                    <a:lumOff val="15000"/>
                  </a:prstClr>
                </a:solidFill>
              </a:rPr>
              <a:t>совершают морские протесты;</a:t>
            </a:r>
          </a:p>
          <a:p>
            <a:pPr lvl="0" indent="342900">
              <a:buClr>
                <a:srgbClr val="873624"/>
              </a:buClr>
            </a:pPr>
            <a:r>
              <a:rPr lang="ru-RU" sz="1600" dirty="0">
                <a:solidFill>
                  <a:prstClr val="black">
                    <a:lumMod val="85000"/>
                    <a:lumOff val="15000"/>
                  </a:prstClr>
                </a:solidFill>
              </a:rPr>
              <a:t>обеспечивают доказательства;</a:t>
            </a:r>
          </a:p>
          <a:p>
            <a:pPr lvl="0" indent="342900">
              <a:buClr>
                <a:srgbClr val="873624"/>
              </a:buClr>
            </a:pPr>
            <a:r>
              <a:rPr lang="ru-RU" sz="1600" dirty="0">
                <a:solidFill>
                  <a:prstClr val="black">
                    <a:lumMod val="85000"/>
                    <a:lumOff val="15000"/>
                  </a:prstClr>
                </a:solidFill>
              </a:rPr>
              <a:t> удостоверяют сведения о лицах в случаях, предусмотренных законодательством Российской Федерации;</a:t>
            </a:r>
          </a:p>
          <a:p>
            <a:pPr lvl="0" indent="342900">
              <a:buClr>
                <a:srgbClr val="873624"/>
              </a:buClr>
            </a:pPr>
            <a:r>
              <a:rPr lang="ru-RU" sz="1600" dirty="0">
                <a:solidFill>
                  <a:prstClr val="black">
                    <a:lumMod val="85000"/>
                    <a:lumOff val="15000"/>
                  </a:prstClr>
                </a:solidFill>
              </a:rPr>
              <a:t> регистрируют уведомления о залоге движимого имущества;</a:t>
            </a:r>
          </a:p>
          <a:p>
            <a:pPr lvl="0" indent="342900">
              <a:buClr>
                <a:srgbClr val="873624"/>
              </a:buClr>
            </a:pPr>
            <a:r>
              <a:rPr lang="ru-RU" sz="1600" dirty="0">
                <a:solidFill>
                  <a:prstClr val="black">
                    <a:lumMod val="85000"/>
                    <a:lumOff val="15000"/>
                  </a:prstClr>
                </a:solidFill>
              </a:rPr>
              <a:t> выдают выписки из реестра уведомлений о залоге движимого имущества;</a:t>
            </a:r>
          </a:p>
          <a:p>
            <a:pPr lvl="0" indent="342900">
              <a:buClr>
                <a:srgbClr val="873624"/>
              </a:buClr>
            </a:pPr>
            <a:r>
              <a:rPr lang="ru-RU" sz="1600" dirty="0">
                <a:solidFill>
                  <a:prstClr val="black">
                    <a:lumMod val="85000"/>
                    <a:lumOff val="15000"/>
                  </a:prstClr>
                </a:solidFill>
              </a:rPr>
              <a:t> выдают дубликаты нотариальных свидетельств, исполнительных надписей и дубликаты документов, выражающих содержание нотариально удостоверенных сделок;</a:t>
            </a:r>
          </a:p>
          <a:p>
            <a:pPr lvl="0" indent="342900">
              <a:buClr>
                <a:srgbClr val="873624"/>
              </a:buClr>
            </a:pPr>
            <a:r>
              <a:rPr lang="ru-RU" sz="1600" dirty="0">
                <a:solidFill>
                  <a:prstClr val="black">
                    <a:lumMod val="85000"/>
                    <a:lumOff val="15000"/>
                  </a:prstClr>
                </a:solidFill>
              </a:rPr>
              <a:t>удостоверяют равнозначность электронного документа документу на бумажном </a:t>
            </a:r>
            <a:r>
              <a:rPr lang="ru-RU" sz="1600" dirty="0" smtClean="0">
                <a:solidFill>
                  <a:prstClr val="black">
                    <a:lumMod val="85000"/>
                    <a:lumOff val="15000"/>
                  </a:prstClr>
                </a:solidFill>
              </a:rPr>
              <a:t>носителе.</a:t>
            </a:r>
            <a:endParaRPr lang="ru-RU" sz="1600" dirty="0">
              <a:solidFill>
                <a:prstClr val="black">
                  <a:lumMod val="85000"/>
                  <a:lumOff val="15000"/>
                </a:prstClr>
              </a:solidFill>
            </a:endParaRPr>
          </a:p>
          <a:p>
            <a:pPr marL="0" lvl="0" indent="0" algn="just">
              <a:buClr>
                <a:srgbClr val="873624"/>
              </a:buClr>
              <a:buNone/>
            </a:pPr>
            <a:r>
              <a:rPr lang="ru-RU" sz="1600" dirty="0" smtClean="0"/>
              <a:t>	Нотариус назначается на должность в пределах нотариального округа. Нотариальный </a:t>
            </a:r>
            <a:r>
              <a:rPr lang="ru-RU" sz="1600" dirty="0"/>
              <a:t>округ (территория деятельности нотариуса) устанавливается в соответствии с административно-территориальным делением Российской Федерации</a:t>
            </a:r>
            <a:r>
              <a:rPr lang="ru-RU" sz="1600" dirty="0" smtClean="0"/>
              <a:t>.</a:t>
            </a:r>
          </a:p>
          <a:p>
            <a:pPr marL="0" lvl="0" indent="0" algn="just">
              <a:buClr>
                <a:srgbClr val="873624"/>
              </a:buClr>
              <a:buNone/>
            </a:pPr>
            <a:r>
              <a:rPr lang="ru-RU" sz="1600" dirty="0">
                <a:solidFill>
                  <a:prstClr val="black">
                    <a:lumMod val="85000"/>
                    <a:lumOff val="15000"/>
                  </a:prstClr>
                </a:solidFill>
              </a:rPr>
              <a:t>	</a:t>
            </a:r>
            <a:r>
              <a:rPr lang="ru-RU" sz="1600" b="1" dirty="0"/>
              <a:t>Нотариальная палата </a:t>
            </a:r>
            <a:r>
              <a:rPr lang="ru-RU" sz="1600" dirty="0"/>
              <a:t>является некоммерческой организацией, представляющей собой профессиональное объединение, основанное на обязательном членстве нотариусов, занимающихся частной практикой</a:t>
            </a:r>
            <a:r>
              <a:rPr lang="ru-RU" sz="1600" dirty="0" smtClean="0"/>
              <a:t>.</a:t>
            </a:r>
            <a:r>
              <a:rPr lang="ru-RU" sz="1400" dirty="0"/>
              <a:t> </a:t>
            </a:r>
            <a:r>
              <a:rPr lang="ru-RU" sz="1600" dirty="0"/>
              <a:t>Нотариальные палаты образуются в каждом субъекте Российской Федерации.</a:t>
            </a:r>
            <a:endParaRPr lang="ru-RU" sz="1600" dirty="0">
              <a:solidFill>
                <a:prstClr val="black">
                  <a:lumMod val="85000"/>
                  <a:lumOff val="15000"/>
                </a:prstClr>
              </a:solidFill>
            </a:endParaRPr>
          </a:p>
          <a:p>
            <a:pPr marL="0" lvl="0" indent="0" algn="just">
              <a:buClr>
                <a:srgbClr val="873624"/>
              </a:buClr>
              <a:buNone/>
            </a:pPr>
            <a:r>
              <a:rPr lang="ru-RU" sz="1600" dirty="0">
                <a:solidFill>
                  <a:prstClr val="black">
                    <a:lumMod val="85000"/>
                    <a:lumOff val="15000"/>
                  </a:prstClr>
                </a:solidFill>
              </a:rPr>
              <a:t> </a:t>
            </a:r>
          </a:p>
          <a:p>
            <a:endParaRPr lang="ru-RU" dirty="0"/>
          </a:p>
        </p:txBody>
      </p:sp>
      <p:sp>
        <p:nvSpPr>
          <p:cNvPr id="3" name="Заголовок 2"/>
          <p:cNvSpPr>
            <a:spLocks noGrp="1"/>
          </p:cNvSpPr>
          <p:nvPr>
            <p:ph type="title"/>
          </p:nvPr>
        </p:nvSpPr>
        <p:spPr/>
        <p:txBody>
          <a:bodyPr/>
          <a:lstStyle/>
          <a:p>
            <a:r>
              <a:rPr lang="ru-RU" sz="2400" dirty="0" smtClean="0">
                <a:solidFill>
                  <a:schemeClr val="accent5"/>
                </a:solidFill>
              </a:rPr>
              <a:t>Нотариус</a:t>
            </a:r>
            <a:endParaRPr lang="ru-RU" sz="2400" dirty="0">
              <a:solidFill>
                <a:schemeClr val="accent5"/>
              </a:solidFill>
            </a:endParaRPr>
          </a:p>
        </p:txBody>
      </p:sp>
    </p:spTree>
    <p:extLst>
      <p:ext uri="{BB962C8B-B14F-4D97-AF65-F5344CB8AC3E}">
        <p14:creationId xmlns:p14="http://schemas.microsoft.com/office/powerpoint/2010/main" val="3952195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7" y="2132856"/>
            <a:ext cx="8568952" cy="4464495"/>
          </a:xfrm>
        </p:spPr>
        <p:txBody>
          <a:bodyPr>
            <a:normAutofit/>
          </a:bodyPr>
          <a:lstStyle/>
          <a:p>
            <a:pPr algn="just"/>
            <a:r>
              <a:rPr lang="ru-RU" sz="1800" b="1" i="1" dirty="0"/>
              <a:t> </a:t>
            </a:r>
            <a:r>
              <a:rPr lang="ru-RU" sz="1600" b="1" i="1" dirty="0" smtClean="0"/>
              <a:t>Судья - </a:t>
            </a:r>
            <a:r>
              <a:rPr lang="ru-RU" sz="1600" dirty="0" smtClean="0"/>
              <a:t>лицо, наделенное </a:t>
            </a:r>
            <a:r>
              <a:rPr lang="ru-RU" sz="1600" dirty="0"/>
              <a:t>в конституционном порядке полномочиями осуществлять правосудие и </a:t>
            </a:r>
            <a:r>
              <a:rPr lang="ru-RU" sz="1600" dirty="0" smtClean="0"/>
              <a:t>исполняющий </a:t>
            </a:r>
            <a:r>
              <a:rPr lang="ru-RU" sz="1600" dirty="0"/>
              <a:t>свои обязанности на профессиональной основе</a:t>
            </a:r>
            <a:r>
              <a:rPr lang="ru-RU" sz="1600" dirty="0" smtClean="0"/>
              <a:t>.</a:t>
            </a:r>
          </a:p>
          <a:p>
            <a:pPr marL="0" indent="0" algn="just">
              <a:buNone/>
            </a:pPr>
            <a:r>
              <a:rPr lang="ru-RU" sz="1600" dirty="0"/>
              <a:t> </a:t>
            </a:r>
            <a:r>
              <a:rPr lang="ru-RU" sz="1600" dirty="0" smtClean="0"/>
              <a:t>       Судьи </a:t>
            </a:r>
            <a:r>
              <a:rPr lang="ru-RU" sz="1600" dirty="0"/>
              <a:t>независимы и подчиняются только </a:t>
            </a:r>
            <a:r>
              <a:rPr lang="ru-RU" sz="1600" dirty="0" smtClean="0"/>
              <a:t>Конституции </a:t>
            </a:r>
            <a:r>
              <a:rPr lang="ru-RU" sz="1600" dirty="0"/>
              <a:t>Российской Федерации и закону. </a:t>
            </a:r>
            <a:r>
              <a:rPr lang="ru-RU" sz="1600" dirty="0" smtClean="0"/>
              <a:t>               В </a:t>
            </a:r>
            <a:r>
              <a:rPr lang="ru-RU" sz="1600" dirty="0"/>
              <a:t>своей деятельности по осуществлению правосудия они никому не подотчетны</a:t>
            </a:r>
            <a:r>
              <a:rPr lang="ru-RU" sz="1600" dirty="0" smtClean="0"/>
              <a:t>.</a:t>
            </a:r>
          </a:p>
          <a:p>
            <a:pPr marL="0" indent="0" algn="just">
              <a:buNone/>
            </a:pPr>
            <a:r>
              <a:rPr lang="ru-RU" sz="1600" dirty="0" smtClean="0"/>
              <a:t>        Судебная власть независима от законодательной и исполнительной.</a:t>
            </a:r>
          </a:p>
          <a:p>
            <a:pPr marL="0" indent="0" algn="just">
              <a:buNone/>
            </a:pPr>
            <a:r>
              <a:rPr lang="ru-RU" sz="1600" dirty="0"/>
              <a:t> </a:t>
            </a:r>
            <a:r>
              <a:rPr lang="ru-RU" sz="1600" dirty="0" smtClean="0"/>
              <a:t>       Судьи судов общей юрисдикции (районные, областные(окружные)суды, апелляционные и кассационные суды, мировые судьи, Верховный Суд РФ)</a:t>
            </a:r>
          </a:p>
          <a:p>
            <a:pPr marL="0" indent="0" algn="just">
              <a:buNone/>
            </a:pPr>
            <a:r>
              <a:rPr lang="ru-RU" sz="1600" dirty="0"/>
              <a:t> </a:t>
            </a:r>
            <a:r>
              <a:rPr lang="ru-RU" sz="1600" dirty="0" smtClean="0"/>
              <a:t>       Судьи арбитражных судов (арбитражные суды субъектов РФ, арбитражные апелляционные суды, арбитражные суды Федеральных округов)</a:t>
            </a:r>
          </a:p>
          <a:p>
            <a:pPr marL="0" indent="0" algn="just">
              <a:buNone/>
            </a:pPr>
            <a:r>
              <a:rPr lang="ru-RU" sz="1600" dirty="0" smtClean="0"/>
              <a:t>       Судьи конституционных судов (Конституционный Суд РФ, конституционные (уставные) суды субъектов)</a:t>
            </a:r>
          </a:p>
          <a:p>
            <a:pPr marL="0" indent="0" algn="just">
              <a:buNone/>
            </a:pPr>
            <a:r>
              <a:rPr lang="ru-RU" sz="1600" dirty="0"/>
              <a:t> </a:t>
            </a:r>
            <a:r>
              <a:rPr lang="ru-RU" sz="1600" dirty="0" smtClean="0"/>
              <a:t>       Все </a:t>
            </a:r>
            <a:r>
              <a:rPr lang="ru-RU" sz="1600" dirty="0"/>
              <a:t>судьи в Российской Федерации обладают единым статусом. Особенности правового положения судей Конституционного Суда Российской Федерации определяются федеральным </a:t>
            </a:r>
            <a:r>
              <a:rPr lang="ru-RU" sz="1600" dirty="0" smtClean="0"/>
              <a:t>конституционным законом. </a:t>
            </a:r>
          </a:p>
          <a:p>
            <a:pPr marL="0" indent="0" algn="just">
              <a:buNone/>
            </a:pPr>
            <a:r>
              <a:rPr lang="ru-RU" sz="1600" dirty="0" smtClean="0">
                <a:solidFill>
                  <a:schemeClr val="tx1">
                    <a:lumMod val="65000"/>
                    <a:lumOff val="35000"/>
                  </a:schemeClr>
                </a:solidFill>
              </a:rPr>
              <a:t>       </a:t>
            </a:r>
            <a:r>
              <a:rPr lang="ru-RU" sz="1600" dirty="0" smtClean="0"/>
              <a:t>Судья назначается на должность Указом Президента РФ.</a:t>
            </a:r>
            <a:endParaRPr lang="ru-RU" sz="1600" dirty="0"/>
          </a:p>
        </p:txBody>
      </p:sp>
      <p:sp>
        <p:nvSpPr>
          <p:cNvPr id="2" name="Заголовок 1"/>
          <p:cNvSpPr>
            <a:spLocks noGrp="1"/>
          </p:cNvSpPr>
          <p:nvPr>
            <p:ph type="title"/>
          </p:nvPr>
        </p:nvSpPr>
        <p:spPr/>
        <p:txBody>
          <a:bodyPr/>
          <a:lstStyle/>
          <a:p>
            <a:r>
              <a:rPr lang="en-US" sz="2400" dirty="0" smtClean="0">
                <a:latin typeface="Times New Roman" panose="02020603050405020304" pitchFamily="18" charset="0"/>
                <a:cs typeface="Times New Roman" panose="02020603050405020304" pitchFamily="18" charset="0"/>
              </a:rPr>
              <a:t>1</a:t>
            </a:r>
            <a:r>
              <a:rPr lang="ru-RU" sz="2400" dirty="0" smtClean="0">
                <a:solidFill>
                  <a:schemeClr val="accent1"/>
                </a:solidFill>
                <a:latin typeface="Times New Roman" panose="02020603050405020304" pitchFamily="18" charset="0"/>
                <a:cs typeface="Times New Roman" panose="02020603050405020304" pitchFamily="18" charset="0"/>
              </a:rPr>
              <a:t>. Профессия судьи.</a:t>
            </a:r>
            <a:endParaRPr lang="ru-RU" sz="24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964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2248347"/>
            <a:ext cx="8280919" cy="4421013"/>
          </a:xfrm>
        </p:spPr>
        <p:txBody>
          <a:bodyPr>
            <a:normAutofit fontScale="70000" lnSpcReduction="20000"/>
          </a:bodyPr>
          <a:lstStyle/>
          <a:p>
            <a:pPr indent="342900" algn="just"/>
            <a:r>
              <a:rPr lang="ru-RU" sz="2200" dirty="0" smtClean="0"/>
              <a:t>высшее </a:t>
            </a:r>
            <a:r>
              <a:rPr lang="ru-RU" sz="2200" dirty="0"/>
              <a:t>юридическое образование в имеющей государственную аккредитацию образовательной организации высшего образования;</a:t>
            </a:r>
          </a:p>
          <a:p>
            <a:pPr indent="342900" algn="just"/>
            <a:r>
              <a:rPr lang="ru-RU" sz="2200" dirty="0" smtClean="0"/>
              <a:t> </a:t>
            </a:r>
            <a:r>
              <a:rPr lang="ru-RU" sz="2200" dirty="0"/>
              <a:t>стаж работы по юридической специальности не менее чем 5</a:t>
            </a:r>
            <a:r>
              <a:rPr lang="ru-RU" sz="2200" dirty="0" smtClean="0"/>
              <a:t> </a:t>
            </a:r>
            <a:r>
              <a:rPr lang="ru-RU" sz="2200" dirty="0"/>
              <a:t>лет;</a:t>
            </a:r>
          </a:p>
          <a:p>
            <a:pPr indent="342900" algn="just"/>
            <a:r>
              <a:rPr lang="ru-RU" sz="2200" dirty="0" smtClean="0"/>
              <a:t>возраста от  25 до 75 лет</a:t>
            </a:r>
            <a:r>
              <a:rPr lang="ru-RU" sz="2200" dirty="0"/>
              <a:t>;</a:t>
            </a:r>
          </a:p>
          <a:p>
            <a:pPr indent="342900"/>
            <a:r>
              <a:rPr lang="ru-RU" sz="2200" dirty="0"/>
              <a:t>у</a:t>
            </a:r>
            <a:r>
              <a:rPr lang="ru-RU" sz="2200" dirty="0" smtClean="0"/>
              <a:t>спешная сдача квалификационного экзамена.</a:t>
            </a:r>
            <a:endParaRPr lang="ru-RU" sz="2200" dirty="0"/>
          </a:p>
          <a:p>
            <a:pPr indent="0">
              <a:buNone/>
            </a:pPr>
            <a:r>
              <a:rPr lang="ru-RU" sz="2200" dirty="0" smtClean="0"/>
              <a:t>	Нотариусом </a:t>
            </a:r>
            <a:r>
              <a:rPr lang="ru-RU" sz="2200" dirty="0"/>
              <a:t>в Российской Федерации не может быть лицо:</a:t>
            </a:r>
          </a:p>
          <a:p>
            <a:pPr indent="342900" algn="just"/>
            <a:r>
              <a:rPr lang="ru-RU" sz="2200" dirty="0" smtClean="0"/>
              <a:t> </a:t>
            </a:r>
            <a:r>
              <a:rPr lang="ru-RU" sz="2200" dirty="0"/>
              <a:t>имеющее гражданство (подданство) иностранного государства или иностранных государств, если иное не предусмотрено международным договором Российской Федерации;</a:t>
            </a:r>
          </a:p>
          <a:p>
            <a:pPr indent="342900" algn="just"/>
            <a:r>
              <a:rPr lang="ru-RU" sz="2200" dirty="0" smtClean="0"/>
              <a:t> </a:t>
            </a:r>
            <a:r>
              <a:rPr lang="ru-RU" sz="2200" dirty="0"/>
              <a:t>признанное недееспособным или ограниченное в дееспособности решением суда, вступившим в законную силу;</a:t>
            </a:r>
          </a:p>
          <a:p>
            <a:pPr indent="342900" algn="just"/>
            <a:r>
              <a:rPr lang="ru-RU" sz="2200" dirty="0" smtClean="0"/>
              <a:t>состоящее </a:t>
            </a:r>
            <a:r>
              <a:rPr lang="ru-RU" sz="2200" dirty="0"/>
              <a:t>на учете в наркологическом или психоневрологическом диспансере в связи с лечением от алкоголизма, наркомании, токсикомании, хронических и затяжных психических расстройств;</a:t>
            </a:r>
          </a:p>
          <a:p>
            <a:pPr indent="342900" algn="just"/>
            <a:r>
              <a:rPr lang="ru-RU" sz="2200" dirty="0" smtClean="0"/>
              <a:t>осужденное </a:t>
            </a:r>
            <a:r>
              <a:rPr lang="ru-RU" sz="2200" dirty="0"/>
              <a:t>к наказанию, исключающему возможность исполнения обязанностей нотариуса, по вступившему в законную силу приговору суда, а также в случае наличия не снятой или не погашенной в установленном федеральным законом порядке судимости за умышленное преступление;</a:t>
            </a:r>
          </a:p>
          <a:p>
            <a:pPr indent="342900" algn="just"/>
            <a:r>
              <a:rPr lang="ru-RU" sz="2200" dirty="0" smtClean="0"/>
              <a:t>представившее </a:t>
            </a:r>
            <a:r>
              <a:rPr lang="ru-RU" sz="2200" dirty="0"/>
              <a:t>подложные документы или заведомо ложные сведения при назначении на должность нотариуса;</a:t>
            </a:r>
          </a:p>
          <a:p>
            <a:pPr indent="342900" algn="just"/>
            <a:r>
              <a:rPr lang="ru-RU" sz="2200" dirty="0" smtClean="0"/>
              <a:t>ранее </a:t>
            </a:r>
            <a:r>
              <a:rPr lang="ru-RU" sz="2200" dirty="0"/>
              <a:t>освобожденное от полномочий нотариуса на основании решения суда о лишении права нотариальной </a:t>
            </a:r>
            <a:r>
              <a:rPr lang="ru-RU" sz="2200" dirty="0" smtClean="0"/>
              <a:t>деятельности. </a:t>
            </a:r>
            <a:endParaRPr lang="ru-RU" sz="2200" dirty="0"/>
          </a:p>
          <a:p>
            <a:pPr marL="0" indent="0">
              <a:buNone/>
            </a:pPr>
            <a:endParaRPr lang="ru-RU" dirty="0"/>
          </a:p>
        </p:txBody>
      </p:sp>
      <p:sp>
        <p:nvSpPr>
          <p:cNvPr id="3" name="Заголовок 2"/>
          <p:cNvSpPr>
            <a:spLocks noGrp="1"/>
          </p:cNvSpPr>
          <p:nvPr>
            <p:ph type="title"/>
          </p:nvPr>
        </p:nvSpPr>
        <p:spPr/>
        <p:txBody>
          <a:bodyPr/>
          <a:lstStyle/>
          <a:p>
            <a:r>
              <a:rPr lang="ru-RU" sz="2400" dirty="0" smtClean="0">
                <a:solidFill>
                  <a:schemeClr val="accent5"/>
                </a:solidFill>
              </a:rPr>
              <a:t>Требования к кандидатам на должность нотариуса</a:t>
            </a:r>
            <a:endParaRPr lang="ru-RU" sz="2400" dirty="0">
              <a:solidFill>
                <a:schemeClr val="accent5"/>
              </a:solidFill>
            </a:endParaRPr>
          </a:p>
        </p:txBody>
      </p:sp>
    </p:spTree>
    <p:extLst>
      <p:ext uri="{BB962C8B-B14F-4D97-AF65-F5344CB8AC3E}">
        <p14:creationId xmlns:p14="http://schemas.microsoft.com/office/powerpoint/2010/main" val="195144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916832"/>
            <a:ext cx="8280919" cy="4608511"/>
          </a:xfrm>
        </p:spPr>
        <p:txBody>
          <a:bodyPr>
            <a:normAutofit/>
          </a:bodyPr>
          <a:lstStyle/>
          <a:p>
            <a:pPr algn="just"/>
            <a:r>
              <a:rPr lang="ru-RU" sz="1600" dirty="0" smtClean="0"/>
              <a:t>наличие высшего юридического образования </a:t>
            </a:r>
            <a:r>
              <a:rPr lang="ru-RU" sz="1600" dirty="0"/>
              <a:t>по специальности </a:t>
            </a:r>
            <a:r>
              <a:rPr lang="ru-RU" sz="1600" dirty="0" smtClean="0"/>
              <a:t>«Юриспруденция» </a:t>
            </a:r>
            <a:r>
              <a:rPr lang="ru-RU" sz="1600" dirty="0"/>
              <a:t>или </a:t>
            </a:r>
            <a:r>
              <a:rPr lang="ru-RU" sz="1600" dirty="0" smtClean="0"/>
              <a:t>высшего образования </a:t>
            </a:r>
            <a:r>
              <a:rPr lang="ru-RU" sz="1600" dirty="0"/>
              <a:t>по направлению подготовки </a:t>
            </a:r>
            <a:r>
              <a:rPr lang="ru-RU" sz="1600" dirty="0" smtClean="0"/>
              <a:t>«Юриспруденция» </a:t>
            </a:r>
            <a:r>
              <a:rPr lang="ru-RU" sz="1600" dirty="0"/>
              <a:t>квалификации (степени) </a:t>
            </a:r>
            <a:r>
              <a:rPr lang="ru-RU" sz="1600" dirty="0" smtClean="0"/>
              <a:t>«магистр» </a:t>
            </a:r>
            <a:r>
              <a:rPr lang="ru-RU" sz="1600" dirty="0"/>
              <a:t>при наличии диплома бакалавра по направлению подготовки </a:t>
            </a:r>
            <a:r>
              <a:rPr lang="ru-RU" sz="1600" dirty="0" smtClean="0"/>
              <a:t>«Юриспруденция»;</a:t>
            </a:r>
          </a:p>
          <a:p>
            <a:pPr algn="just"/>
            <a:r>
              <a:rPr lang="ru-RU" sz="1600" dirty="0"/>
              <a:t> </a:t>
            </a:r>
            <a:r>
              <a:rPr lang="ru-RU" sz="1600" dirty="0" smtClean="0"/>
              <a:t>отсутствие судимости;</a:t>
            </a:r>
          </a:p>
          <a:p>
            <a:pPr algn="just"/>
            <a:r>
              <a:rPr lang="ru-RU" sz="1600" dirty="0"/>
              <a:t>г</a:t>
            </a:r>
            <a:r>
              <a:rPr lang="ru-RU" sz="1600" dirty="0" smtClean="0"/>
              <a:t>ражданство РФ, отсутствие </a:t>
            </a:r>
            <a:r>
              <a:rPr lang="ru-RU" sz="1600" dirty="0"/>
              <a:t>гражданства иностранного государства либо вида на жительство или иного документа, подтверждающего право на постоянное проживание </a:t>
            </a:r>
            <a:r>
              <a:rPr lang="ru-RU" sz="1600" dirty="0" smtClean="0"/>
              <a:t>на </a:t>
            </a:r>
            <a:r>
              <a:rPr lang="ru-RU" sz="1600" dirty="0"/>
              <a:t>территории иностранного государства</a:t>
            </a:r>
            <a:r>
              <a:rPr lang="ru-RU" sz="1600" dirty="0" smtClean="0"/>
              <a:t>;</a:t>
            </a:r>
          </a:p>
          <a:p>
            <a:pPr algn="just"/>
            <a:r>
              <a:rPr lang="ru-RU" sz="1600" dirty="0"/>
              <a:t> </a:t>
            </a:r>
            <a:r>
              <a:rPr lang="ru-RU" sz="1600" dirty="0" smtClean="0"/>
              <a:t>полная дееспособность;</a:t>
            </a:r>
          </a:p>
          <a:p>
            <a:pPr algn="just"/>
            <a:r>
              <a:rPr lang="ru-RU" sz="1600" dirty="0"/>
              <a:t> </a:t>
            </a:r>
            <a:r>
              <a:rPr lang="ru-RU" sz="1600" dirty="0" smtClean="0"/>
              <a:t>отсутствие состояния на </a:t>
            </a:r>
            <a:r>
              <a:rPr lang="ru-RU" sz="1600" dirty="0"/>
              <a:t>учете в наркологическом или психоневрологическом диспансере в связи с лечением от алкоголизма, наркомании, токсикомании, хронических и затяжных психических расстройств</a:t>
            </a:r>
            <a:r>
              <a:rPr lang="ru-RU" sz="1600" dirty="0" smtClean="0"/>
              <a:t>;</a:t>
            </a:r>
          </a:p>
          <a:p>
            <a:pPr algn="just"/>
            <a:r>
              <a:rPr lang="ru-RU" sz="1600" dirty="0"/>
              <a:t> </a:t>
            </a:r>
            <a:r>
              <a:rPr lang="ru-RU" sz="1600" dirty="0" smtClean="0"/>
              <a:t>отсутствие иных заболеваний, препятствующих занятию должности судьи;</a:t>
            </a:r>
          </a:p>
          <a:p>
            <a:pPr algn="just"/>
            <a:r>
              <a:rPr lang="ru-RU" sz="1600" dirty="0"/>
              <a:t> </a:t>
            </a:r>
            <a:r>
              <a:rPr lang="ru-RU" sz="1600" dirty="0" smtClean="0"/>
              <a:t>достижение возраста (не моложе 25 лет);</a:t>
            </a:r>
          </a:p>
          <a:p>
            <a:pPr algn="just"/>
            <a:r>
              <a:rPr lang="ru-RU" sz="1600" dirty="0"/>
              <a:t> </a:t>
            </a:r>
            <a:r>
              <a:rPr lang="ru-RU" sz="1600" dirty="0" smtClean="0"/>
              <a:t>наличие необходимого стажа работы в области юриспруденции ( не менее 5 лет)</a:t>
            </a:r>
          </a:p>
        </p:txBody>
      </p:sp>
      <p:sp>
        <p:nvSpPr>
          <p:cNvPr id="3" name="Заголовок 2"/>
          <p:cNvSpPr>
            <a:spLocks noGrp="1"/>
          </p:cNvSpPr>
          <p:nvPr>
            <p:ph type="title"/>
          </p:nvPr>
        </p:nvSpPr>
        <p:spPr/>
        <p:txBody>
          <a:bodyPr/>
          <a:lstStyle/>
          <a:p>
            <a:r>
              <a:rPr lang="ru-RU" sz="2400" dirty="0" smtClean="0">
                <a:solidFill>
                  <a:schemeClr val="accent1"/>
                </a:solidFill>
              </a:rPr>
              <a:t>Требования к претендентам на должность судьи</a:t>
            </a:r>
            <a:endParaRPr lang="ru-RU" sz="2400" dirty="0">
              <a:solidFill>
                <a:schemeClr val="accent1"/>
              </a:solidFill>
            </a:endParaRPr>
          </a:p>
        </p:txBody>
      </p:sp>
    </p:spTree>
    <p:extLst>
      <p:ext uri="{BB962C8B-B14F-4D97-AF65-F5344CB8AC3E}">
        <p14:creationId xmlns:p14="http://schemas.microsoft.com/office/powerpoint/2010/main" val="133096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060848"/>
            <a:ext cx="8568951" cy="4608512"/>
          </a:xfrm>
        </p:spPr>
        <p:txBody>
          <a:bodyPr>
            <a:normAutofit lnSpcReduction="10000"/>
          </a:bodyPr>
          <a:lstStyle/>
          <a:p>
            <a:pPr marL="0" indent="0" algn="just">
              <a:buNone/>
            </a:pPr>
            <a:r>
              <a:rPr lang="ru-RU" sz="1600" dirty="0" smtClean="0"/>
              <a:t>	Судьи несменяемы и неприкосновенны. Неприкосновенность </a:t>
            </a:r>
            <a:r>
              <a:rPr lang="ru-RU" sz="1600" dirty="0"/>
              <a:t>судьи включает в себя неприкосновенность личности, неприкосновенность занимаемых им жилых и служебных помещений, используемых им личных и служебных транспортных средств, принадлежащих ему документов, багажа и иного имущества, тайну переписки и иной корреспонденции (телефонных переговоров, почтовых, телеграфных, других электрических и иных принимаемых и отправляемых судьей сообщений).</a:t>
            </a:r>
            <a:r>
              <a:rPr lang="ru-RU" sz="1600" dirty="0" smtClean="0"/>
              <a:t> </a:t>
            </a:r>
          </a:p>
          <a:p>
            <a:pPr marL="0" indent="0" algn="just">
              <a:buNone/>
            </a:pPr>
            <a:r>
              <a:rPr lang="ru-RU" sz="1600" dirty="0"/>
              <a:t> </a:t>
            </a:r>
            <a:r>
              <a:rPr lang="ru-RU" sz="1600" dirty="0" smtClean="0"/>
              <a:t>                Предельный </a:t>
            </a:r>
            <a:r>
              <a:rPr lang="ru-RU" sz="1600" dirty="0"/>
              <a:t>возраст пребывания в должности судьи - 70 </a:t>
            </a:r>
            <a:r>
              <a:rPr lang="ru-RU" sz="1600" dirty="0" smtClean="0"/>
              <a:t>лет.</a:t>
            </a:r>
          </a:p>
          <a:p>
            <a:pPr indent="0">
              <a:buNone/>
            </a:pPr>
            <a:r>
              <a:rPr lang="ru-RU" sz="1600" dirty="0" smtClean="0"/>
              <a:t>          Независимость </a:t>
            </a:r>
            <a:r>
              <a:rPr lang="ru-RU" sz="1600" dirty="0"/>
              <a:t>судьи обеспечивается:</a:t>
            </a:r>
          </a:p>
          <a:p>
            <a:pPr indent="342900"/>
            <a:r>
              <a:rPr lang="ru-RU" sz="1600" dirty="0"/>
              <a:t>предусмотренной законом процедурой осуществления правосудия; запретом, под угрозой ответственности, чьего бы то ни было вмешательства в деятельность по осуществлению правосудия;</a:t>
            </a:r>
          </a:p>
          <a:p>
            <a:pPr indent="342900"/>
            <a:r>
              <a:rPr lang="ru-RU" sz="1600" dirty="0"/>
              <a:t>установленным порядком приостановления и прекращения полномочий судьи;</a:t>
            </a:r>
          </a:p>
          <a:p>
            <a:pPr indent="342900"/>
            <a:r>
              <a:rPr lang="ru-RU" sz="1600" dirty="0"/>
              <a:t>правом судьи на отставку;</a:t>
            </a:r>
          </a:p>
          <a:p>
            <a:pPr indent="342900"/>
            <a:r>
              <a:rPr lang="ru-RU" sz="1600" dirty="0"/>
              <a:t>неприкосновенностью судьи;</a:t>
            </a:r>
          </a:p>
          <a:p>
            <a:pPr indent="342900"/>
            <a:r>
              <a:rPr lang="ru-RU" sz="1600" dirty="0"/>
              <a:t>системой органов </a:t>
            </a:r>
            <a:r>
              <a:rPr lang="ru-RU" sz="1600" dirty="0" smtClean="0"/>
              <a:t>судейского сообщества;</a:t>
            </a:r>
            <a:endParaRPr lang="ru-RU" sz="1600" dirty="0"/>
          </a:p>
          <a:p>
            <a:pPr indent="342900"/>
            <a:r>
              <a:rPr lang="ru-RU" sz="1600" dirty="0"/>
              <a:t>предоставлением судье за счет государства материального и социального обеспечения, соответствующего его высокому статусу.</a:t>
            </a:r>
          </a:p>
          <a:p>
            <a:pPr marL="0" indent="0" algn="just">
              <a:buNone/>
            </a:pPr>
            <a:endParaRPr lang="ru-RU" sz="1600" dirty="0"/>
          </a:p>
        </p:txBody>
      </p:sp>
      <p:sp>
        <p:nvSpPr>
          <p:cNvPr id="3" name="Заголовок 2"/>
          <p:cNvSpPr>
            <a:spLocks noGrp="1"/>
          </p:cNvSpPr>
          <p:nvPr>
            <p:ph type="title"/>
          </p:nvPr>
        </p:nvSpPr>
        <p:spPr/>
        <p:txBody>
          <a:bodyPr/>
          <a:lstStyle/>
          <a:p>
            <a:r>
              <a:rPr lang="ru-RU" sz="2400" dirty="0" smtClean="0">
                <a:solidFill>
                  <a:schemeClr val="accent1"/>
                </a:solidFill>
              </a:rPr>
              <a:t>Правовое положение судьи</a:t>
            </a:r>
            <a:endParaRPr lang="ru-RU" sz="2400" dirty="0">
              <a:solidFill>
                <a:schemeClr val="accent1"/>
              </a:solidFill>
            </a:endParaRPr>
          </a:p>
        </p:txBody>
      </p:sp>
    </p:spTree>
    <p:extLst>
      <p:ext uri="{BB962C8B-B14F-4D97-AF65-F5344CB8AC3E}">
        <p14:creationId xmlns:p14="http://schemas.microsoft.com/office/powerpoint/2010/main" val="4165916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988840"/>
            <a:ext cx="8568951" cy="4680520"/>
          </a:xfrm>
        </p:spPr>
        <p:txBody>
          <a:bodyPr>
            <a:noAutofit/>
          </a:bodyPr>
          <a:lstStyle/>
          <a:p>
            <a:pPr algn="just"/>
            <a:r>
              <a:rPr lang="ru-RU" sz="1400" dirty="0" smtClean="0"/>
              <a:t> </a:t>
            </a:r>
            <a:r>
              <a:rPr lang="ru-RU" sz="1400" b="1" i="1" dirty="0"/>
              <a:t>Прокуратура Российской Федерации </a:t>
            </a:r>
            <a:r>
              <a:rPr lang="ru-RU" sz="1400" dirty="0"/>
              <a:t>- единая федеральная централизованная система органов, осуществляющих от имени Российской Федерации надзор за соблюдением </a:t>
            </a:r>
            <a:r>
              <a:rPr lang="ru-RU" sz="1400" dirty="0" smtClean="0"/>
              <a:t>Конституции </a:t>
            </a:r>
            <a:r>
              <a:rPr lang="ru-RU" sz="1400" dirty="0"/>
              <a:t>Российской Федерации и исполнением законов, действующих на территории Российской Федерации</a:t>
            </a:r>
            <a:r>
              <a:rPr lang="ru-RU" sz="1400" dirty="0" smtClean="0"/>
              <a:t>. </a:t>
            </a:r>
          </a:p>
          <a:p>
            <a:pPr marL="0" indent="0" algn="just">
              <a:buNone/>
            </a:pPr>
            <a:r>
              <a:rPr lang="ru-RU" sz="1400" b="1" i="1" dirty="0"/>
              <a:t> </a:t>
            </a:r>
            <a:r>
              <a:rPr lang="ru-RU" sz="1400" b="1" i="1" dirty="0" smtClean="0"/>
              <a:t>       Прокуратура Российской Федерации осуществляет:</a:t>
            </a:r>
          </a:p>
          <a:p>
            <a:pPr indent="342900"/>
            <a:r>
              <a:rPr lang="ru-RU" sz="1400" dirty="0"/>
              <a:t> надзор за исполнением законов федеральными органами исполнительной власти, Следственным комитетом Российской Федерации, представительными (законодательными) и исполнительными органами субъектов Российской Федерации, органами местного самоуправления, органами военного управления, органами контроля, </a:t>
            </a:r>
            <a:r>
              <a:rPr lang="ru-RU" sz="1400" dirty="0" smtClean="0"/>
              <a:t> и других органов, а </a:t>
            </a:r>
            <a:r>
              <a:rPr lang="ru-RU" sz="1400" dirty="0"/>
              <a:t>также за соответствием законам издаваемых ими правовых актов;</a:t>
            </a:r>
          </a:p>
          <a:p>
            <a:pPr indent="342900" algn="just"/>
            <a:r>
              <a:rPr lang="ru-RU" sz="1400" dirty="0" smtClean="0"/>
              <a:t>надзор </a:t>
            </a:r>
            <a:r>
              <a:rPr lang="ru-RU" sz="1400" dirty="0"/>
              <a:t>за соблюдением прав и свобод человека и гражданина </a:t>
            </a:r>
            <a:r>
              <a:rPr lang="ru-RU" sz="1400" dirty="0" smtClean="0"/>
              <a:t>различными органами государственной власти и должностными лицами; </a:t>
            </a:r>
          </a:p>
          <a:p>
            <a:pPr indent="342900"/>
            <a:r>
              <a:rPr lang="ru-RU" sz="1400" dirty="0" smtClean="0"/>
              <a:t>надзор </a:t>
            </a:r>
            <a:r>
              <a:rPr lang="ru-RU" sz="1400" dirty="0"/>
              <a:t>за исполнением законов органами, осуществляющими оперативно-розыскную деятельность, дознание и предварительное </a:t>
            </a:r>
            <a:r>
              <a:rPr lang="ru-RU" sz="1400" dirty="0" smtClean="0"/>
              <a:t>следствие; судебными приставами; </a:t>
            </a:r>
            <a:endParaRPr lang="ru-RU" sz="1400" dirty="0"/>
          </a:p>
          <a:p>
            <a:pPr indent="342900"/>
            <a:r>
              <a:rPr lang="ru-RU" sz="1400" dirty="0" smtClean="0"/>
              <a:t>надзор </a:t>
            </a:r>
            <a:r>
              <a:rPr lang="ru-RU" sz="1400" dirty="0"/>
              <a:t>за исполнением законов администрациями органов и учреждений, исполняющих наказание и применяющих назначаемые судом меры принудительного характера, администрациями мест содержания задержанных и заключенных под стражу;</a:t>
            </a:r>
          </a:p>
          <a:p>
            <a:pPr indent="342900" algn="just"/>
            <a:r>
              <a:rPr lang="ru-RU" sz="1400" dirty="0"/>
              <a:t>уголовное преследование в соответствии с полномочиями, установленными уголовно-процессуальным </a:t>
            </a:r>
            <a:r>
              <a:rPr lang="ru-RU" sz="1400" dirty="0" smtClean="0"/>
              <a:t>законодательством Российской </a:t>
            </a:r>
            <a:r>
              <a:rPr lang="ru-RU" sz="1400" dirty="0"/>
              <a:t>Федерации;</a:t>
            </a:r>
          </a:p>
          <a:p>
            <a:pPr indent="342900"/>
            <a:r>
              <a:rPr lang="ru-RU" sz="1400" dirty="0"/>
              <a:t>координацию деятельности правоохранительных органов по борьбе с преступностью;</a:t>
            </a:r>
          </a:p>
          <a:p>
            <a:pPr indent="342900"/>
            <a:r>
              <a:rPr lang="ru-RU" sz="1400" dirty="0"/>
              <a:t>возбуждение дел об административных правонарушениях и проведение административного </a:t>
            </a:r>
            <a:r>
              <a:rPr lang="ru-RU" sz="1400" dirty="0" smtClean="0"/>
              <a:t>расследования ( по некоторым составам административных правонарушений).</a:t>
            </a:r>
            <a:endParaRPr lang="ru-RU" sz="1400" dirty="0"/>
          </a:p>
        </p:txBody>
      </p:sp>
      <p:sp>
        <p:nvSpPr>
          <p:cNvPr id="3" name="Заголовок 2"/>
          <p:cNvSpPr>
            <a:spLocks noGrp="1"/>
          </p:cNvSpPr>
          <p:nvPr>
            <p:ph type="title"/>
          </p:nvPr>
        </p:nvSpPr>
        <p:spPr/>
        <p:txBody>
          <a:bodyPr/>
          <a:lstStyle/>
          <a:p>
            <a:r>
              <a:rPr lang="ru-RU" sz="2400" dirty="0" smtClean="0">
                <a:solidFill>
                  <a:schemeClr val="accent1"/>
                </a:solidFill>
              </a:rPr>
              <a:t>2. Работник органов прокуратуры.</a:t>
            </a:r>
            <a:endParaRPr lang="ru-RU" sz="2400" dirty="0">
              <a:solidFill>
                <a:schemeClr val="accent1"/>
              </a:solidFill>
            </a:endParaRPr>
          </a:p>
        </p:txBody>
      </p:sp>
    </p:spTree>
    <p:extLst>
      <p:ext uri="{BB962C8B-B14F-4D97-AF65-F5344CB8AC3E}">
        <p14:creationId xmlns:p14="http://schemas.microsoft.com/office/powerpoint/2010/main" val="2843697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5" y="1988840"/>
            <a:ext cx="8352928" cy="4752528"/>
          </a:xfrm>
        </p:spPr>
        <p:txBody>
          <a:bodyPr>
            <a:normAutofit fontScale="92500" lnSpcReduction="10000"/>
          </a:bodyPr>
          <a:lstStyle/>
          <a:p>
            <a:r>
              <a:rPr lang="ru-RU" sz="1600" dirty="0"/>
              <a:t> </a:t>
            </a:r>
            <a:r>
              <a:rPr lang="ru-RU" sz="1600" dirty="0" smtClean="0"/>
              <a:t>гражданство РФ, отсутствие гражданства другого государства;</a:t>
            </a:r>
          </a:p>
          <a:p>
            <a:r>
              <a:rPr lang="ru-RU" sz="1600" dirty="0"/>
              <a:t> </a:t>
            </a:r>
            <a:r>
              <a:rPr lang="ru-RU" sz="1600" dirty="0" smtClean="0"/>
              <a:t>высшее юридическое образование;</a:t>
            </a:r>
          </a:p>
          <a:p>
            <a:r>
              <a:rPr lang="ru-RU" sz="1600" dirty="0"/>
              <a:t> </a:t>
            </a:r>
            <a:r>
              <a:rPr lang="ru-RU" sz="1600" dirty="0" smtClean="0"/>
              <a:t>полная дееспособность;</a:t>
            </a:r>
          </a:p>
          <a:p>
            <a:r>
              <a:rPr lang="ru-RU" sz="1600" dirty="0"/>
              <a:t> </a:t>
            </a:r>
            <a:r>
              <a:rPr lang="ru-RU" sz="1600" dirty="0" smtClean="0"/>
              <a:t>отсутствие судимости;</a:t>
            </a:r>
          </a:p>
          <a:p>
            <a:pPr algn="just"/>
            <a:r>
              <a:rPr lang="ru-RU" sz="1600" dirty="0" smtClean="0"/>
              <a:t>отсутствие заболеваний, препятствующих </a:t>
            </a:r>
            <a:r>
              <a:rPr lang="ru-RU" sz="1600" dirty="0"/>
              <a:t>поступлению на службу в органы и организации прокуратуры и исполнению служебных обязанностей прокурорского </a:t>
            </a:r>
            <a:r>
              <a:rPr lang="ru-RU" sz="1600" dirty="0" smtClean="0"/>
              <a:t>работника;</a:t>
            </a:r>
          </a:p>
          <a:p>
            <a:pPr algn="just"/>
            <a:r>
              <a:rPr lang="ru-RU" sz="1600" dirty="0" smtClean="0"/>
              <a:t>отсутствие  близкого родства </a:t>
            </a:r>
            <a:r>
              <a:rPr lang="ru-RU" sz="1600" dirty="0"/>
              <a:t>или </a:t>
            </a:r>
            <a:r>
              <a:rPr lang="ru-RU" sz="1600" dirty="0" smtClean="0"/>
              <a:t>свойства </a:t>
            </a:r>
            <a:r>
              <a:rPr lang="ru-RU" sz="1600" dirty="0"/>
              <a:t>(родители, супруги, братья, сестры, дети, а также братья, сестры, родители, дети супругов и супруги детей) с работником органа или организации прокуратуры, если их служба связана с непосредственной подчиненностью или подконтрольностью одного из них </a:t>
            </a:r>
            <a:r>
              <a:rPr lang="ru-RU" sz="1600" dirty="0" smtClean="0"/>
              <a:t>другому. </a:t>
            </a:r>
          </a:p>
          <a:p>
            <a:pPr marL="0" indent="0" algn="just">
              <a:buNone/>
            </a:pPr>
            <a:r>
              <a:rPr lang="ru-RU" sz="1600" dirty="0"/>
              <a:t> </a:t>
            </a:r>
            <a:r>
              <a:rPr lang="ru-RU" sz="1600" dirty="0" smtClean="0"/>
              <a:t>      Прокурорские </a:t>
            </a:r>
            <a:r>
              <a:rPr lang="ru-RU" sz="1600" dirty="0"/>
              <a:t>работники являются федеральными государственными служащими, исполняющими обязанности по должности федеральной государственной </a:t>
            </a:r>
            <a:r>
              <a:rPr lang="ru-RU" sz="1600" dirty="0" smtClean="0"/>
              <a:t>службы. </a:t>
            </a:r>
          </a:p>
          <a:p>
            <a:pPr marL="0" indent="0" algn="just">
              <a:buNone/>
            </a:pPr>
            <a:r>
              <a:rPr lang="ru-RU" sz="1600" dirty="0" smtClean="0">
                <a:solidFill>
                  <a:schemeClr val="accent1"/>
                </a:solidFill>
              </a:rPr>
              <a:t>       </a:t>
            </a:r>
            <a:r>
              <a:rPr lang="ru-RU" sz="1600" b="1" dirty="0" smtClean="0"/>
              <a:t>Прокуроры городов и районов </a:t>
            </a:r>
            <a:r>
              <a:rPr lang="ru-RU" sz="1600" dirty="0" smtClean="0"/>
              <a:t>назначаются на должности и освобождаются от должности Генеральным прокурором РФ. </a:t>
            </a:r>
          </a:p>
          <a:p>
            <a:pPr marL="0" indent="0" algn="just">
              <a:buNone/>
            </a:pPr>
            <a:r>
              <a:rPr lang="ru-RU" sz="1600" b="1" dirty="0" smtClean="0"/>
              <a:t>       Прокуроры субъектов </a:t>
            </a:r>
            <a:r>
              <a:rPr lang="ru-RU" sz="1600" dirty="0" smtClean="0"/>
              <a:t>- Президентом </a:t>
            </a:r>
            <a:r>
              <a:rPr lang="ru-RU" sz="1600" dirty="0"/>
              <a:t>Российской Федерации по представлению Генерального прокурора Российской Федерации, </a:t>
            </a:r>
            <a:endParaRPr lang="ru-RU" sz="1600" dirty="0" smtClean="0"/>
          </a:p>
          <a:p>
            <a:pPr marL="0" indent="0" algn="just">
              <a:buNone/>
            </a:pPr>
            <a:r>
              <a:rPr lang="ru-RU" sz="1600" b="1" dirty="0" smtClean="0"/>
              <a:t>       Генеральный </a:t>
            </a:r>
            <a:r>
              <a:rPr lang="ru-RU" sz="1600" b="1" dirty="0"/>
              <a:t>прокурор </a:t>
            </a:r>
            <a:r>
              <a:rPr lang="ru-RU" sz="1600" b="1" dirty="0" smtClean="0"/>
              <a:t>РФ </a:t>
            </a:r>
            <a:r>
              <a:rPr lang="ru-RU" sz="1600" dirty="0"/>
              <a:t>назначается на должность и освобождается от должности Советом Федерации Федерального Собрания Российской Федерации по представлению Президента </a:t>
            </a:r>
            <a:r>
              <a:rPr lang="ru-RU" sz="1600" dirty="0" smtClean="0"/>
              <a:t>Российской </a:t>
            </a:r>
            <a:r>
              <a:rPr lang="ru-RU" sz="1600" dirty="0"/>
              <a:t>Федерации </a:t>
            </a:r>
            <a:endParaRPr lang="ru-RU" sz="1600" dirty="0" smtClean="0"/>
          </a:p>
          <a:p>
            <a:pPr marL="0" indent="0" algn="just">
              <a:buNone/>
            </a:pPr>
            <a:r>
              <a:rPr lang="ru-RU" sz="1600" dirty="0"/>
              <a:t> </a:t>
            </a:r>
            <a:r>
              <a:rPr lang="ru-RU" sz="1600" dirty="0" smtClean="0"/>
              <a:t>       При вступлении в должность прокуроры приносят торжественную присягу</a:t>
            </a:r>
          </a:p>
        </p:txBody>
      </p:sp>
      <p:sp>
        <p:nvSpPr>
          <p:cNvPr id="3" name="Заголовок 2"/>
          <p:cNvSpPr>
            <a:spLocks noGrp="1"/>
          </p:cNvSpPr>
          <p:nvPr>
            <p:ph type="title"/>
          </p:nvPr>
        </p:nvSpPr>
        <p:spPr/>
        <p:txBody>
          <a:bodyPr/>
          <a:lstStyle/>
          <a:p>
            <a:r>
              <a:rPr lang="ru-RU" sz="2400" dirty="0" smtClean="0">
                <a:solidFill>
                  <a:schemeClr val="accent1"/>
                </a:solidFill>
              </a:rPr>
              <a:t>Требования, предъявляемые к лицам, назначаемым на должности прокуроров </a:t>
            </a:r>
            <a:endParaRPr lang="ru-RU" sz="2400" dirty="0">
              <a:solidFill>
                <a:schemeClr val="accent1"/>
              </a:solidFill>
            </a:endParaRPr>
          </a:p>
        </p:txBody>
      </p:sp>
    </p:spTree>
    <p:extLst>
      <p:ext uri="{BB962C8B-B14F-4D97-AF65-F5344CB8AC3E}">
        <p14:creationId xmlns:p14="http://schemas.microsoft.com/office/powerpoint/2010/main" val="218656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1988840"/>
            <a:ext cx="8496943" cy="4869160"/>
          </a:xfrm>
        </p:spPr>
        <p:txBody>
          <a:bodyPr>
            <a:normAutofit lnSpcReduction="10000"/>
          </a:bodyPr>
          <a:lstStyle/>
          <a:p>
            <a:pPr algn="just"/>
            <a:r>
              <a:rPr lang="ru-RU" sz="1400" b="1" dirty="0">
                <a:solidFill>
                  <a:schemeClr val="accent1"/>
                </a:solidFill>
              </a:rPr>
              <a:t> </a:t>
            </a:r>
            <a:r>
              <a:rPr lang="ru-RU" sz="1400" b="1" dirty="0" smtClean="0">
                <a:solidFill>
                  <a:schemeClr val="accent1"/>
                </a:solidFill>
              </a:rPr>
              <a:t>з</a:t>
            </a:r>
            <a:r>
              <a:rPr lang="ru-RU" sz="1400" dirty="0" smtClean="0"/>
              <a:t>аниматься </a:t>
            </a:r>
            <a:r>
              <a:rPr lang="ru-RU" sz="1400" dirty="0"/>
              <a:t>предпринимательской деятельностью лично или через доверенных лиц, участвовать в управлении коммерческой организацией или в управлении некоммерческой организацией (за </a:t>
            </a:r>
            <a:r>
              <a:rPr lang="ru-RU" sz="1400" dirty="0" smtClean="0"/>
              <a:t>некоторыми исключениями предусмотренными в законе);</a:t>
            </a:r>
          </a:p>
          <a:p>
            <a:pPr algn="just"/>
            <a:r>
              <a:rPr lang="ru-RU" sz="1400" dirty="0"/>
              <a:t> приобретать в случаях, установленных федеральным законом, ценные бумаги, по которым может быть получен доход</a:t>
            </a:r>
            <a:r>
              <a:rPr lang="ru-RU" sz="1400" dirty="0" smtClean="0"/>
              <a:t>;</a:t>
            </a:r>
          </a:p>
          <a:p>
            <a:pPr algn="just"/>
            <a:r>
              <a:rPr lang="ru-RU" sz="1400" dirty="0"/>
              <a:t> быть поверенным или представителем по делам третьих лиц в </a:t>
            </a:r>
            <a:r>
              <a:rPr lang="ru-RU" sz="1400" dirty="0" smtClean="0"/>
              <a:t>органах прокуратуры;</a:t>
            </a:r>
          </a:p>
          <a:p>
            <a:pPr algn="just"/>
            <a:r>
              <a:rPr lang="ru-RU" sz="1400" dirty="0"/>
              <a:t> получать в связи с исполнением должностных обязанностей вознаграждения от физических и юридических лиц (подарки, денежное вознаграждение, ссуды, услуги, оплату развлечений, отдыха, транспортных расходов и иные вознаграждения</a:t>
            </a:r>
            <a:r>
              <a:rPr lang="ru-RU" sz="1400" dirty="0" smtClean="0"/>
              <a:t>);</a:t>
            </a:r>
          </a:p>
          <a:p>
            <a:pPr algn="just"/>
            <a:r>
              <a:rPr lang="ru-RU" sz="1400" dirty="0"/>
              <a:t> выезжать в связи с исполнением должностных обязанностей за пределы территории Российской Федерации за счет средств физических и юридических лиц, за исключением служебных командировок, осуществляемых в соответствии с законодательством Российской </a:t>
            </a:r>
            <a:r>
              <a:rPr lang="ru-RU" sz="1400" dirty="0" smtClean="0"/>
              <a:t>Федерации;</a:t>
            </a:r>
          </a:p>
          <a:p>
            <a:pPr algn="just"/>
            <a:r>
              <a:rPr lang="ru-RU" sz="1400" dirty="0"/>
              <a:t> разглашать или использовать в целях, не связанных с гражданской службой, </a:t>
            </a:r>
            <a:r>
              <a:rPr lang="ru-RU" sz="1400" dirty="0" smtClean="0"/>
              <a:t>сведения, </a:t>
            </a:r>
            <a:r>
              <a:rPr lang="ru-RU" sz="1400" dirty="0"/>
              <a:t>отнесенные в соответствии с федеральным законом к сведениям конфиденциального характера, или служебную </a:t>
            </a:r>
            <a:r>
              <a:rPr lang="ru-RU" sz="1400" dirty="0" smtClean="0"/>
              <a:t>информацию;</a:t>
            </a:r>
          </a:p>
          <a:p>
            <a:pPr algn="just"/>
            <a:r>
              <a:rPr lang="ru-RU" sz="1400" dirty="0"/>
              <a:t> допускать публичные высказывания, суждения и оценки, в том числе в средствах массовой информации, в отношении деятельности государственных органов, их руководителей, включая решения </a:t>
            </a:r>
            <a:r>
              <a:rPr lang="ru-RU" sz="1400" dirty="0" smtClean="0"/>
              <a:t>вышестоящего органа;</a:t>
            </a:r>
          </a:p>
          <a:p>
            <a:pPr algn="just"/>
            <a:r>
              <a:rPr lang="ru-RU" sz="1400" dirty="0"/>
              <a:t> использовать преимущества должностного положения для предвыборной агитации, а также для агитации по вопросам референдума</a:t>
            </a:r>
            <a:r>
              <a:rPr lang="ru-RU" sz="1400" dirty="0" smtClean="0"/>
              <a:t>;</a:t>
            </a:r>
          </a:p>
          <a:p>
            <a:pPr algn="just"/>
            <a:r>
              <a:rPr lang="ru-RU" sz="1400" dirty="0"/>
              <a:t> входить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a:t>
            </a:r>
          </a:p>
        </p:txBody>
      </p:sp>
      <p:sp>
        <p:nvSpPr>
          <p:cNvPr id="3" name="Заголовок 2"/>
          <p:cNvSpPr>
            <a:spLocks noGrp="1"/>
          </p:cNvSpPr>
          <p:nvPr>
            <p:ph type="title"/>
          </p:nvPr>
        </p:nvSpPr>
        <p:spPr/>
        <p:txBody>
          <a:bodyPr/>
          <a:lstStyle/>
          <a:p>
            <a:r>
              <a:rPr lang="ru-RU" sz="2400" dirty="0" smtClean="0">
                <a:solidFill>
                  <a:schemeClr val="accent1"/>
                </a:solidFill>
              </a:rPr>
              <a:t>Запреты, связанные со службой в органах прокуратуры</a:t>
            </a:r>
            <a:endParaRPr lang="ru-RU" sz="2400" dirty="0">
              <a:solidFill>
                <a:schemeClr val="accent1"/>
              </a:solidFill>
            </a:endParaRPr>
          </a:p>
        </p:txBody>
      </p:sp>
    </p:spTree>
    <p:extLst>
      <p:ext uri="{BB962C8B-B14F-4D97-AF65-F5344CB8AC3E}">
        <p14:creationId xmlns:p14="http://schemas.microsoft.com/office/powerpoint/2010/main" val="1704135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7" y="2060848"/>
            <a:ext cx="8352928" cy="4680520"/>
          </a:xfrm>
        </p:spPr>
        <p:txBody>
          <a:bodyPr>
            <a:normAutofit fontScale="92500" lnSpcReduction="20000"/>
          </a:bodyPr>
          <a:lstStyle/>
          <a:p>
            <a:pPr marL="0" indent="0" algn="just">
              <a:buNone/>
            </a:pPr>
            <a:r>
              <a:rPr lang="ru-RU" dirty="0"/>
              <a:t> </a:t>
            </a:r>
            <a:r>
              <a:rPr lang="ru-RU" dirty="0" smtClean="0"/>
              <a:t>      </a:t>
            </a:r>
            <a:r>
              <a:rPr lang="ru-RU" sz="1600" b="1" i="1" dirty="0" smtClean="0"/>
              <a:t>Следственный </a:t>
            </a:r>
            <a:r>
              <a:rPr lang="ru-RU" sz="1600" b="1" i="1" dirty="0"/>
              <a:t>комитет Российской Федерации </a:t>
            </a:r>
            <a:r>
              <a:rPr lang="ru-RU" sz="1600" dirty="0" smtClean="0"/>
              <a:t>является </a:t>
            </a:r>
            <a:r>
              <a:rPr lang="ru-RU" sz="1600" dirty="0"/>
              <a:t>федеральным государственным органом, осуществляющим в соответствии с законодательством Российской Федерации полномочия в сфере уголовного судопроизводства</a:t>
            </a:r>
            <a:r>
              <a:rPr lang="ru-RU" sz="1600" dirty="0" smtClean="0"/>
              <a:t>.</a:t>
            </a:r>
          </a:p>
          <a:p>
            <a:pPr indent="342900" algn="just"/>
            <a:r>
              <a:rPr lang="ru-RU" sz="1600" dirty="0"/>
              <a:t>	</a:t>
            </a:r>
            <a:r>
              <a:rPr lang="ru-RU" sz="1600" dirty="0" smtClean="0"/>
              <a:t>оперативное </a:t>
            </a:r>
            <a:r>
              <a:rPr lang="ru-RU" sz="1600" dirty="0"/>
              <a:t>и качественное расследование преступлений в соответствии с подследственностью, установленной уголовно-процессуальным </a:t>
            </a:r>
            <a:r>
              <a:rPr lang="ru-RU" sz="1600" dirty="0" smtClean="0"/>
              <a:t>законодательством </a:t>
            </a:r>
            <a:r>
              <a:rPr lang="ru-RU" sz="1600" dirty="0"/>
              <a:t>Российской Федерации;</a:t>
            </a:r>
          </a:p>
          <a:p>
            <a:pPr indent="342900" algn="just"/>
            <a:r>
              <a:rPr lang="ru-RU" sz="1600" dirty="0" smtClean="0"/>
              <a:t>обеспечение </a:t>
            </a:r>
            <a:r>
              <a:rPr lang="ru-RU" sz="1600" dirty="0"/>
              <a:t>законности при приеме, регистрации, проверке сообщений о преступлениях, возбуждении уголовных дел, производстве предварительного расследования, а также защита прав и свобод человека и гражданина;</a:t>
            </a:r>
          </a:p>
          <a:p>
            <a:pPr indent="342900" algn="just"/>
            <a:r>
              <a:rPr lang="ru-RU" sz="1600" dirty="0" smtClean="0"/>
              <a:t> </a:t>
            </a:r>
            <a:r>
              <a:rPr lang="ru-RU" sz="1600" dirty="0"/>
              <a:t>осуществление процессуального </a:t>
            </a:r>
            <a:r>
              <a:rPr lang="ru-RU" sz="1600" dirty="0" smtClean="0"/>
              <a:t>контроля </a:t>
            </a:r>
            <a:r>
              <a:rPr lang="ru-RU" sz="1600" dirty="0"/>
              <a:t>деятельности следственных органов Следственного комитета и их должностных лиц;</a:t>
            </a:r>
          </a:p>
          <a:p>
            <a:pPr indent="342900" algn="just"/>
            <a:r>
              <a:rPr lang="ru-RU" sz="1600" dirty="0" smtClean="0"/>
              <a:t> </a:t>
            </a:r>
            <a:r>
              <a:rPr lang="ru-RU" sz="1600" dirty="0"/>
              <a:t>организация и осуществление в пределах своих полномочий выявления обстоятельств, способствующих совершению преступлений, принятие мер по устранению таких обстоятельств;</a:t>
            </a:r>
          </a:p>
          <a:p>
            <a:pPr indent="342900" algn="just"/>
            <a:r>
              <a:rPr lang="ru-RU" sz="1600" dirty="0" smtClean="0"/>
              <a:t> </a:t>
            </a:r>
            <a:r>
              <a:rPr lang="ru-RU" sz="1600" dirty="0"/>
              <a:t>осуществление в пределах своих полномочий международного сотрудничества в сфере уголовного судопроизводства;</a:t>
            </a:r>
          </a:p>
          <a:p>
            <a:pPr indent="342900" algn="just"/>
            <a:r>
              <a:rPr lang="ru-RU" sz="1600" dirty="0" smtClean="0"/>
              <a:t>разработка </a:t>
            </a:r>
            <a:r>
              <a:rPr lang="ru-RU" sz="1600" dirty="0"/>
              <a:t>мер по реализации государственной политики в сфере исполнения законодательства Российской Федерации об уголовном судопроизводстве;</a:t>
            </a:r>
          </a:p>
          <a:p>
            <a:pPr indent="342900" algn="just"/>
            <a:r>
              <a:rPr lang="ru-RU" sz="1600" dirty="0" smtClean="0"/>
              <a:t>совершенствование </a:t>
            </a:r>
            <a:r>
              <a:rPr lang="ru-RU" sz="1600" dirty="0"/>
              <a:t>нормативно-правового регулирования в установленной сфере деятельности;</a:t>
            </a:r>
          </a:p>
          <a:p>
            <a:pPr indent="342900" algn="just"/>
            <a:r>
              <a:rPr lang="ru-RU" sz="1600" dirty="0" smtClean="0"/>
              <a:t> определение </a:t>
            </a:r>
            <a:r>
              <a:rPr lang="ru-RU" sz="1600" dirty="0"/>
              <a:t>порядка формирования и представления статистических отчетов и отчетности о следственной работе, процессуальном контроле.</a:t>
            </a:r>
          </a:p>
          <a:p>
            <a:pPr marL="0" indent="0" algn="just">
              <a:buNone/>
            </a:pPr>
            <a:endParaRPr lang="ru-RU" sz="1600" dirty="0"/>
          </a:p>
        </p:txBody>
      </p:sp>
      <p:sp>
        <p:nvSpPr>
          <p:cNvPr id="3" name="Заголовок 2"/>
          <p:cNvSpPr>
            <a:spLocks noGrp="1"/>
          </p:cNvSpPr>
          <p:nvPr>
            <p:ph type="title"/>
          </p:nvPr>
        </p:nvSpPr>
        <p:spPr>
          <a:xfrm>
            <a:off x="899592" y="476672"/>
            <a:ext cx="7756263" cy="1512168"/>
          </a:xfrm>
        </p:spPr>
        <p:txBody>
          <a:bodyPr/>
          <a:lstStyle/>
          <a:p>
            <a:r>
              <a:rPr lang="ru-RU" sz="2000" dirty="0" smtClean="0">
                <a:solidFill>
                  <a:schemeClr val="accent1"/>
                </a:solidFill>
              </a:rPr>
              <a:t>3. Сотрудник </a:t>
            </a:r>
            <a:r>
              <a:rPr lang="ru-RU" sz="2000" dirty="0">
                <a:solidFill>
                  <a:schemeClr val="accent1"/>
                </a:solidFill>
              </a:rPr>
              <a:t>С</a:t>
            </a:r>
            <a:r>
              <a:rPr lang="ru-RU" sz="2000" dirty="0" smtClean="0">
                <a:solidFill>
                  <a:schemeClr val="accent1"/>
                </a:solidFill>
              </a:rPr>
              <a:t>ледственного комитета РФ (следователь, старший следователь, следователь-криминалист, старший следователь-криминалист, следователь по особо важным делам, старший следователь по особо важным делам, руководители следственных органов)</a:t>
            </a:r>
            <a:endParaRPr lang="ru-RU" sz="2000" dirty="0">
              <a:solidFill>
                <a:schemeClr val="accent1"/>
              </a:solidFill>
            </a:endParaRPr>
          </a:p>
        </p:txBody>
      </p:sp>
    </p:spTree>
    <p:extLst>
      <p:ext uri="{BB962C8B-B14F-4D97-AF65-F5344CB8AC3E}">
        <p14:creationId xmlns:p14="http://schemas.microsoft.com/office/powerpoint/2010/main" val="3984522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2060848"/>
            <a:ext cx="8352927" cy="4464495"/>
          </a:xfrm>
        </p:spPr>
        <p:txBody>
          <a:bodyPr>
            <a:normAutofit/>
          </a:bodyPr>
          <a:lstStyle/>
          <a:p>
            <a:pPr indent="0">
              <a:buNone/>
            </a:pPr>
            <a:r>
              <a:rPr lang="ru-RU" sz="1600" dirty="0" smtClean="0"/>
              <a:t>	В </a:t>
            </a:r>
            <a:r>
              <a:rPr lang="ru-RU" sz="1600" dirty="0"/>
              <a:t>систему Следственного комитета входят</a:t>
            </a:r>
            <a:r>
              <a:rPr lang="ru-RU" sz="1600" dirty="0" smtClean="0"/>
              <a:t>:</a:t>
            </a:r>
          </a:p>
          <a:p>
            <a:pPr marL="651510" indent="-285750"/>
            <a:r>
              <a:rPr lang="ru-RU" sz="1600" dirty="0" smtClean="0"/>
              <a:t> </a:t>
            </a:r>
            <a:r>
              <a:rPr lang="ru-RU" sz="1600" dirty="0"/>
              <a:t>центральный аппарат Следственного комитета;</a:t>
            </a:r>
          </a:p>
          <a:p>
            <a:pPr indent="342900" algn="just"/>
            <a:r>
              <a:rPr lang="ru-RU" sz="1600" dirty="0" smtClean="0"/>
              <a:t> </a:t>
            </a:r>
            <a:r>
              <a:rPr lang="ru-RU" sz="1600" dirty="0"/>
              <a:t>главные следственные управления и следственные управления Следственного комитета по субъектам Российской Федерации (в том числе их подразделения по административным округам) и приравненные к ним специализированные (в том числе военные) следственные управления и следственные отделы Следственного комитета;</a:t>
            </a:r>
          </a:p>
          <a:p>
            <a:pPr indent="342900" algn="just"/>
            <a:r>
              <a:rPr lang="ru-RU" sz="1600" dirty="0" smtClean="0"/>
              <a:t>следственные </a:t>
            </a:r>
            <a:r>
              <a:rPr lang="ru-RU" sz="1600" dirty="0"/>
              <a:t>отделы и следственные отделения Следственного комитета по районам, городам и приравненные к ним, включая специализированные (в том числе военные) следственные подразделения Следственного комитета</a:t>
            </a:r>
            <a:r>
              <a:rPr lang="ru-RU" sz="1600" dirty="0" smtClean="0"/>
              <a:t>.</a:t>
            </a:r>
          </a:p>
          <a:p>
            <a:pPr indent="0" algn="just">
              <a:buNone/>
            </a:pPr>
            <a:r>
              <a:rPr lang="ru-RU" sz="1600" dirty="0" smtClean="0"/>
              <a:t>	В </a:t>
            </a:r>
            <a:r>
              <a:rPr lang="ru-RU" sz="1600" dirty="0"/>
              <a:t>следственных органах Следственного комитета и их подразделениях, а также в учреждениях Следственного комитета образуются в соответствии с перечнями (штатами) должности руководителей следственных органов Следственного комитета и соответствующих подразделений, их первых заместителей, заместителей, помощников, старших помощников и помощников по особым поручениям, следователей, старших следователей, следователей по особо важным делам, старших следователей по особо важным делам, следователей-криминалистов, старших следователей-криминалистов и другие должности.</a:t>
            </a:r>
          </a:p>
          <a:p>
            <a:pPr marL="0" indent="0" algn="just">
              <a:buNone/>
            </a:pPr>
            <a:endParaRPr lang="ru-RU" sz="1600" dirty="0"/>
          </a:p>
        </p:txBody>
      </p:sp>
      <p:sp>
        <p:nvSpPr>
          <p:cNvPr id="3" name="Заголовок 2"/>
          <p:cNvSpPr>
            <a:spLocks noGrp="1"/>
          </p:cNvSpPr>
          <p:nvPr>
            <p:ph type="title"/>
          </p:nvPr>
        </p:nvSpPr>
        <p:spPr/>
        <p:txBody>
          <a:bodyPr/>
          <a:lstStyle/>
          <a:p>
            <a:r>
              <a:rPr lang="ru-RU" sz="2400" dirty="0" smtClean="0">
                <a:solidFill>
                  <a:schemeClr val="accent5"/>
                </a:solidFill>
              </a:rPr>
              <a:t>Система Следственного комитета РФ</a:t>
            </a:r>
            <a:endParaRPr lang="ru-RU" sz="2400" dirty="0">
              <a:solidFill>
                <a:schemeClr val="accent5"/>
              </a:solidFill>
            </a:endParaRPr>
          </a:p>
        </p:txBody>
      </p:sp>
    </p:spTree>
    <p:extLst>
      <p:ext uri="{BB962C8B-B14F-4D97-AF65-F5344CB8AC3E}">
        <p14:creationId xmlns:p14="http://schemas.microsoft.com/office/powerpoint/2010/main" val="37405123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679</TotalTime>
  <Words>1793</Words>
  <Application>Microsoft Office PowerPoint</Application>
  <PresentationFormat>Экран (4:3)</PresentationFormat>
  <Paragraphs>187</Paragraphs>
  <Slides>20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Твердый переплет</vt:lpstr>
      <vt:lpstr>      ТЕМА 3. Основные виды юридической профессии</vt:lpstr>
      <vt:lpstr>1. Профессия судьи.</vt:lpstr>
      <vt:lpstr>Требования к претендентам на должность судьи</vt:lpstr>
      <vt:lpstr>Правовое положение судьи</vt:lpstr>
      <vt:lpstr>2. Работник органов прокуратуры.</vt:lpstr>
      <vt:lpstr>Требования, предъявляемые к лицам, назначаемым на должности прокуроров </vt:lpstr>
      <vt:lpstr>Запреты, связанные со службой в органах прокуратуры</vt:lpstr>
      <vt:lpstr>3. Сотрудник Следственного комитета РФ (следователь, старший следователь, следователь-криминалист, старший следователь-криминалист, следователь по особо важным делам, старший следователь по особо важным делам, руководители следственных органов)</vt:lpstr>
      <vt:lpstr>Система Следственного комитета РФ</vt:lpstr>
      <vt:lpstr>Правовое положение сотрудников  Следственного комитета РФ</vt:lpstr>
      <vt:lpstr>4. Сотрудник полиции</vt:lpstr>
      <vt:lpstr>Обязанности сотрудников полиции</vt:lpstr>
      <vt:lpstr>Правовое положение сотрудника полиции</vt:lpstr>
      <vt:lpstr>5. Адвокат</vt:lpstr>
      <vt:lpstr>Адвокатская деятельность</vt:lpstr>
      <vt:lpstr>Приобретение статуса адвоката</vt:lpstr>
      <vt:lpstr>Формы адвокатских образований</vt:lpstr>
      <vt:lpstr>6. Нотариус</vt:lpstr>
      <vt:lpstr>Нотариус</vt:lpstr>
      <vt:lpstr>Требования к кандидатам на должность нотариуса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Понятие юриспруденции</dc:title>
  <dc:creator>Крюкова Ю.Я.</dc:creator>
  <cp:lastModifiedBy>Крюкова Ю.Я.</cp:lastModifiedBy>
  <cp:revision>77</cp:revision>
  <dcterms:created xsi:type="dcterms:W3CDTF">2019-08-22T19:11:12Z</dcterms:created>
  <dcterms:modified xsi:type="dcterms:W3CDTF">2019-11-07T13:38:39Z</dcterms:modified>
</cp:coreProperties>
</file>