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50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D2B0F-3EA8-4753-B818-949C52354357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01855-C28F-4E35-A55D-BD408AA633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144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01855-C28F-4E35-A55D-BD408AA6339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473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1099B4-0557-47A4-9DAD-857CF253F91A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E1099B4-0557-47A4-9DAD-857CF253F91A}" type="datetimeFigureOut">
              <a:rPr lang="ru-RU" smtClean="0"/>
              <a:t>21.10.2019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3341" y="548681"/>
            <a:ext cx="6777318" cy="1512167"/>
          </a:xfrm>
        </p:spPr>
        <p:txBody>
          <a:bodyPr/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800" dirty="0" smtClean="0"/>
              <a:t>ТЕМА 2. Профессия юриста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7" y="3645024"/>
            <a:ext cx="7704856" cy="2880320"/>
          </a:xfrm>
        </p:spPr>
        <p:txBody>
          <a:bodyPr/>
          <a:lstStyle/>
          <a:p>
            <a:endParaRPr lang="ru-RU" smtClean="0"/>
          </a:p>
          <a:p>
            <a:endParaRPr lang="ru-RU" dirty="0"/>
          </a:p>
        </p:txBody>
      </p:sp>
      <p:pic>
        <p:nvPicPr>
          <p:cNvPr id="1026" name="Picture 2" descr="C:\Users\y_krukova\Desktop\senat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257400"/>
            <a:ext cx="7488832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0728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988841"/>
            <a:ext cx="8496943" cy="468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 smtClean="0"/>
              <a:t>	В Средние века  центрами развития юриспруденции становятся университеты. </a:t>
            </a:r>
            <a:endParaRPr lang="ru-RU" sz="1600" dirty="0"/>
          </a:p>
          <a:p>
            <a:pPr marL="0" indent="0" algn="just">
              <a:buNone/>
            </a:pPr>
            <a:r>
              <a:rPr lang="ru-RU" sz="1600" dirty="0" smtClean="0"/>
              <a:t>	Именно </a:t>
            </a:r>
            <a:r>
              <a:rPr lang="ru-RU" sz="1600" dirty="0"/>
              <a:t>университеты заложили основы западной традиции права, позволили сформировать самостоятельную правовую семью, основанную на римском праве. Университеты детально изучили римское право, выделили его наиболее рациональные положения, прокомментировали их и привели в логический порядок. В результате римское право приобрело силу </a:t>
            </a:r>
            <a:r>
              <a:rPr lang="ru-RU" sz="1600" i="1" dirty="0"/>
              <a:t>закона</a:t>
            </a:r>
            <a:r>
              <a:rPr lang="ru-RU" sz="1600" dirty="0"/>
              <a:t>, имеющего полное и исключительное действие, и приспособило нормы римского права к условиям эпохи Средневековья</a:t>
            </a:r>
            <a:r>
              <a:rPr lang="ru-RU" sz="1600" dirty="0" smtClean="0"/>
              <a:t>.</a:t>
            </a:r>
          </a:p>
          <a:p>
            <a:pPr marL="0" indent="0" algn="just">
              <a:buNone/>
            </a:pPr>
            <a:r>
              <a:rPr lang="ru-RU" sz="1600" dirty="0"/>
              <a:t>	</a:t>
            </a:r>
            <a:r>
              <a:rPr lang="ru-RU" sz="1600" dirty="0" smtClean="0"/>
              <a:t>«Дигесты Юстиниана» </a:t>
            </a:r>
            <a:r>
              <a:rPr lang="ru-RU" sz="1600" dirty="0"/>
              <a:t>положили начало изучению римского права в университетах Северной Италии, а позже и в других городах Западной Европы</a:t>
            </a:r>
            <a:r>
              <a:rPr lang="ru-RU" sz="1600" dirty="0" smtClean="0"/>
              <a:t>. В </a:t>
            </a:r>
            <a:r>
              <a:rPr lang="ru-RU" sz="1600" dirty="0" err="1"/>
              <a:t>XI-XII</a:t>
            </a:r>
            <a:r>
              <a:rPr lang="ru-RU" sz="1600" dirty="0"/>
              <a:t> вв. в </a:t>
            </a:r>
            <a:r>
              <a:rPr lang="ru-RU" sz="1600" dirty="0" smtClean="0"/>
              <a:t>Болонье (Болонском университете) </a:t>
            </a:r>
            <a:r>
              <a:rPr lang="ru-RU" sz="1600" dirty="0" err="1" smtClean="0"/>
              <a:t>Ирнерий</a:t>
            </a:r>
            <a:r>
              <a:rPr lang="ru-RU" sz="1600" dirty="0" smtClean="0"/>
              <a:t> </a:t>
            </a:r>
            <a:r>
              <a:rPr lang="ru-RU" sz="1600" dirty="0"/>
              <a:t>(1065-1125) создал школу, где преподавали и изучали римское право в чистом виде, без всяких других юридических наслоений. Школа называлась </a:t>
            </a:r>
            <a:r>
              <a:rPr lang="ru-RU" sz="1600" dirty="0" smtClean="0"/>
              <a:t>– </a:t>
            </a:r>
            <a:r>
              <a:rPr lang="ru-RU" sz="1600" b="1" u="sng" dirty="0" smtClean="0"/>
              <a:t>«школа глоссаторов» </a:t>
            </a:r>
            <a:r>
              <a:rPr lang="ru-RU" sz="1600" dirty="0"/>
              <a:t>(греч. </a:t>
            </a:r>
            <a:r>
              <a:rPr lang="ru-RU" sz="1600" dirty="0" err="1"/>
              <a:t>glossa</a:t>
            </a:r>
            <a:r>
              <a:rPr lang="ru-RU" sz="1600" dirty="0"/>
              <a:t> - замечание, пояснение). Студенты изучали правовые тексты Кодекса Юстиниана. Свои замечания, соображения, видение, объяснение писали на полях кодекса или между строк. Такие тексты получили название </a:t>
            </a:r>
            <a:r>
              <a:rPr lang="ru-RU" sz="1600" dirty="0" smtClean="0"/>
              <a:t>«глосса». </a:t>
            </a:r>
            <a:r>
              <a:rPr lang="ru-RU" sz="1600" dirty="0"/>
              <a:t>Вследствие этих действий римское право как бы оживало снова для преподавания и практического применения. Римское право признавалось постоянным, современным - на него время не </a:t>
            </a:r>
            <a:r>
              <a:rPr lang="ru-RU" sz="1600" dirty="0" smtClean="0"/>
              <a:t>имело </a:t>
            </a:r>
            <a:r>
              <a:rPr lang="ru-RU" sz="1600" dirty="0"/>
              <a:t>влияния - и надгосударственным. Его сами </a:t>
            </a:r>
            <a:r>
              <a:rPr lang="ru-RU" sz="1600" dirty="0" smtClean="0"/>
              <a:t>глоссаторы </a:t>
            </a:r>
            <a:r>
              <a:rPr lang="ru-RU" sz="1600" dirty="0"/>
              <a:t>определяли как </a:t>
            </a:r>
            <a:r>
              <a:rPr lang="ru-RU" sz="1600" dirty="0" smtClean="0"/>
              <a:t>– «писаный разум». </a:t>
            </a:r>
            <a:r>
              <a:rPr lang="ru-RU" sz="1600" dirty="0"/>
              <a:t>Учеников называли легисты (юристы).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accent1"/>
                </a:solidFill>
              </a:rPr>
              <a:t>История становления  и развития профессии юриста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43220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2060849"/>
            <a:ext cx="8568952" cy="453650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600" dirty="0" smtClean="0"/>
              <a:t>          На смену глоссаторам с середины 14 века пришла </a:t>
            </a:r>
            <a:r>
              <a:rPr lang="ru-RU" sz="1600" b="1" dirty="0" smtClean="0"/>
              <a:t>«школа постглоссаторов»                              (комментаторов).</a:t>
            </a:r>
            <a:r>
              <a:rPr lang="ru-RU" sz="1600" dirty="0" smtClean="0"/>
              <a:t> Постглоссаторы отступали </a:t>
            </a:r>
            <a:r>
              <a:rPr lang="ru-RU" sz="1600" dirty="0"/>
              <a:t>от первоначального смысла конструкций римского права, провели значительную работу по его согласованию с нормами современного им </a:t>
            </a:r>
            <a:r>
              <a:rPr lang="ru-RU" sz="1600" dirty="0" smtClean="0"/>
              <a:t>канонического, городского и обычного права. Комментаторы писали толкования не на </a:t>
            </a:r>
            <a:r>
              <a:rPr lang="ru-RU" sz="1600" dirty="0" err="1" smtClean="0"/>
              <a:t>Юстиниановское</a:t>
            </a:r>
            <a:r>
              <a:rPr lang="ru-RU" sz="1600" dirty="0" smtClean="0"/>
              <a:t> законодательство как таковое, а на глоссу.</a:t>
            </a:r>
            <a:endParaRPr lang="ru-RU" sz="1600" dirty="0"/>
          </a:p>
          <a:p>
            <a:pPr marL="0" indent="0" algn="just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Римское </a:t>
            </a:r>
            <a:r>
              <a:rPr lang="ru-RU" sz="1600" dirty="0"/>
              <a:t>право в обработке </a:t>
            </a:r>
            <a:r>
              <a:rPr lang="ru-RU" sz="1600" dirty="0" smtClean="0"/>
              <a:t>постглоссаторов, приспособленное к реалиям феодального общества,  </a:t>
            </a:r>
            <a:r>
              <a:rPr lang="ru-RU" sz="1600" dirty="0"/>
              <a:t>было внедрено во многих странах Западной </a:t>
            </a:r>
            <a:r>
              <a:rPr lang="ru-RU" sz="1600" dirty="0" smtClean="0"/>
              <a:t>Европы.</a:t>
            </a:r>
          </a:p>
          <a:p>
            <a:pPr marL="0" indent="0" algn="just">
              <a:buNone/>
            </a:pPr>
            <a:r>
              <a:rPr lang="ru-RU" sz="1600" dirty="0" smtClean="0"/>
              <a:t>            Юриспруденция </a:t>
            </a:r>
            <a:r>
              <a:rPr lang="ru-RU" sz="1600" dirty="0"/>
              <a:t>Нового времени начала формироваться в эпоху европейского Возрождения и Реформации. Она была ориентирована на принципы и ценности нового, </a:t>
            </a:r>
            <a:r>
              <a:rPr lang="ru-RU" sz="1600" dirty="0" err="1"/>
              <a:t>антитеологического</a:t>
            </a:r>
            <a:r>
              <a:rPr lang="ru-RU" sz="1600" dirty="0"/>
              <a:t> и антифеодального юридического мировоззрения, в основе которого лежали рационалистические концепции естественного права и общественного договора (договорного происхождения и сущности государства), идеи неотчуждаемых прав человека, формального равенства и свободы всех людей.</a:t>
            </a:r>
          </a:p>
          <a:p>
            <a:pPr marL="0" indent="0" algn="just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Становление </a:t>
            </a:r>
            <a:r>
              <a:rPr lang="ru-RU" sz="1600" dirty="0"/>
              <a:t>и развитие этих новых воззрений на государство и право связано с именами таких мыслителей, как Н. Макиавелли, </a:t>
            </a:r>
            <a:r>
              <a:rPr lang="ru-RU" sz="1600" dirty="0" smtClean="0"/>
              <a:t>Г</a:t>
            </a:r>
            <a:r>
              <a:rPr lang="ru-RU" sz="1600" dirty="0"/>
              <a:t>. Гроций, Б. Спиноза, </a:t>
            </a:r>
            <a:r>
              <a:rPr lang="ru-RU" sz="1600" dirty="0" smtClean="0"/>
              <a:t>Т</a:t>
            </a:r>
            <a:r>
              <a:rPr lang="ru-RU" sz="1600" dirty="0"/>
              <a:t>. Гоббс, Д Локк, С. </a:t>
            </a:r>
            <a:r>
              <a:rPr lang="ru-RU" sz="1600" dirty="0" err="1"/>
              <a:t>Пуфендорф</a:t>
            </a:r>
            <a:r>
              <a:rPr lang="ru-RU" sz="1600" dirty="0"/>
              <a:t>, X. </a:t>
            </a:r>
            <a:r>
              <a:rPr lang="ru-RU" sz="1600" dirty="0" err="1"/>
              <a:t>Томазий</a:t>
            </a:r>
            <a:r>
              <a:rPr lang="ru-RU" sz="1600" dirty="0"/>
              <a:t>, </a:t>
            </a:r>
            <a:r>
              <a:rPr lang="ru-RU" sz="1600" dirty="0" smtClean="0"/>
              <a:t>Ш.Л</a:t>
            </a:r>
            <a:r>
              <a:rPr lang="ru-RU" sz="1600" dirty="0"/>
              <a:t>. Монтескье, Ж. Ж. Руссо</a:t>
            </a:r>
            <a:r>
              <a:rPr lang="ru-RU" sz="1600" dirty="0" smtClean="0"/>
              <a:t>, </a:t>
            </a:r>
            <a:r>
              <a:rPr lang="ru-RU" sz="1600" dirty="0"/>
              <a:t>Д. Мэдисон, И. Кант, Г.В.Ф. Гегель и др.</a:t>
            </a:r>
          </a:p>
          <a:p>
            <a:pPr marL="0" indent="0" algn="just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Во времена Эпохи Возрождения на Западе (14-17 века) начались работы по воссозданию первоначального текста Кодекса Юстиниана без комментариев глоссаторов и постглоссаторов, считалось, что римское право в его первозданном виде обладает абсолютным совершенством.</a:t>
            </a:r>
          </a:p>
          <a:p>
            <a:pPr marL="0" indent="0">
              <a:buNone/>
            </a:pPr>
            <a:endParaRPr lang="ru-RU" sz="16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accent1"/>
                </a:solidFill>
              </a:rPr>
              <a:t>История становления  и развития профессии юриста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11684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1988840"/>
            <a:ext cx="8640960" cy="460851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/>
              <a:t>  </a:t>
            </a:r>
            <a:r>
              <a:rPr lang="ru-RU" dirty="0" smtClean="0"/>
              <a:t>    </a:t>
            </a:r>
            <a:r>
              <a:rPr lang="ru-RU" sz="1600" dirty="0" smtClean="0"/>
              <a:t>С </a:t>
            </a:r>
            <a:r>
              <a:rPr lang="ru-RU" sz="1600" dirty="0"/>
              <a:t>начала 19 в. в странах Западной Европы количество университетов увеличивается, появляются национальные юридические школы</a:t>
            </a:r>
            <a:r>
              <a:rPr lang="ru-RU" sz="1600" dirty="0" smtClean="0"/>
              <a:t>.</a:t>
            </a:r>
          </a:p>
          <a:p>
            <a:pPr marL="0" indent="0" algn="just">
              <a:buNone/>
            </a:pPr>
            <a:r>
              <a:rPr lang="ru-RU" sz="1600" dirty="0" smtClean="0"/>
              <a:t>          </a:t>
            </a:r>
            <a:r>
              <a:rPr lang="ru-RU" sz="1600" b="1" dirty="0" smtClean="0"/>
              <a:t>«Школа естественного права» </a:t>
            </a:r>
            <a:r>
              <a:rPr lang="ru-RU" sz="1600" dirty="0" smtClean="0"/>
              <a:t>(Г. Гроций, Ш.Л. Монтескье, Дж. Локк, Ж.Ж.Руссо) придерживалась концепции о том, что внутригосударственное </a:t>
            </a:r>
            <a:r>
              <a:rPr lang="ru-RU" sz="1600" dirty="0"/>
              <a:t>право (т.е. позитивное право, установление гражданской власти), так и международное право (право народов) основаны в конечном счете на естественном праве. </a:t>
            </a:r>
            <a:r>
              <a:rPr lang="ru-RU" sz="1600" dirty="0" smtClean="0"/>
              <a:t>Именно естественное право </a:t>
            </a:r>
            <a:r>
              <a:rPr lang="ru-RU" sz="1600" dirty="0"/>
              <a:t>(его объективные, неволеустановленные свойства разумности и справедливости) определяет правовую природу и правовой характер позитивного (волеустановленного) </a:t>
            </a:r>
            <a:r>
              <a:rPr lang="ru-RU" sz="1600" dirty="0" smtClean="0"/>
              <a:t>права.</a:t>
            </a:r>
          </a:p>
          <a:p>
            <a:pPr marL="0" indent="0" algn="just">
              <a:buNone/>
            </a:pPr>
            <a:r>
              <a:rPr lang="ru-RU" sz="1600" b="1" dirty="0" smtClean="0"/>
              <a:t>         «Историческая школа» права в Германии </a:t>
            </a:r>
            <a:r>
              <a:rPr lang="ru-RU" sz="1600" dirty="0" smtClean="0"/>
              <a:t>(10-40-х </a:t>
            </a:r>
            <a:r>
              <a:rPr lang="ru-RU" sz="1600" dirty="0"/>
              <a:t>гг. XIX века во главе с Ф.К. фон </a:t>
            </a:r>
            <a:r>
              <a:rPr lang="ru-RU" sz="1600" dirty="0" smtClean="0"/>
              <a:t>Савиньи</a:t>
            </a:r>
            <a:r>
              <a:rPr lang="ru-RU" sz="1600" b="1" dirty="0" smtClean="0"/>
              <a:t>) </a:t>
            </a:r>
            <a:r>
              <a:rPr lang="ru-RU" sz="1600" dirty="0" smtClean="0"/>
              <a:t>придерживались идеи </a:t>
            </a:r>
            <a:r>
              <a:rPr lang="ru-RU" sz="1600" dirty="0"/>
              <a:t>о том, что право является выражением национального духа, а в силу исторических особенностей рецепции римского права в Германии именно немецкая нация реципировала «дух римского права», является преемницей римского юридического наследия</a:t>
            </a:r>
            <a:r>
              <a:rPr lang="ru-RU" sz="1600" dirty="0" smtClean="0"/>
              <a:t>.</a:t>
            </a:r>
            <a:r>
              <a:rPr lang="ru-RU" sz="1600" dirty="0"/>
              <a:t> Право, согласно этим представлениям, развивается подобно народным нравам, обычаям, языку. Оно возникает, растет и умирает вместе с данным </a:t>
            </a:r>
            <a:r>
              <a:rPr lang="ru-RU" sz="1600" dirty="0" smtClean="0"/>
              <a:t>народом.</a:t>
            </a:r>
          </a:p>
          <a:p>
            <a:pPr marL="0" indent="0" algn="just">
              <a:buNone/>
            </a:pPr>
            <a:r>
              <a:rPr lang="ru-RU" sz="1600" b="1" dirty="0" smtClean="0"/>
              <a:t>        «Школа пандектистов» (Пухта, Виндшейд, Дернбург</a:t>
            </a:r>
            <a:r>
              <a:rPr lang="ru-RU" sz="1600" b="1" dirty="0"/>
              <a:t> </a:t>
            </a:r>
            <a:r>
              <a:rPr lang="ru-RU" sz="1600" b="1" dirty="0" smtClean="0"/>
              <a:t>и др.) </a:t>
            </a:r>
            <a:r>
              <a:rPr lang="ru-RU" sz="1600" dirty="0" smtClean="0"/>
              <a:t> понимают право как «пирамиду понятий», </a:t>
            </a:r>
            <a:r>
              <a:rPr lang="ru-RU" sz="1600" dirty="0"/>
              <a:t>полную, логически последовательную и иерархически организованную систему общих понятий, конструкций, </a:t>
            </a:r>
            <a:r>
              <a:rPr lang="ru-RU" sz="1600" dirty="0" smtClean="0"/>
              <a:t>институтов. Немецкие пандектисты  произвели </a:t>
            </a:r>
            <a:r>
              <a:rPr lang="ru-RU" sz="1600" dirty="0"/>
              <a:t>всеохватывающую (</a:t>
            </a:r>
            <a:r>
              <a:rPr lang="ru-RU" sz="1600" dirty="0" err="1"/>
              <a:t>пандектную</a:t>
            </a:r>
            <a:r>
              <a:rPr lang="ru-RU" sz="1600" dirty="0"/>
              <a:t>) систематизацию источников римского </a:t>
            </a:r>
            <a:r>
              <a:rPr lang="ru-RU" sz="1600" dirty="0" smtClean="0"/>
              <a:t>частного права, </a:t>
            </a:r>
            <a:r>
              <a:rPr lang="ru-RU" sz="1600" dirty="0"/>
              <a:t>прежде всего, </a:t>
            </a:r>
            <a:r>
              <a:rPr lang="ru-RU" sz="1600" dirty="0" smtClean="0"/>
              <a:t>Дигест Юстиниана</a:t>
            </a:r>
            <a:r>
              <a:rPr lang="ru-RU" sz="1600" dirty="0"/>
              <a:t> (пандектов). «Благодаря работам пандектистов появились общие понятия:  </a:t>
            </a:r>
            <a:r>
              <a:rPr lang="ru-RU" sz="1600" dirty="0" smtClean="0"/>
              <a:t>«договор»,</a:t>
            </a:r>
            <a:r>
              <a:rPr lang="ru-RU" sz="1600" dirty="0"/>
              <a:t>  </a:t>
            </a:r>
            <a:r>
              <a:rPr lang="ru-RU" sz="1600" dirty="0" smtClean="0"/>
              <a:t>«сделка»,</a:t>
            </a:r>
            <a:r>
              <a:rPr lang="ru-RU" sz="1600" dirty="0"/>
              <a:t> </a:t>
            </a:r>
            <a:r>
              <a:rPr lang="ru-RU" sz="1600" dirty="0" smtClean="0"/>
              <a:t>»обязательство»</a:t>
            </a:r>
            <a:r>
              <a:rPr lang="ru-RU" sz="1600" dirty="0"/>
              <a:t> </a:t>
            </a:r>
            <a:r>
              <a:rPr lang="ru-RU" sz="1600" dirty="0" smtClean="0"/>
              <a:t>, «право собственности», «деликт» </a:t>
            </a:r>
            <a:r>
              <a:rPr lang="ru-RU" sz="1600" dirty="0"/>
              <a:t>которых не было в римском праве. Основным достижением пандектистов стало выделение общей части (общих положений) гражданского права и дифференциация </a:t>
            </a:r>
            <a:r>
              <a:rPr lang="ru-RU" sz="1600" dirty="0" smtClean="0"/>
              <a:t>вещных и</a:t>
            </a:r>
            <a:r>
              <a:rPr lang="ru-RU" sz="1600" dirty="0"/>
              <a:t> </a:t>
            </a:r>
            <a:r>
              <a:rPr lang="ru-RU" sz="1600" dirty="0" smtClean="0"/>
              <a:t>обязательственных прав, </a:t>
            </a:r>
            <a:r>
              <a:rPr lang="ru-RU" sz="1600" dirty="0"/>
              <a:t>а также чёткое разделение </a:t>
            </a:r>
            <a:r>
              <a:rPr lang="ru-RU" sz="1600" dirty="0" smtClean="0"/>
              <a:t>материальных</a:t>
            </a:r>
            <a:r>
              <a:rPr lang="ru-RU" sz="1600" dirty="0"/>
              <a:t> и </a:t>
            </a:r>
            <a:r>
              <a:rPr lang="ru-RU" sz="1600" dirty="0" smtClean="0"/>
              <a:t>процессуальных норм.</a:t>
            </a:r>
            <a:endParaRPr lang="ru-RU" sz="1600" b="1" dirty="0" smtClean="0"/>
          </a:p>
          <a:p>
            <a:pPr marL="0" indent="0" algn="just">
              <a:buNone/>
            </a:pP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accent1"/>
                </a:solidFill>
              </a:rPr>
              <a:t>История становления  и развития профессии юриста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91836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1988840"/>
            <a:ext cx="8640960" cy="468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 smtClean="0"/>
              <a:t>	</a:t>
            </a:r>
            <a:r>
              <a:rPr lang="ru-RU" sz="1600" dirty="0"/>
              <a:t>Во времена Древней Руси наши предки обходились практически без адвокатуры, а основой «юриспруденции» была Божья воля и понятие о </a:t>
            </a:r>
            <a:r>
              <a:rPr lang="ru-RU" sz="1600" dirty="0" smtClean="0"/>
              <a:t>справедливости.</a:t>
            </a:r>
          </a:p>
          <a:p>
            <a:pPr marL="0" indent="0" algn="just">
              <a:buNone/>
            </a:pPr>
            <a:r>
              <a:rPr lang="ru-RU" sz="1600" dirty="0"/>
              <a:t>	</a:t>
            </a:r>
            <a:r>
              <a:rPr lang="ru-RU" sz="1600" dirty="0" smtClean="0"/>
              <a:t>Попытки </a:t>
            </a:r>
            <a:r>
              <a:rPr lang="ru-RU" sz="1600" dirty="0"/>
              <a:t>выделить юриспруденцию в самостоятельный предмет обучения в России предпринимались с XVI века. Предполагалось преподавание «правосудия духовного и мирского» в основанной в 1687 году Славяно-греко-латинской академии.</a:t>
            </a:r>
          </a:p>
          <a:p>
            <a:pPr marL="0" indent="0">
              <a:buNone/>
            </a:pPr>
            <a:r>
              <a:rPr lang="ru-RU" sz="1600" dirty="0" smtClean="0"/>
              <a:t>	В </a:t>
            </a:r>
            <a:r>
              <a:rPr lang="ru-RU" sz="1600" dirty="0"/>
              <a:t>1715 году Петру I был подан «Проект об учреждении в России академии политики для пользы государственных канцелярий».</a:t>
            </a:r>
          </a:p>
          <a:p>
            <a:pPr marL="0" indent="0" algn="just">
              <a:buNone/>
            </a:pPr>
            <a:r>
              <a:rPr lang="ru-RU" sz="1600" dirty="0" smtClean="0"/>
              <a:t>	В </a:t>
            </a:r>
            <a:r>
              <a:rPr lang="ru-RU" sz="1600" dirty="0"/>
              <a:t>1703-1715 годах в Москве существовало т. н. </a:t>
            </a:r>
            <a:r>
              <a:rPr lang="ru-RU" sz="1600" dirty="0" err="1"/>
              <a:t>Нарышкинское</a:t>
            </a:r>
            <a:r>
              <a:rPr lang="ru-RU" sz="1600" dirty="0"/>
              <a:t> училище, где наряду с другими предметами преподавались этика, включавшая элементы юриспруденции, а также политика.</a:t>
            </a:r>
          </a:p>
          <a:p>
            <a:pPr marL="0" indent="0" algn="just">
              <a:buNone/>
            </a:pPr>
            <a:r>
              <a:rPr lang="ru-RU" sz="1600" dirty="0" smtClean="0"/>
              <a:t>	</a:t>
            </a:r>
            <a:r>
              <a:rPr lang="ru-RU" sz="1600" dirty="0"/>
              <a:t>В Московском университете впервые лекции по праву были прочитаны в 1755 году, однако систематические лекции и занятия на юридическом факультете начались с 1764 года. Их читали приглашённые немецкие профессора. С 1767 года занятия вели первые русские профессора-юристы — С. Е. Десницкий и </a:t>
            </a:r>
            <a:r>
              <a:rPr lang="ru-RU" sz="1600" dirty="0" err="1"/>
              <a:t>И</a:t>
            </a:r>
            <a:r>
              <a:rPr lang="ru-RU" sz="1600" dirty="0"/>
              <a:t>. А. Третьяков. Право преподавалось во всех университетах (в Харькове, Казани, Дерпте, Петербурге, Киеве, Одессе и др.), основанных в России в XVIII-XIX </a:t>
            </a:r>
            <a:r>
              <a:rPr lang="ru-RU" sz="1600" dirty="0" smtClean="0"/>
              <a:t>веках. </a:t>
            </a:r>
            <a:r>
              <a:rPr lang="ru-RU" sz="1600" dirty="0"/>
              <a:t>В 1835 году было открыто училище правоведения (для дворян), также дававшее высшее юридическое образование.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/>
                </a:solidFill>
              </a:rPr>
              <a:t>4.История становления профессии юриста в России</a:t>
            </a:r>
            <a:endParaRPr lang="ru-R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22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5" y="2019300"/>
            <a:ext cx="8424937" cy="457805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1600" dirty="0" smtClean="0"/>
              <a:t>	Судебная реформа в России (1864 г.) дала новый толчок для развития юриспруденции. Реализация новых принципов судопроизводства (состязательный характер судопроизводства, принципы независимости суда, несменяемости судей, право на обжалование и т.д.) потребовали наличие профессионально подготовленных юридических кадров ( судей, присяжных поверенных, адвокатов).</a:t>
            </a:r>
          </a:p>
          <a:p>
            <a:pPr marL="0" indent="0" algn="just">
              <a:buNone/>
            </a:pPr>
            <a:r>
              <a:rPr lang="ru-RU" sz="1600" dirty="0" smtClean="0"/>
              <a:t>               Появляется профессия «адвокат»</a:t>
            </a:r>
          </a:p>
          <a:p>
            <a:pPr marL="0" indent="0" algn="just">
              <a:buNone/>
            </a:pPr>
            <a:r>
              <a:rPr lang="ru-RU" sz="1600" dirty="0" smtClean="0"/>
              <a:t>               Первыми известными российскими адвокатами были: В.Д</a:t>
            </a:r>
            <a:r>
              <a:rPr lang="ru-RU" sz="1600" dirty="0"/>
              <a:t>. Спасович, </a:t>
            </a:r>
            <a:r>
              <a:rPr lang="ru-RU" sz="1600" dirty="0" smtClean="0"/>
              <a:t>                                           П</a:t>
            </a:r>
            <a:r>
              <a:rPr lang="ru-RU" sz="1600" dirty="0"/>
              <a:t>. А. Александров, А. И. Урусов, Ф. Н. </a:t>
            </a:r>
            <a:r>
              <a:rPr lang="ru-RU" sz="1600" dirty="0" smtClean="0"/>
              <a:t>Плевако.</a:t>
            </a:r>
          </a:p>
          <a:p>
            <a:pPr marL="0" indent="0" algn="just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С 1911 года высшее юридическое образование могут получать женщины.</a:t>
            </a:r>
          </a:p>
          <a:p>
            <a:pPr marL="0" indent="0" algn="just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После 1917 года многие институты государственной власти были упразднены. </a:t>
            </a:r>
            <a:endParaRPr lang="ru-RU" sz="1600" dirty="0"/>
          </a:p>
          <a:p>
            <a:pPr marL="0" indent="0" algn="just">
              <a:buNone/>
            </a:pPr>
            <a:r>
              <a:rPr lang="ru-RU" sz="1600" dirty="0" smtClean="0"/>
              <a:t>               Развитие юриспруденции происходило под влиянием господствовавшей идеологии.</a:t>
            </a:r>
          </a:p>
          <a:p>
            <a:pPr marL="0" indent="0" algn="just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Однако в советское время бесплатное получение юридического образования было доступно широким массам населения, формируются советские школы права ( Московская, Ленинградская, Уральская, Саратовская и др.) </a:t>
            </a:r>
          </a:p>
          <a:p>
            <a:pPr marL="0" indent="0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Активно развивалась юридическая наука. В 60-е </a:t>
            </a:r>
            <a:r>
              <a:rPr lang="ru-RU" sz="1600" dirty="0"/>
              <a:t>– нач. 80-х гг. советская юридическая наука достигает своего пика развития. Видными представителями теоретико-правовой науки были</a:t>
            </a:r>
          </a:p>
          <a:p>
            <a:pPr marL="0" indent="0">
              <a:buNone/>
            </a:pPr>
            <a:r>
              <a:rPr lang="ru-RU" sz="1600" dirty="0"/>
              <a:t>С. С. Алексеев, Д. А. Керимов, П. Е. </a:t>
            </a:r>
            <a:r>
              <a:rPr lang="ru-RU" sz="1600" dirty="0" err="1"/>
              <a:t>Недбайло</a:t>
            </a:r>
            <a:r>
              <a:rPr lang="ru-RU" sz="1600" dirty="0"/>
              <a:t>, В. А. Туманов, В. Е. Чиркин.</a:t>
            </a:r>
          </a:p>
          <a:p>
            <a:pPr marL="0" indent="0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В </a:t>
            </a:r>
            <a:r>
              <a:rPr lang="ru-RU" sz="1600" dirty="0"/>
              <a:t>области хозяйственного и гражданского права активно </a:t>
            </a:r>
            <a:r>
              <a:rPr lang="ru-RU" sz="1600" dirty="0" smtClean="0"/>
              <a:t>работали М</a:t>
            </a:r>
            <a:r>
              <a:rPr lang="ru-RU" sz="1600" dirty="0"/>
              <a:t>. М. </a:t>
            </a:r>
            <a:r>
              <a:rPr lang="ru-RU" sz="1600" dirty="0" err="1"/>
              <a:t>Агарков</a:t>
            </a:r>
            <a:r>
              <a:rPr lang="ru-RU" sz="1600" dirty="0"/>
              <a:t>, С. Н. </a:t>
            </a:r>
            <a:r>
              <a:rPr lang="ru-RU" sz="1600" dirty="0" err="1"/>
              <a:t>Братусь</a:t>
            </a:r>
            <a:r>
              <a:rPr lang="ru-RU" sz="1600" dirty="0"/>
              <a:t>, Д. М. Генкин, В. П. </a:t>
            </a:r>
            <a:r>
              <a:rPr lang="ru-RU" sz="1600" dirty="0" smtClean="0"/>
              <a:t>Грибанов, О</a:t>
            </a:r>
            <a:r>
              <a:rPr lang="ru-RU" sz="1600" dirty="0"/>
              <a:t>. А. Красавчиков, А. И. Пергамент, Р. О. </a:t>
            </a:r>
            <a:r>
              <a:rPr lang="ru-RU" sz="1600" dirty="0" err="1"/>
              <a:t>Халфина</a:t>
            </a:r>
            <a:r>
              <a:rPr lang="ru-RU" sz="1600" dirty="0"/>
              <a:t>, </a:t>
            </a:r>
            <a:r>
              <a:rPr lang="ru-RU" sz="1600" dirty="0" smtClean="0"/>
              <a:t>                             Ю</a:t>
            </a:r>
            <a:r>
              <a:rPr lang="ru-RU" sz="1600" dirty="0"/>
              <a:t>. К. Толстой.</a:t>
            </a:r>
          </a:p>
          <a:p>
            <a:pPr marL="0" indent="0" algn="just">
              <a:buNone/>
            </a:pPr>
            <a:endParaRPr lang="ru-RU" sz="1600" dirty="0" smtClean="0"/>
          </a:p>
          <a:p>
            <a:pPr marL="0" indent="0" algn="just">
              <a:buNone/>
            </a:pP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accent1"/>
                </a:solidFill>
              </a:rPr>
              <a:t>4.История становления профессии юриста в России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71541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7" y="2132856"/>
            <a:ext cx="8568952" cy="4464495"/>
          </a:xfrm>
        </p:spPr>
        <p:txBody>
          <a:bodyPr>
            <a:normAutofit/>
          </a:bodyPr>
          <a:lstStyle/>
          <a:p>
            <a:pPr algn="just"/>
            <a:r>
              <a:rPr lang="ru-RU" b="1" i="1" dirty="0"/>
              <a:t> </a:t>
            </a:r>
            <a:r>
              <a:rPr lang="ru-RU" sz="1600" b="1" i="1" dirty="0"/>
              <a:t>Юридическая профессия </a:t>
            </a:r>
            <a:r>
              <a:rPr lang="ru-RU" sz="1600" dirty="0"/>
              <a:t>- род деятельности, связанный с обеспечением функционирования механизма правового регулирования, требующий </a:t>
            </a:r>
            <a:r>
              <a:rPr lang="ru-RU" sz="1600" dirty="0" smtClean="0"/>
              <a:t>специальных </a:t>
            </a:r>
            <a:r>
              <a:rPr lang="ru-RU" sz="1600" dirty="0"/>
              <a:t>знаний и </a:t>
            </a:r>
            <a:r>
              <a:rPr lang="ru-RU" sz="1600" dirty="0" smtClean="0"/>
              <a:t>навыков.</a:t>
            </a:r>
          </a:p>
          <a:p>
            <a:pPr algn="just"/>
            <a:r>
              <a:rPr lang="ru-RU" sz="1600" b="1" i="1" dirty="0"/>
              <a:t> </a:t>
            </a:r>
            <a:r>
              <a:rPr lang="ru-RU" sz="1600" b="1" i="1" dirty="0" smtClean="0"/>
              <a:t>«Юридическая профессия – </a:t>
            </a:r>
            <a:r>
              <a:rPr lang="ru-RU" sz="1600" dirty="0" smtClean="0"/>
              <a:t>официально признанный государством и регламентированный законом род деятельности, связанный с правовым регулированием общественных отношений, обеспечением соблюдения членами общества правовых предписаний, требующий необходимых знаний и навыков, приобретаемых путем юридического образования или практического опыта, накладывающий на юристов социальную ответственность за эффективное выполнение возложенных на них обязанностей в системе разделения труда» (</a:t>
            </a:r>
            <a:r>
              <a:rPr lang="ru-RU" sz="1600" dirty="0" err="1" smtClean="0"/>
              <a:t>д.ю.н</a:t>
            </a:r>
            <a:r>
              <a:rPr lang="ru-RU" sz="1600" dirty="0" smtClean="0"/>
              <a:t>., проф. Н. Я. Соколов)</a:t>
            </a:r>
          </a:p>
          <a:p>
            <a:pPr algn="just"/>
            <a:r>
              <a:rPr lang="ru-RU" sz="1600" b="1" i="1" dirty="0" smtClean="0"/>
              <a:t>Юрист </a:t>
            </a:r>
            <a:r>
              <a:rPr lang="ru-RU" sz="1600" dirty="0"/>
              <a:t>- это лицо, осуществляющее на профессиональной (постоянной) основе деятельность по обеспечению функционирования механизма правового регулирования, обладающее необходимыми профессионально-юридическими знаниями и навыками. </a:t>
            </a:r>
            <a:endParaRPr lang="ru-RU" sz="1600" dirty="0" smtClean="0"/>
          </a:p>
          <a:p>
            <a:pPr marL="0" indent="0" algn="just">
              <a:buNone/>
            </a:pPr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Понятие, основные черты и </a:t>
            </a:r>
            <a:br>
              <a:rPr 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цель профессии юриста</a:t>
            </a:r>
            <a:endParaRPr lang="ru-RU" sz="2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64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132856"/>
            <a:ext cx="8280919" cy="439248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600" dirty="0" smtClean="0"/>
              <a:t> осуществляется лицами, обладающими специальными познаниями в сфере права;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представляет собой систему действий в сфере права, связанных с юридической квалификацией, разрешением правовых споров, исполнением предписаний правовых норм, защитой прав, свобод и законных интересов личности;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по своему характеру юридическая деятельность является умственной, творческой;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предметом юридической деятельности является поведение людей, их отношения друг с другом;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юридическая деятельность является общественно полезной.</a:t>
            </a:r>
          </a:p>
          <a:p>
            <a:pPr marL="0" indent="0" algn="just">
              <a:buNone/>
            </a:pPr>
            <a:r>
              <a:rPr lang="ru-RU" sz="1600" dirty="0" smtClean="0"/>
              <a:t>	</a:t>
            </a:r>
            <a:r>
              <a:rPr lang="ru-RU" sz="1600" b="1" dirty="0" smtClean="0">
                <a:solidFill>
                  <a:srgbClr val="C00000"/>
                </a:solidFill>
              </a:rPr>
              <a:t>Основная социальная цель профессии юриста: повсеместное установление </a:t>
            </a:r>
            <a:r>
              <a:rPr lang="ru-RU" sz="1600" b="1" i="1" dirty="0" smtClean="0">
                <a:solidFill>
                  <a:srgbClr val="C00000"/>
                </a:solidFill>
              </a:rPr>
              <a:t>режима законности </a:t>
            </a:r>
            <a:r>
              <a:rPr lang="ru-RU" sz="1600" b="1" dirty="0" smtClean="0">
                <a:solidFill>
                  <a:srgbClr val="C00000"/>
                </a:solidFill>
              </a:rPr>
              <a:t>и обеспечение устойчивого </a:t>
            </a:r>
            <a:r>
              <a:rPr lang="ru-RU" sz="1600" b="1" i="1" dirty="0" smtClean="0">
                <a:solidFill>
                  <a:srgbClr val="C00000"/>
                </a:solidFill>
              </a:rPr>
              <a:t>правопорядка.</a:t>
            </a:r>
          </a:p>
          <a:p>
            <a:pPr marL="0" indent="0" algn="just">
              <a:buNone/>
            </a:pPr>
            <a:r>
              <a:rPr lang="ru-RU" sz="1600" dirty="0">
                <a:solidFill>
                  <a:schemeClr val="accent1"/>
                </a:solidFill>
              </a:rPr>
              <a:t>	</a:t>
            </a:r>
            <a:r>
              <a:rPr lang="ru-RU" sz="1600" dirty="0" smtClean="0">
                <a:solidFill>
                  <a:schemeClr val="accent1"/>
                </a:solidFill>
              </a:rPr>
              <a:t>«</a:t>
            </a:r>
            <a:r>
              <a:rPr lang="ru-RU" sz="1600" b="1" i="1" dirty="0" smtClean="0">
                <a:solidFill>
                  <a:schemeClr val="tx1"/>
                </a:solidFill>
              </a:rPr>
              <a:t>Законность</a:t>
            </a:r>
            <a:r>
              <a:rPr lang="ru-RU" sz="1600" dirty="0" smtClean="0">
                <a:solidFill>
                  <a:schemeClr val="tx1"/>
                </a:solidFill>
              </a:rPr>
              <a:t> – общественно-политический режим жизни, суть которого состоит в господстве права и закона в общественной жизни, неукоснительном осуществлении предписаний правовых норм всеми участниками общественных отношений, последовательной борьбе с правонарушениями и отсутствием произвола в деятельности должностных лиц».( </a:t>
            </a:r>
            <a:r>
              <a:rPr lang="ru-RU" sz="1600" dirty="0" err="1" smtClean="0">
                <a:solidFill>
                  <a:schemeClr val="tx1"/>
                </a:solidFill>
              </a:rPr>
              <a:t>д.ю.н</a:t>
            </a:r>
            <a:r>
              <a:rPr lang="ru-RU" sz="1600" dirty="0" smtClean="0">
                <a:solidFill>
                  <a:schemeClr val="tx1"/>
                </a:solidFill>
              </a:rPr>
              <a:t>., проф. </a:t>
            </a:r>
            <a:r>
              <a:rPr lang="ru-RU" sz="1600" dirty="0" err="1" smtClean="0">
                <a:solidFill>
                  <a:schemeClr val="tx1"/>
                </a:solidFill>
              </a:rPr>
              <a:t>В.Д</a:t>
            </a:r>
            <a:r>
              <a:rPr lang="ru-RU" sz="1600" dirty="0" smtClean="0">
                <a:solidFill>
                  <a:schemeClr val="tx1"/>
                </a:solidFill>
              </a:rPr>
              <a:t>. Перевалов).</a:t>
            </a:r>
          </a:p>
          <a:p>
            <a:pPr marL="0" indent="0" algn="just"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	Законность выступает как режим общественно-политической жизни, это определенный порядок отношений со своими обязательными требованиями.</a:t>
            </a:r>
          </a:p>
          <a:p>
            <a:pPr marL="0" indent="0" algn="just">
              <a:buNone/>
            </a:pP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/>
                </a:solidFill>
              </a:rPr>
              <a:t>Основные черты  и социальная цель </a:t>
            </a:r>
            <a:br>
              <a:rPr lang="ru-RU" sz="2400" dirty="0" smtClean="0">
                <a:solidFill>
                  <a:schemeClr val="accent1"/>
                </a:solidFill>
              </a:rPr>
            </a:br>
            <a:r>
              <a:rPr lang="ru-RU" sz="2400" dirty="0" smtClean="0">
                <a:solidFill>
                  <a:schemeClr val="accent1"/>
                </a:solidFill>
              </a:rPr>
              <a:t>юридической профессии</a:t>
            </a:r>
            <a:endParaRPr lang="ru-R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96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060848"/>
            <a:ext cx="8568951" cy="45365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 smtClean="0"/>
              <a:t>	</a:t>
            </a:r>
            <a:r>
              <a:rPr lang="ru-RU" sz="1600" i="1" dirty="0" smtClean="0"/>
              <a:t>Требования режима законности (по учебнику </a:t>
            </a:r>
            <a:r>
              <a:rPr lang="ru-RU" sz="1600" i="1" dirty="0" err="1" smtClean="0"/>
              <a:t>д.ю.н</a:t>
            </a:r>
            <a:r>
              <a:rPr lang="ru-RU" sz="1600" i="1" dirty="0" smtClean="0"/>
              <a:t>., проф. </a:t>
            </a:r>
            <a:r>
              <a:rPr lang="ru-RU" sz="1600" i="1" dirty="0" err="1" smtClean="0"/>
              <a:t>Д.В</a:t>
            </a:r>
            <a:r>
              <a:rPr lang="ru-RU" sz="1600" i="1" dirty="0" smtClean="0"/>
              <a:t>. </a:t>
            </a:r>
            <a:r>
              <a:rPr lang="ru-RU" sz="1600" i="1" dirty="0" err="1" smtClean="0"/>
              <a:t>Перевалова</a:t>
            </a:r>
            <a:r>
              <a:rPr lang="ru-RU" sz="1600" i="1" dirty="0" smtClean="0"/>
              <a:t>):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Неукоснительное соблюдение и исполнение  всеми субъектами права действующих законов и и подзаконных актов (нормы права исполняются всеми и безусловно);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Всеобщность права (господство права в жизни общества; праву отводится основная роль в регулировании общественных отношений);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Верховенство закона (реализация всех правовых предписаний, закон- акт высших органов государственной власти, все подзаконные акты должны ему соответствовать);</a:t>
            </a:r>
          </a:p>
          <a:p>
            <a:r>
              <a:rPr lang="ru-RU" sz="1600" dirty="0"/>
              <a:t> О</a:t>
            </a:r>
            <a:r>
              <a:rPr lang="ru-RU" sz="1600" dirty="0" smtClean="0"/>
              <a:t>беспечение неукоснительной реализации прав и свобод ( необходимость создания государством условий для такой реализации);</a:t>
            </a:r>
          </a:p>
          <a:p>
            <a:r>
              <a:rPr lang="ru-RU" sz="1600" dirty="0"/>
              <a:t> П</a:t>
            </a:r>
            <a:r>
              <a:rPr lang="ru-RU" sz="1600" dirty="0" smtClean="0"/>
              <a:t>оследовательная борьба с правонарушениями; </a:t>
            </a:r>
          </a:p>
          <a:p>
            <a:r>
              <a:rPr lang="ru-RU" sz="1600" dirty="0"/>
              <a:t> Н</a:t>
            </a:r>
            <a:r>
              <a:rPr lang="ru-RU" sz="1600" dirty="0" smtClean="0"/>
              <a:t>едопустимость произвола в деятельности должностных лиц.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</a:rPr>
              <a:t>	Обеспечение </a:t>
            </a:r>
            <a:r>
              <a:rPr lang="ru-RU" sz="1600" dirty="0">
                <a:solidFill>
                  <a:schemeClr val="tx1"/>
                </a:solidFill>
              </a:rPr>
              <a:t>законности - одна из основных функций государства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        «</a:t>
            </a:r>
            <a:r>
              <a:rPr lang="ru-RU" sz="1600" b="1" i="1" dirty="0" smtClean="0"/>
              <a:t>Правопорядок</a:t>
            </a:r>
            <a:r>
              <a:rPr lang="ru-RU" sz="1600" dirty="0" smtClean="0"/>
              <a:t> – состояние упорядоченности общественных отношений, образовавшееся в результате практической реализации правовых норм» (</a:t>
            </a:r>
            <a:r>
              <a:rPr lang="ru-RU" sz="1600" dirty="0" err="1" smtClean="0"/>
              <a:t>д.ю.н</a:t>
            </a:r>
            <a:r>
              <a:rPr lang="ru-RU" sz="1600" dirty="0" smtClean="0"/>
              <a:t>., проф. </a:t>
            </a:r>
            <a:r>
              <a:rPr lang="ru-RU" sz="1600" dirty="0" err="1" smtClean="0"/>
              <a:t>В.Д</a:t>
            </a:r>
            <a:r>
              <a:rPr lang="ru-RU" sz="1600" dirty="0" smtClean="0"/>
              <a:t>. Перевалов).</a:t>
            </a:r>
          </a:p>
          <a:p>
            <a:r>
              <a:rPr lang="ru-RU" sz="1600" dirty="0" smtClean="0"/>
              <a:t>         Правопорядок –состояние упорядоченности, организованности общественной жизни;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        Правопорядок предусмотрен нормами права; </a:t>
            </a: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/>
                </a:solidFill>
              </a:rPr>
              <a:t>Основные черты и социальная цель </a:t>
            </a:r>
            <a:br>
              <a:rPr lang="ru-RU" sz="2400" dirty="0" smtClean="0">
                <a:solidFill>
                  <a:schemeClr val="accent1"/>
                </a:solidFill>
              </a:rPr>
            </a:br>
            <a:r>
              <a:rPr lang="ru-RU" sz="2400" dirty="0" smtClean="0">
                <a:solidFill>
                  <a:schemeClr val="accent1"/>
                </a:solidFill>
              </a:rPr>
              <a:t>юридической профессии</a:t>
            </a:r>
            <a:endParaRPr lang="ru-R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916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988840"/>
            <a:ext cx="8568951" cy="4608511"/>
          </a:xfrm>
        </p:spPr>
        <p:txBody>
          <a:bodyPr>
            <a:normAutofit/>
          </a:bodyPr>
          <a:lstStyle/>
          <a:p>
            <a:r>
              <a:rPr lang="ru-RU" sz="1600" dirty="0" smtClean="0"/>
              <a:t> Правопорядок возникает в результате фактической реализации правовых норм, является итогом правового регулирования;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Правопорядок обеспечивается государством; 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Условием правопорядка является законность.</a:t>
            </a:r>
          </a:p>
          <a:p>
            <a:pPr marL="0" indent="0" algn="just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Под «правопорядком» можно понимать как некую цель, положение вещей, к которому необходимо стремиться (идеальный правопорядок); так и результат правового регулирования (фактическое состояние </a:t>
            </a:r>
            <a:r>
              <a:rPr lang="ru-RU" sz="1600" dirty="0" err="1" smtClean="0"/>
              <a:t>урегулированности</a:t>
            </a:r>
            <a:r>
              <a:rPr lang="ru-RU" sz="1600" dirty="0" smtClean="0"/>
              <a:t> правом общественных отношений в конкретном государстве).</a:t>
            </a:r>
          </a:p>
          <a:p>
            <a:pPr marL="0" indent="0" algn="just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Законность и правопорядок выступают основой нормальной жизни общества. </a:t>
            </a:r>
          </a:p>
          <a:p>
            <a:pPr marL="0" indent="0" algn="just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Важную роль в обеспечении режима законности и правопорядка играют лица, обладающие специальными знаниями в области юриспруденции, особенно работники правоохранительных и правоприменительных органов.</a:t>
            </a: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accent1"/>
                </a:solidFill>
              </a:rPr>
              <a:t>Основные черты и социальная цель </a:t>
            </a:r>
            <a:br>
              <a:rPr lang="ru-RU" sz="2400" dirty="0">
                <a:solidFill>
                  <a:schemeClr val="accent1"/>
                </a:solidFill>
              </a:rPr>
            </a:br>
            <a:r>
              <a:rPr lang="ru-RU" sz="2400" dirty="0">
                <a:solidFill>
                  <a:schemeClr val="accent1"/>
                </a:solidFill>
              </a:rPr>
              <a:t>юридической профессии</a:t>
            </a:r>
          </a:p>
        </p:txBody>
      </p:sp>
    </p:spTree>
    <p:extLst>
      <p:ext uri="{BB962C8B-B14F-4D97-AF65-F5344CB8AC3E}">
        <p14:creationId xmlns:p14="http://schemas.microsoft.com/office/powerpoint/2010/main" val="2843697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1988840"/>
            <a:ext cx="8352928" cy="475252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1700" dirty="0"/>
              <a:t> </a:t>
            </a:r>
            <a:r>
              <a:rPr lang="ru-RU" sz="1700" dirty="0" smtClean="0"/>
              <a:t>       </a:t>
            </a:r>
            <a:r>
              <a:rPr lang="ru-RU" sz="1700" dirty="0" err="1" smtClean="0"/>
              <a:t>ФГОС</a:t>
            </a:r>
            <a:r>
              <a:rPr lang="ru-RU" sz="1700" dirty="0" smtClean="0"/>
              <a:t> ВО по направлению подготовки 40.03.01 – Юриспруденция ( утв. Приказом </a:t>
            </a:r>
            <a:r>
              <a:rPr lang="ru-RU" sz="1700" dirty="0" err="1" smtClean="0"/>
              <a:t>Минобрнауки</a:t>
            </a:r>
            <a:r>
              <a:rPr lang="ru-RU" sz="1700" dirty="0" smtClean="0"/>
              <a:t> России от 01.12.2016 года №1511) закрепляет, среди видов профессиональной деятельности юриста (выпускника Вуза), следующие.</a:t>
            </a:r>
          </a:p>
          <a:p>
            <a:pPr marL="342900" indent="-342900">
              <a:buAutoNum type="arabicParenR"/>
            </a:pPr>
            <a:r>
              <a:rPr lang="ru-RU" sz="1700" b="1" dirty="0" smtClean="0">
                <a:solidFill>
                  <a:schemeClr val="accent1"/>
                </a:solidFill>
              </a:rPr>
              <a:t>Нормотворческая деятельность: </a:t>
            </a:r>
          </a:p>
          <a:p>
            <a:r>
              <a:rPr lang="ru-RU" sz="1700" dirty="0"/>
              <a:t> </a:t>
            </a:r>
            <a:r>
              <a:rPr lang="ru-RU" sz="1700" dirty="0" smtClean="0"/>
              <a:t>участие в разработке нормативных правовых актов;</a:t>
            </a:r>
          </a:p>
          <a:p>
            <a:pPr marL="342900" indent="-342900">
              <a:buAutoNum type="arabicParenR" startAt="2"/>
            </a:pPr>
            <a:r>
              <a:rPr lang="ru-RU" sz="1700" b="1" dirty="0">
                <a:solidFill>
                  <a:schemeClr val="accent1"/>
                </a:solidFill>
              </a:rPr>
              <a:t>п</a:t>
            </a:r>
            <a:r>
              <a:rPr lang="ru-RU" sz="1700" b="1" dirty="0" smtClean="0">
                <a:solidFill>
                  <a:schemeClr val="accent1"/>
                </a:solidFill>
              </a:rPr>
              <a:t>равоприменительная деятельность:</a:t>
            </a:r>
          </a:p>
          <a:p>
            <a:r>
              <a:rPr lang="ru-RU" sz="1700" b="1" dirty="0">
                <a:solidFill>
                  <a:schemeClr val="accent1"/>
                </a:solidFill>
              </a:rPr>
              <a:t> </a:t>
            </a:r>
            <a:r>
              <a:rPr lang="ru-RU" sz="1700" dirty="0" smtClean="0">
                <a:solidFill>
                  <a:schemeClr val="tx1"/>
                </a:solidFill>
              </a:rPr>
              <a:t>обеспечение соблюдения законодательства РФ субъектами права;</a:t>
            </a:r>
          </a:p>
          <a:p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smtClean="0"/>
              <a:t>принятие решений </a:t>
            </a:r>
            <a:r>
              <a:rPr lang="ru-RU" sz="1700" dirty="0"/>
              <a:t>и </a:t>
            </a:r>
            <a:r>
              <a:rPr lang="ru-RU" sz="1700" dirty="0" smtClean="0"/>
              <a:t>совершение юридических действий </a:t>
            </a:r>
            <a:r>
              <a:rPr lang="ru-RU" sz="1700" dirty="0"/>
              <a:t>в точном соответствии с законодательством </a:t>
            </a:r>
            <a:r>
              <a:rPr lang="ru-RU" sz="1700" dirty="0" smtClean="0"/>
              <a:t>РФ;</a:t>
            </a:r>
          </a:p>
          <a:p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 smtClean="0">
                <a:solidFill>
                  <a:schemeClr val="tx1"/>
                </a:solidFill>
              </a:rPr>
              <a:t>п</a:t>
            </a:r>
            <a:r>
              <a:rPr lang="ru-RU" sz="1700" dirty="0" smtClean="0"/>
              <a:t>рименение нормативных правовых актов, реализация норм </a:t>
            </a:r>
            <a:r>
              <a:rPr lang="ru-RU" sz="1700" dirty="0"/>
              <a:t>материального и процессуального права в профессиональной </a:t>
            </a:r>
            <a:r>
              <a:rPr lang="ru-RU" sz="1700" dirty="0" smtClean="0"/>
              <a:t>деятельности;</a:t>
            </a:r>
          </a:p>
          <a:p>
            <a:r>
              <a:rPr lang="ru-RU" sz="1700" dirty="0">
                <a:solidFill>
                  <a:schemeClr val="tx1"/>
                </a:solidFill>
              </a:rPr>
              <a:t> </a:t>
            </a:r>
            <a:r>
              <a:rPr lang="ru-RU" sz="1700" dirty="0"/>
              <a:t>юридически </a:t>
            </a:r>
            <a:r>
              <a:rPr lang="ru-RU" sz="1700" dirty="0" smtClean="0"/>
              <a:t>правильная квалификация  фактов </a:t>
            </a:r>
            <a:r>
              <a:rPr lang="ru-RU" sz="1700" dirty="0"/>
              <a:t>и </a:t>
            </a:r>
            <a:r>
              <a:rPr lang="ru-RU" sz="1700" dirty="0" smtClean="0"/>
              <a:t>обстоятельств;</a:t>
            </a:r>
          </a:p>
          <a:p>
            <a:r>
              <a:rPr lang="ru-RU" sz="1700" dirty="0"/>
              <a:t> </a:t>
            </a:r>
            <a:r>
              <a:rPr lang="ru-RU" sz="1700" dirty="0" smtClean="0"/>
              <a:t>навыки подготовки юридических документов. </a:t>
            </a:r>
            <a:endParaRPr lang="ru-RU" sz="1700" dirty="0">
              <a:solidFill>
                <a:schemeClr val="tx1"/>
              </a:solidFill>
            </a:endParaRPr>
          </a:p>
          <a:p>
            <a:pPr marL="342900" indent="-342900">
              <a:buAutoNum type="arabicParenR" startAt="3"/>
            </a:pPr>
            <a:r>
              <a:rPr lang="ru-RU" sz="1700" b="1" dirty="0" smtClean="0">
                <a:solidFill>
                  <a:schemeClr val="accent1"/>
                </a:solidFill>
              </a:rPr>
              <a:t>правоохранительная деятельность:</a:t>
            </a:r>
          </a:p>
          <a:p>
            <a:r>
              <a:rPr lang="ru-RU" sz="1700" b="1" dirty="0" smtClean="0">
                <a:solidFill>
                  <a:schemeClr val="accent1"/>
                </a:solidFill>
              </a:rPr>
              <a:t> </a:t>
            </a:r>
            <a:r>
              <a:rPr lang="ru-RU" sz="1700" dirty="0" smtClean="0"/>
              <a:t>выполнение </a:t>
            </a:r>
            <a:r>
              <a:rPr lang="ru-RU" sz="1700" dirty="0"/>
              <a:t>должностных обязанностей по обеспечению законности и правопорядка, безопасности личности, общества, </a:t>
            </a:r>
            <a:r>
              <a:rPr lang="ru-RU" sz="1700" dirty="0" smtClean="0"/>
              <a:t>государства;</a:t>
            </a:r>
          </a:p>
          <a:p>
            <a:r>
              <a:rPr lang="ru-RU" sz="1700" b="1" dirty="0">
                <a:solidFill>
                  <a:schemeClr val="accent1"/>
                </a:solidFill>
              </a:rPr>
              <a:t> </a:t>
            </a:r>
            <a:r>
              <a:rPr lang="ru-RU" sz="1700" dirty="0" smtClean="0"/>
              <a:t>соблюдение </a:t>
            </a:r>
            <a:r>
              <a:rPr lang="ru-RU" sz="1700" dirty="0"/>
              <a:t>и </a:t>
            </a:r>
            <a:r>
              <a:rPr lang="ru-RU" sz="1700" dirty="0" smtClean="0"/>
              <a:t>защита прав </a:t>
            </a:r>
            <a:r>
              <a:rPr lang="ru-RU" sz="1700" dirty="0"/>
              <a:t>и </a:t>
            </a:r>
            <a:r>
              <a:rPr lang="ru-RU" sz="1700" dirty="0" smtClean="0"/>
              <a:t>свобод </a:t>
            </a:r>
            <a:r>
              <a:rPr lang="ru-RU" sz="1700" dirty="0"/>
              <a:t>человека и </a:t>
            </a:r>
            <a:r>
              <a:rPr lang="ru-RU" sz="1700" dirty="0" smtClean="0"/>
              <a:t>гражданина;</a:t>
            </a:r>
          </a:p>
          <a:p>
            <a:r>
              <a:rPr lang="ru-RU" sz="1700" dirty="0" smtClean="0"/>
              <a:t>выявление, пресечение, раскрытие </a:t>
            </a:r>
            <a:r>
              <a:rPr lang="ru-RU" sz="1700" dirty="0"/>
              <a:t>и </a:t>
            </a:r>
            <a:r>
              <a:rPr lang="ru-RU" sz="1700" dirty="0" smtClean="0"/>
              <a:t>расследование преступлений </a:t>
            </a:r>
            <a:r>
              <a:rPr lang="ru-RU" sz="1700" dirty="0"/>
              <a:t>и </a:t>
            </a:r>
            <a:r>
              <a:rPr lang="ru-RU" sz="1700" dirty="0" smtClean="0"/>
              <a:t>иных правонарушений;</a:t>
            </a:r>
          </a:p>
          <a:p>
            <a:pPr marL="0" indent="0">
              <a:buNone/>
            </a:pPr>
            <a:endParaRPr lang="ru-RU" sz="1600" b="1" dirty="0" smtClean="0">
              <a:solidFill>
                <a:schemeClr val="accent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/>
                </a:solidFill>
              </a:rPr>
              <a:t>2. Составляющие юридической профессии</a:t>
            </a:r>
            <a:endParaRPr lang="ru-R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56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060848"/>
            <a:ext cx="8496943" cy="4536503"/>
          </a:xfrm>
        </p:spPr>
        <p:txBody>
          <a:bodyPr>
            <a:normAutofit lnSpcReduction="10000"/>
          </a:bodyPr>
          <a:lstStyle/>
          <a:p>
            <a:r>
              <a:rPr lang="ru-RU" sz="1400" b="1" dirty="0">
                <a:solidFill>
                  <a:schemeClr val="accent1"/>
                </a:solidFill>
              </a:rPr>
              <a:t> </a:t>
            </a:r>
            <a:r>
              <a:rPr lang="ru-RU" sz="1600" dirty="0"/>
              <a:t>предупреждение правонарушений, выявление и устранение  причин и условий, способствующих их совершению;</a:t>
            </a:r>
          </a:p>
          <a:p>
            <a:r>
              <a:rPr lang="ru-RU" sz="1600" b="1" dirty="0">
                <a:solidFill>
                  <a:schemeClr val="accent1"/>
                </a:solidFill>
              </a:rPr>
              <a:t> </a:t>
            </a:r>
            <a:r>
              <a:rPr lang="ru-RU" sz="1600" dirty="0"/>
              <a:t>выявление и оценка  коррупционному поведению и содействие его пресечению;</a:t>
            </a:r>
          </a:p>
          <a:p>
            <a:r>
              <a:rPr lang="ru-RU" sz="1600" b="1" dirty="0">
                <a:solidFill>
                  <a:schemeClr val="accent1"/>
                </a:solidFill>
              </a:rPr>
              <a:t> </a:t>
            </a:r>
            <a:r>
              <a:rPr lang="ru-RU" sz="1600" dirty="0"/>
              <a:t>правильное и полное отражение результатов профессиональной деятельности в юридической и иной документации</a:t>
            </a:r>
            <a:r>
              <a:rPr lang="ru-RU" sz="1600" dirty="0" smtClean="0"/>
              <a:t>;</a:t>
            </a:r>
            <a:endParaRPr lang="ru-RU" sz="16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ru-RU" sz="1600" b="1" dirty="0" smtClean="0">
                <a:solidFill>
                  <a:schemeClr val="accent1"/>
                </a:solidFill>
              </a:rPr>
              <a:t>4) экспертно-консультационная деятельность:</a:t>
            </a:r>
          </a:p>
          <a:p>
            <a:pPr algn="just"/>
            <a:r>
              <a:rPr lang="ru-RU" sz="1600" b="1" dirty="0">
                <a:solidFill>
                  <a:schemeClr val="accent1"/>
                </a:solidFill>
              </a:rPr>
              <a:t> </a:t>
            </a:r>
            <a:r>
              <a:rPr lang="ru-RU" sz="1600" dirty="0"/>
              <a:t>участие в проведении юридической экспертизы проектов нормативных правовых актов, в том числе в целях выявления в них положений, способствующих созданию условий для проявления </a:t>
            </a:r>
            <a:r>
              <a:rPr lang="ru-RU" sz="1600" dirty="0" smtClean="0"/>
              <a:t>коррупции;</a:t>
            </a:r>
          </a:p>
          <a:p>
            <a:pPr algn="just"/>
            <a:r>
              <a:rPr lang="ru-RU" sz="1600" b="1" dirty="0">
                <a:solidFill>
                  <a:schemeClr val="accent1"/>
                </a:solidFill>
              </a:rPr>
              <a:t> </a:t>
            </a:r>
            <a:r>
              <a:rPr lang="ru-RU" sz="1600" dirty="0" smtClean="0"/>
              <a:t>толкование нормативных  правовых  актов;</a:t>
            </a:r>
          </a:p>
          <a:p>
            <a:pPr algn="just"/>
            <a:r>
              <a:rPr lang="ru-RU" sz="1600" b="1" dirty="0">
                <a:solidFill>
                  <a:schemeClr val="accent1"/>
                </a:solidFill>
              </a:rPr>
              <a:t> </a:t>
            </a:r>
            <a:r>
              <a:rPr lang="ru-RU" sz="1600" dirty="0"/>
              <a:t>квалифицированные юридические заключения и консультации в конкретных видах юридической </a:t>
            </a:r>
            <a:r>
              <a:rPr lang="ru-RU" sz="1600" dirty="0" smtClean="0"/>
              <a:t>деятельности.</a:t>
            </a:r>
          </a:p>
          <a:p>
            <a:pPr marL="0" indent="0" algn="just">
              <a:buNone/>
            </a:pPr>
            <a:r>
              <a:rPr lang="ru-RU" sz="1600" b="1" dirty="0" smtClean="0">
                <a:solidFill>
                  <a:schemeClr val="accent1"/>
                </a:solidFill>
              </a:rPr>
              <a:t>         Работа юриста требует профессиональной подготовки, необходимых практических навыков и умений, а также высоких духовно-нравственных качеств. </a:t>
            </a:r>
          </a:p>
          <a:p>
            <a:pPr marL="0" indent="0" algn="just">
              <a:buNone/>
            </a:pPr>
            <a:r>
              <a:rPr lang="ru-RU" sz="1600" b="1" dirty="0" smtClean="0">
                <a:solidFill>
                  <a:schemeClr val="accent1"/>
                </a:solidFill>
              </a:rPr>
              <a:t>         </a:t>
            </a:r>
            <a:r>
              <a:rPr lang="ru-RU" sz="1600" dirty="0" smtClean="0">
                <a:solidFill>
                  <a:schemeClr val="tx1"/>
                </a:solidFill>
              </a:rPr>
              <a:t>Юрист должен обладать высоким моральным сознанием, твердостью нравственных убеждений, чувством ответственности, принципиальностью и независимостью в отстаивании прав, свобод и законных интересов личности.</a:t>
            </a:r>
          </a:p>
          <a:p>
            <a:pPr marL="0" indent="0">
              <a:buNone/>
            </a:pPr>
            <a:endParaRPr lang="ru-RU" sz="1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accent1"/>
                </a:solidFill>
              </a:rPr>
              <a:t>Составляющие юридической профессии</a:t>
            </a:r>
          </a:p>
        </p:txBody>
      </p:sp>
    </p:spTree>
    <p:extLst>
      <p:ext uri="{BB962C8B-B14F-4D97-AF65-F5344CB8AC3E}">
        <p14:creationId xmlns:p14="http://schemas.microsoft.com/office/powerpoint/2010/main" val="1704135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2060848"/>
            <a:ext cx="8352928" cy="45365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	</a:t>
            </a:r>
            <a:r>
              <a:rPr lang="ru-RU" sz="1600" dirty="0" smtClean="0"/>
              <a:t>Профессия юриста возникла в Древнем Риме, однако обучение праву не носило массового характера.</a:t>
            </a:r>
          </a:p>
          <a:p>
            <a:pPr marL="0" indent="0" algn="just">
              <a:buNone/>
            </a:pPr>
            <a:r>
              <a:rPr lang="ru-RU" sz="1600" dirty="0" smtClean="0"/>
              <a:t>	 </a:t>
            </a:r>
            <a:r>
              <a:rPr lang="ru-RU" sz="1600" b="1" dirty="0"/>
              <a:t>Деятельность римских юристов:</a:t>
            </a:r>
          </a:p>
          <a:p>
            <a:pPr algn="just"/>
            <a:r>
              <a:rPr lang="ru-RU" sz="1600" dirty="0"/>
              <a:t> консультирование (</a:t>
            </a:r>
            <a:r>
              <a:rPr lang="en-US" sz="1600" dirty="0" err="1"/>
              <a:t>respondere</a:t>
            </a:r>
            <a:r>
              <a:rPr lang="en-US" sz="1600" dirty="0"/>
              <a:t>)</a:t>
            </a:r>
            <a:r>
              <a:rPr lang="ru-RU" sz="1600" dirty="0"/>
              <a:t>;</a:t>
            </a:r>
          </a:p>
          <a:p>
            <a:pPr algn="just"/>
            <a:r>
              <a:rPr lang="ru-RU" sz="1600" dirty="0"/>
              <a:t> составление и оформление письменных документов (</a:t>
            </a:r>
            <a:r>
              <a:rPr lang="en-US" sz="1600" dirty="0" err="1"/>
              <a:t>cavere</a:t>
            </a:r>
            <a:r>
              <a:rPr lang="en-US" sz="1600" dirty="0"/>
              <a:t>)</a:t>
            </a:r>
            <a:r>
              <a:rPr lang="ru-RU" sz="1600" dirty="0"/>
              <a:t>;</a:t>
            </a:r>
          </a:p>
          <a:p>
            <a:pPr algn="just"/>
            <a:r>
              <a:rPr lang="ru-RU" sz="1600" dirty="0"/>
              <a:t> руководство процессуальными действиями сторон (</a:t>
            </a:r>
            <a:r>
              <a:rPr lang="en-US" sz="1600" dirty="0" err="1"/>
              <a:t>agere</a:t>
            </a:r>
            <a:r>
              <a:rPr lang="en-US" sz="1600" dirty="0" smtClean="0"/>
              <a:t>)</a:t>
            </a:r>
            <a:r>
              <a:rPr lang="ru-RU" sz="1600" dirty="0" smtClean="0"/>
              <a:t>.</a:t>
            </a:r>
          </a:p>
          <a:p>
            <a:pPr marL="0" indent="0" algn="just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       Расцвет </a:t>
            </a:r>
            <a:r>
              <a:rPr lang="ru-RU" sz="1600" dirty="0"/>
              <a:t>римской юриспруденции приходится </a:t>
            </a:r>
            <a:r>
              <a:rPr lang="ru-RU" sz="1600" dirty="0" smtClean="0"/>
              <a:t>на  I </a:t>
            </a:r>
            <a:r>
              <a:rPr lang="ru-RU" sz="1600" dirty="0"/>
              <a:t>в. до н.э. – </a:t>
            </a:r>
            <a:r>
              <a:rPr lang="ru-RU" sz="1600" dirty="0" err="1"/>
              <a:t>III</a:t>
            </a:r>
            <a:r>
              <a:rPr lang="ru-RU" sz="1600" dirty="0"/>
              <a:t> в. </a:t>
            </a:r>
            <a:r>
              <a:rPr lang="ru-RU" sz="1600" dirty="0" smtClean="0"/>
              <a:t>н.э.). В </a:t>
            </a:r>
            <a:r>
              <a:rPr lang="ru-RU" sz="1600" dirty="0"/>
              <a:t>этот период императоры, стремясь ограничить законодательную власть Сената, предоставляют наиболее выдающимся юристам право давать разъяснения и толкования действующих правовых норм, обязательные для всех должностных лиц и судей. Разъяснения юристов тем самым </a:t>
            </a:r>
            <a:r>
              <a:rPr lang="ru-RU" sz="1600" dirty="0" smtClean="0"/>
              <a:t>стали приравниваться </a:t>
            </a:r>
            <a:r>
              <a:rPr lang="ru-RU" sz="1600" dirty="0"/>
              <a:t>к закону</a:t>
            </a:r>
            <a:r>
              <a:rPr lang="ru-RU" sz="1600" dirty="0" smtClean="0"/>
              <a:t>.</a:t>
            </a:r>
            <a:endParaRPr lang="ru-RU" sz="1600" dirty="0"/>
          </a:p>
          <a:p>
            <a:pPr marL="0" indent="0" algn="just">
              <a:buNone/>
            </a:pPr>
            <a:r>
              <a:rPr lang="ru-RU" sz="1600" dirty="0" smtClean="0"/>
              <a:t>	Юристы пользовались уважением и занимали довольно высокое служебное положение, благодаря этому имели авторитет и влияние. Не имея законодательной власти, юристы своим фактически и основывали нормы права приобретавшие авторитетность, затем и обязательность.</a:t>
            </a:r>
          </a:p>
          <a:p>
            <a:pPr marL="0" indent="0" algn="just">
              <a:buNone/>
            </a:pPr>
            <a:r>
              <a:rPr lang="ru-RU" sz="1600" dirty="0" smtClean="0"/>
              <a:t>	Со </a:t>
            </a:r>
            <a:r>
              <a:rPr lang="ru-RU" sz="1600" dirty="0"/>
              <a:t>второй половины </a:t>
            </a:r>
            <a:r>
              <a:rPr lang="ru-RU" sz="1600" dirty="0" err="1"/>
              <a:t>III</a:t>
            </a:r>
            <a:r>
              <a:rPr lang="ru-RU" sz="1600" dirty="0"/>
              <a:t> в. н.э. намечается упадок римской юриспруденции, в значительной мере связанный с тем, ч</a:t>
            </a:r>
            <a:r>
              <a:rPr lang="ru-RU" sz="1600" dirty="0" smtClean="0"/>
              <a:t>то </a:t>
            </a:r>
            <a:r>
              <a:rPr lang="ru-RU" sz="1600" dirty="0"/>
              <a:t>приобретение императорами законодательной власти прекратило правотворческую деятельность юристов.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/>
                </a:solidFill>
              </a:rPr>
              <a:t>3. История становления  и развития профессии юриста</a:t>
            </a:r>
            <a:endParaRPr lang="ru-R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522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060848"/>
            <a:ext cx="8352927" cy="44644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1600" dirty="0" smtClean="0"/>
              <a:t>Сочинения </a:t>
            </a:r>
            <a:r>
              <a:rPr lang="ru-RU" sz="1600" dirty="0"/>
              <a:t>римских юристов стали важной частью кодификации </a:t>
            </a:r>
            <a:r>
              <a:rPr lang="ru-RU" sz="1600" dirty="0" smtClean="0"/>
              <a:t>византийского императора Юстиниана </a:t>
            </a:r>
            <a:r>
              <a:rPr lang="ru-RU" sz="1600" dirty="0"/>
              <a:t>(</a:t>
            </a:r>
            <a:r>
              <a:rPr lang="ru-RU" sz="1600" dirty="0" err="1"/>
              <a:t>Corpus</a:t>
            </a:r>
            <a:r>
              <a:rPr lang="ru-RU" sz="1600" dirty="0"/>
              <a:t> </a:t>
            </a:r>
            <a:r>
              <a:rPr lang="ru-RU" sz="1600" dirty="0" err="1"/>
              <a:t>juris</a:t>
            </a:r>
            <a:r>
              <a:rPr lang="ru-RU" sz="1600" dirty="0"/>
              <a:t> </a:t>
            </a:r>
            <a:r>
              <a:rPr lang="ru-RU" sz="1600" dirty="0" err="1" smtClean="0"/>
              <a:t>civilis</a:t>
            </a:r>
            <a:r>
              <a:rPr lang="ru-RU" sz="1600" dirty="0"/>
              <a:t> </a:t>
            </a:r>
            <a:r>
              <a:rPr lang="ru-RU" sz="1600" dirty="0" smtClean="0"/>
              <a:t>- свода римского гражданского права, составленного в 529-534 гг. н.э.), которая </a:t>
            </a:r>
            <a:r>
              <a:rPr lang="ru-RU" sz="1600" dirty="0"/>
              <a:t>включала:</a:t>
            </a:r>
          </a:p>
          <a:p>
            <a:r>
              <a:rPr lang="ru-RU" sz="1600" b="1" i="1" dirty="0" smtClean="0"/>
              <a:t>Институции</a:t>
            </a:r>
            <a:r>
              <a:rPr lang="ru-RU" sz="1600" dirty="0"/>
              <a:t>, т. е. освещение </a:t>
            </a:r>
            <a:r>
              <a:rPr lang="ru-RU" sz="1600" dirty="0" smtClean="0"/>
              <a:t>основ римского </a:t>
            </a:r>
            <a:r>
              <a:rPr lang="ru-RU" sz="1600" dirty="0"/>
              <a:t>права для начального обучения (для этой части были использованы “Институции” Гая, а также работы </a:t>
            </a:r>
            <a:r>
              <a:rPr lang="ru-RU" sz="1600" dirty="0" err="1"/>
              <a:t>Ульпиана</a:t>
            </a:r>
            <a:r>
              <a:rPr lang="ru-RU" sz="1600" dirty="0"/>
              <a:t>, Флорентина и </a:t>
            </a:r>
            <a:r>
              <a:rPr lang="ru-RU" sz="1600" dirty="0" err="1"/>
              <a:t>Марциана</a:t>
            </a:r>
            <a:r>
              <a:rPr lang="ru-RU" sz="1600" dirty="0"/>
              <a:t>);</a:t>
            </a:r>
          </a:p>
          <a:p>
            <a:r>
              <a:rPr lang="ru-RU" sz="1600" dirty="0" smtClean="0"/>
              <a:t> </a:t>
            </a:r>
            <a:r>
              <a:rPr lang="ru-RU" sz="1600" b="1" i="1" dirty="0"/>
              <a:t>Дигесты (или Пандекты), </a:t>
            </a:r>
            <a:r>
              <a:rPr lang="ru-RU" sz="1600" dirty="0"/>
              <a:t>т. е. собрание отрывков из сочинений 38 римских юристов (от I в. до н. э. -- по </a:t>
            </a:r>
            <a:r>
              <a:rPr lang="ru-RU" sz="1600" dirty="0" err="1"/>
              <a:t>IV</a:t>
            </a:r>
            <a:r>
              <a:rPr lang="ru-RU" sz="1600" dirty="0"/>
              <a:t> в. н. э.), причем извлечения из работ пяти знаменитых юристов составляют более 70% всего текста Дигест;</a:t>
            </a:r>
          </a:p>
          <a:p>
            <a:r>
              <a:rPr lang="ru-RU" sz="1600" b="1" i="1" dirty="0" smtClean="0"/>
              <a:t>Кодекс </a:t>
            </a:r>
            <a:r>
              <a:rPr lang="ru-RU" sz="1600" b="1" i="1" dirty="0"/>
              <a:t>Юстиниана </a:t>
            </a:r>
            <a:r>
              <a:rPr lang="ru-RU" sz="1600" dirty="0"/>
              <a:t>(собрание императорских конституций</a:t>
            </a:r>
            <a:r>
              <a:rPr lang="ru-RU" sz="1600" dirty="0" smtClean="0"/>
              <a:t>)</a:t>
            </a:r>
          </a:p>
          <a:p>
            <a:r>
              <a:rPr lang="ru-RU" sz="1600" dirty="0"/>
              <a:t> </a:t>
            </a:r>
            <a:r>
              <a:rPr lang="ru-RU" sz="1600" b="1" i="1" dirty="0" smtClean="0"/>
              <a:t>Новеллы </a:t>
            </a:r>
            <a:r>
              <a:rPr lang="ru-RU" sz="1600" dirty="0" smtClean="0"/>
              <a:t>(новые законы, опубликованные после составления Кодекса Юстиниана</a:t>
            </a:r>
            <a:r>
              <a:rPr lang="ru-RU" sz="1600" i="1" dirty="0" smtClean="0"/>
              <a:t>). </a:t>
            </a:r>
            <a:endParaRPr lang="ru-RU" sz="1600" i="1" dirty="0"/>
          </a:p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1600" dirty="0" smtClean="0"/>
              <a:t>Римские </a:t>
            </a:r>
            <a:r>
              <a:rPr lang="ru-RU" sz="1600" dirty="0"/>
              <a:t>юристы сформулировали принципиально важное положение о делении права на публичное и частное право. По знаменитой </a:t>
            </a:r>
            <a:r>
              <a:rPr lang="ru-RU" sz="1600" dirty="0" smtClean="0"/>
              <a:t>формуле </a:t>
            </a:r>
            <a:r>
              <a:rPr lang="ru-RU" sz="1600" dirty="0" err="1"/>
              <a:t>Ульпиана</a:t>
            </a:r>
            <a:r>
              <a:rPr lang="ru-RU" sz="1600" dirty="0"/>
              <a:t>, </a:t>
            </a:r>
            <a:r>
              <a:rPr lang="ru-RU" sz="1600" b="1" i="1" dirty="0"/>
              <a:t>публичное право </a:t>
            </a:r>
            <a:r>
              <a:rPr lang="ru-RU" sz="1600" dirty="0"/>
              <a:t>относится к пользе государства, </a:t>
            </a:r>
            <a:r>
              <a:rPr lang="ru-RU" sz="1600" b="1" i="1" dirty="0"/>
              <a:t>частное право </a:t>
            </a:r>
            <a:r>
              <a:rPr lang="ru-RU" sz="1600" dirty="0"/>
              <a:t>к пользе отдельных лиц.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accent1"/>
                </a:solidFill>
              </a:rPr>
              <a:t>История становления  и развития профессии юриста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405123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462</TotalTime>
  <Words>1054</Words>
  <Application>Microsoft Office PowerPoint</Application>
  <PresentationFormat>Экран (4:3)</PresentationFormat>
  <Paragraphs>106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Твердый переплет</vt:lpstr>
      <vt:lpstr>      ТЕМА 2. Профессия юриста</vt:lpstr>
      <vt:lpstr>1. Понятие, основные черты и  социальная цель профессии юриста</vt:lpstr>
      <vt:lpstr>Основные черты  и социальная цель  юридической профессии</vt:lpstr>
      <vt:lpstr>Основные черты и социальная цель  юридической профессии</vt:lpstr>
      <vt:lpstr>Основные черты и социальная цель  юридической профессии</vt:lpstr>
      <vt:lpstr>2. Составляющие юридической профессии</vt:lpstr>
      <vt:lpstr>Составляющие юридической профессии</vt:lpstr>
      <vt:lpstr>3. История становления  и развития профессии юриста</vt:lpstr>
      <vt:lpstr>История становления  и развития профессии юриста</vt:lpstr>
      <vt:lpstr>История становления  и развития профессии юриста</vt:lpstr>
      <vt:lpstr>История становления  и развития профессии юриста</vt:lpstr>
      <vt:lpstr>История становления  и развития профессии юриста</vt:lpstr>
      <vt:lpstr>4.История становления профессии юриста в России</vt:lpstr>
      <vt:lpstr>4.История становления профессии юриста в России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Понятие юриспруденции</dc:title>
  <dc:creator>Крюкова Ю.Я.</dc:creator>
  <cp:lastModifiedBy>Крюкова Юлия Я.</cp:lastModifiedBy>
  <cp:revision>45</cp:revision>
  <dcterms:created xsi:type="dcterms:W3CDTF">2019-08-22T19:11:12Z</dcterms:created>
  <dcterms:modified xsi:type="dcterms:W3CDTF">2019-10-21T12:52:05Z</dcterms:modified>
</cp:coreProperties>
</file>