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D2B0F-3EA8-4753-B818-949C52354357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01855-C28F-4E35-A55D-BD408AA633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4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01855-C28F-4E35-A55D-BD408AA6339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473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E1099B4-0557-47A4-9DAD-857CF253F91A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00DF4F-D0E0-49CE-B982-6D600A90C3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548681"/>
            <a:ext cx="6777318" cy="1512167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800" dirty="0" smtClean="0"/>
              <a:t>ТЕМА </a:t>
            </a:r>
            <a:r>
              <a:rPr lang="en-US" sz="2800" dirty="0"/>
              <a:t>4</a:t>
            </a:r>
            <a:r>
              <a:rPr lang="ru-RU" sz="2800" dirty="0" smtClean="0"/>
              <a:t>. Профессиональные навыки юриста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7" y="3645024"/>
            <a:ext cx="7704856" cy="288032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y_krukova\Desktop\0ztWNslx8RSAfmZ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856895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72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1"/>
            <a:ext cx="8496943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b="1" i="1" dirty="0" smtClean="0"/>
              <a:t>Консультирование – </a:t>
            </a:r>
            <a:r>
              <a:rPr lang="ru-RU" sz="1600" dirty="0" smtClean="0"/>
              <a:t>вид профессиональной деятельности, в ходе которого специалист дает профессиональный совет  по какому-либо вопросу. В ходе консультирования клиент получает юридическую помощь.</a:t>
            </a:r>
          </a:p>
          <a:p>
            <a:pPr marL="0" indent="0" algn="just"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         </a:t>
            </a:r>
            <a:r>
              <a:rPr lang="ru-RU" sz="1600" b="1" i="1" dirty="0" smtClean="0"/>
              <a:t>Цели и задачи консультирования:</a:t>
            </a:r>
          </a:p>
          <a:p>
            <a:pPr algn="just"/>
            <a:r>
              <a:rPr lang="ru-RU" sz="1600" i="1" dirty="0"/>
              <a:t> </a:t>
            </a:r>
            <a:r>
              <a:rPr lang="ru-RU" sz="1600" dirty="0" smtClean="0"/>
              <a:t>предоставить клиенту необходимую правовую информацию и (или) определить его правовое положение; 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довести до сведения клиента все возможные варианты решения его проблемы;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проанализировать эти варианты с учетом возможных последствий;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помочь клиенту выбрать оптимальное и целесообразное для него решение;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в случае необходимости рассказать о способах и методах реализации этого решения.</a:t>
            </a:r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b="1" i="1" dirty="0" smtClean="0"/>
              <a:t>Этапы консультирования:</a:t>
            </a:r>
          </a:p>
          <a:p>
            <a:pPr algn="just"/>
            <a:r>
              <a:rPr lang="ru-RU" sz="1600" i="1" dirty="0"/>
              <a:t> </a:t>
            </a:r>
            <a:r>
              <a:rPr lang="ru-RU" sz="1600" dirty="0" smtClean="0"/>
              <a:t>подготовка к консультированию;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непосредственное консультирование;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разъяснение вариантов решения проблемы клиента;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выбор оптимального решения, стратегии и тактики его реализации;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фиксация результатов консультирования ( при письменном консультировании).</a:t>
            </a:r>
          </a:p>
          <a:p>
            <a:pPr algn="just"/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Коммуникативные навыки юриста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2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988840"/>
            <a:ext cx="8568952" cy="4608513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1600" b="1" i="1" dirty="0" smtClean="0"/>
              <a:t>	Медиация – </a:t>
            </a:r>
            <a:r>
              <a:rPr lang="ru-RU" sz="1600" dirty="0" smtClean="0"/>
              <a:t>способ урегулирования конфликта самими сторонами, при содействии нейтрального и беспристрастного посредника. Альтернативный способ разрешения спора.</a:t>
            </a:r>
          </a:p>
          <a:p>
            <a:pPr indent="0" algn="just">
              <a:buNone/>
            </a:pPr>
            <a:r>
              <a:rPr lang="ru-RU" sz="1600" dirty="0" smtClean="0"/>
              <a:t>	ФЗ «Об альтернативной процедуре урегулирования споров с участием посредника (процедуре медиации)» от 27.07.2010 № 193-ФЗ.</a:t>
            </a:r>
          </a:p>
          <a:p>
            <a:pPr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	Процедура </a:t>
            </a:r>
            <a:r>
              <a:rPr lang="ru-RU" sz="1600" dirty="0"/>
              <a:t>медиации проводится при взаимном волеизъявлении сторон на основе принципов добровольности, конфиденциальности, сотрудничества и равноправия сторон, беспристрастности и независимости медиатора</a:t>
            </a:r>
            <a:r>
              <a:rPr lang="ru-RU" sz="1600" dirty="0" smtClean="0"/>
              <a:t>.</a:t>
            </a:r>
          </a:p>
          <a:p>
            <a:pPr indent="0" algn="just">
              <a:buNone/>
            </a:pPr>
            <a:r>
              <a:rPr lang="ru-RU" sz="1600" dirty="0"/>
              <a:t>	Применение процедуры медиации осуществляется на основании соглашения сторон, в том числе на основании соглашения о применении процедуры медиации. Ссылка в договоре на документ, содержащий условия урегулирования спора при содействии медиатора, признается медиативной оговоркой при условии, что договор заключен в письменной форме</a:t>
            </a:r>
            <a:r>
              <a:rPr lang="ru-RU" sz="1600" dirty="0" smtClean="0"/>
              <a:t>.</a:t>
            </a:r>
          </a:p>
          <a:p>
            <a:pPr indent="0" algn="just">
              <a:buNone/>
            </a:pPr>
            <a:r>
              <a:rPr lang="ru-RU" sz="1600" dirty="0" smtClean="0"/>
              <a:t>	Медиативное </a:t>
            </a:r>
            <a:r>
              <a:rPr lang="ru-RU" sz="1600" dirty="0"/>
              <a:t>соглашение заключается в письменной форме и должно содержать сведения о сторонах, предмете спора, проведенной процедуре медиации, медиаторе, а также согласованные сторонами обязательства, условия и сроки их выполнения.</a:t>
            </a:r>
          </a:p>
          <a:p>
            <a:pPr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Медиативное </a:t>
            </a:r>
            <a:r>
              <a:rPr lang="ru-RU" sz="1600" dirty="0"/>
              <a:t>соглашение подлежит исполнению на основе принципов добровольности и добросовестности сторон.</a:t>
            </a:r>
          </a:p>
          <a:p>
            <a:pPr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	Для </a:t>
            </a:r>
            <a:r>
              <a:rPr lang="ru-RU" sz="1600" dirty="0"/>
              <a:t>проведения процедуры медиации стороны по взаимному согласию выбирают одного или нескольких медиаторов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Коммуникативные навыки юриста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68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88841"/>
            <a:ext cx="864096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/>
              <a:t>  </a:t>
            </a:r>
            <a:r>
              <a:rPr lang="ru-RU" sz="1600" dirty="0" smtClean="0"/>
              <a:t>                    Деятельность </a:t>
            </a:r>
            <a:r>
              <a:rPr lang="ru-RU" sz="1600" dirty="0"/>
              <a:t>медиатора может осуществляться как на профессиональной, так и на непрофессиональной основе.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Осуществлять </a:t>
            </a:r>
            <a:r>
              <a:rPr lang="ru-RU" sz="1600" dirty="0"/>
              <a:t>деятельность медиатора на непрофессиональной основе могут лица, достигшие возраста восемнадцати лет, обладающие полной дееспособностью и не имеющие </a:t>
            </a:r>
            <a:r>
              <a:rPr lang="ru-RU" sz="1600" dirty="0" smtClean="0"/>
              <a:t>судимости.</a:t>
            </a:r>
          </a:p>
          <a:p>
            <a:pPr marL="0" indent="0" algn="just">
              <a:buNone/>
            </a:pPr>
            <a:r>
              <a:rPr lang="ru-RU" sz="1600" dirty="0" smtClean="0"/>
              <a:t>	Осуществлять </a:t>
            </a:r>
            <a:r>
              <a:rPr lang="ru-RU" sz="1600" dirty="0"/>
              <a:t>деятельность медиаторов на профессиональной основе могут лица, достигшие возраста </a:t>
            </a:r>
            <a:r>
              <a:rPr lang="ru-RU" sz="1600" dirty="0" smtClean="0"/>
              <a:t>25 лет</a:t>
            </a:r>
            <a:r>
              <a:rPr lang="ru-RU" sz="1600" dirty="0"/>
              <a:t>, имеющие высшее образование и получившие дополнительное профессиональное образование по вопросам применения процедуры медиации.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Деятельность </a:t>
            </a:r>
            <a:r>
              <a:rPr lang="ru-RU" sz="1600" dirty="0"/>
              <a:t>медиатора не является предпринимательской </a:t>
            </a:r>
            <a:r>
              <a:rPr lang="ru-RU" sz="1600" dirty="0" smtClean="0"/>
              <a:t>деятельностью. 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Лица</a:t>
            </a:r>
            <a:r>
              <a:rPr lang="ru-RU" sz="1600" dirty="0"/>
              <a:t>, осуществляющие деятельность медиаторов, также вправе осуществлять любую иную не запрещенную законодательством Российской Федерации деятельность.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Коммуникативные навыки юриста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836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988840"/>
            <a:ext cx="864096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  <a:r>
              <a:rPr lang="ru-RU" sz="1600" dirty="0"/>
              <a:t>Медиаторами не могут быть лица, замещающие государственные должности Российской Федерации, государственные должности субъектов Российской Федерации, должности государственной гражданской службы, должности муниципальной службы, если иное не предусмотрено федеральными законами.</a:t>
            </a:r>
          </a:p>
          <a:p>
            <a:pPr marL="0" indent="0" algn="just">
              <a:buNone/>
            </a:pPr>
            <a:r>
              <a:rPr lang="ru-RU" sz="1600" dirty="0"/>
              <a:t>	 Медиатор не вправе:</a:t>
            </a:r>
          </a:p>
          <a:p>
            <a:pPr marL="0" indent="0" algn="just">
              <a:buNone/>
            </a:pPr>
            <a:r>
              <a:rPr lang="ru-RU" sz="1600" dirty="0"/>
              <a:t>1) быть представителем какой-либо стороны;</a:t>
            </a:r>
          </a:p>
          <a:p>
            <a:pPr marL="0" indent="0" algn="just">
              <a:buNone/>
            </a:pPr>
            <a:r>
              <a:rPr lang="ru-RU" sz="1600" dirty="0"/>
              <a:t>2) оказывать какой-либо стороне юридическую, консультационную или иную помощь;</a:t>
            </a:r>
          </a:p>
          <a:p>
            <a:pPr marL="0" indent="0" algn="just">
              <a:buNone/>
            </a:pPr>
            <a:r>
              <a:rPr lang="ru-RU" sz="1600" dirty="0"/>
              <a:t>3) осуществлять деятельность медиатора, если при проведении процедуры медиации он лично (прямо или косвенно) заинтересован в ее результате, в том числе состоит с лицом, являющимся одной из сторон, в родственных отношениях;</a:t>
            </a:r>
          </a:p>
          <a:p>
            <a:pPr marL="0" indent="0" algn="just">
              <a:buNone/>
            </a:pPr>
            <a:r>
              <a:rPr lang="ru-RU" sz="1600" dirty="0"/>
              <a:t>4) делать без согласия сторон публичные заявления по существу спора.</a:t>
            </a:r>
          </a:p>
          <a:p>
            <a:pPr marL="0" indent="0" algn="just">
              <a:buNone/>
            </a:pPr>
            <a:r>
              <a:rPr lang="ru-RU" sz="1600" dirty="0"/>
              <a:t>           Соглашением сторон или правилами проведения процедуры медиации, утвержденными организацией, осуществляющей деятельность по обеспечению проведения процедуры медиации, могут устанавливаться дополнительные требования к медиатору, в том числе к медиатору, осуществляющему свою деятельность на профессиональной основе.</a:t>
            </a:r>
          </a:p>
          <a:p>
            <a:pPr marL="0" indent="0" algn="just">
              <a:buNone/>
            </a:pPr>
            <a:r>
              <a:rPr lang="ru-RU" sz="1600" dirty="0" smtClean="0"/>
              <a:t>	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Коммуникативные навыки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2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5" y="2019300"/>
            <a:ext cx="8424937" cy="45780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      </a:t>
            </a:r>
            <a:r>
              <a:rPr lang="ru-RU" sz="1600" dirty="0"/>
              <a:t>Умение анализировать дело – это самый главный навык, которым должен обладать опытный юрист.</a:t>
            </a:r>
          </a:p>
          <a:p>
            <a:pPr marL="0" indent="0" algn="just">
              <a:buNone/>
            </a:pPr>
            <a:r>
              <a:rPr lang="ru-RU" sz="1400" dirty="0" smtClean="0"/>
              <a:t>           </a:t>
            </a:r>
            <a:r>
              <a:rPr lang="ru-RU" sz="1600" b="1" i="1" dirty="0" smtClean="0"/>
              <a:t>Правовой анализ </a:t>
            </a:r>
            <a:r>
              <a:rPr lang="ru-RU" sz="1600" dirty="0" smtClean="0"/>
              <a:t>– юридический анализ события (факта), документа с точки зрения нормы права, подлежащей применению в данном случае.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анализ фактических обстоятельств дела; выявление из совокупности жизненных обстоятельств фактов, имеющих юридическое значение, которые могут повлечь за собой юридически значимые последствия;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анализ существующего законодательства в соответствующей сфере, поиск нормы, подлежащей применению;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поиск правоприменительной (судебной) практики по схожим отношениям;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корректное применение нормы к существующим общественным отношениям ( грамотная правовая квалификация отношений);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определение и оценивание аргументов по делу;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умение формулировать выводы по той или иной ситуации, исходя из правового анализа дела.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5.Аналитические навыки юриста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54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132856"/>
            <a:ext cx="8568952" cy="4464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Профессиональные навыки юриста по видам деятельности  можно классифицировать следующим образом: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организационные навыки;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навыки работы с документами;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коммуникативные навыки;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аналитические навыки.</a:t>
            </a:r>
          </a:p>
          <a:p>
            <a:pPr marL="0" indent="0" algn="just">
              <a:buNone/>
            </a:pP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Виды профессиональных навыков юриста</a:t>
            </a: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916832"/>
            <a:ext cx="8280919" cy="46085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 smtClean="0"/>
              <a:t>	</a:t>
            </a:r>
          </a:p>
          <a:p>
            <a:pPr marL="0" indent="0" algn="just">
              <a:buNone/>
            </a:pPr>
            <a:r>
              <a:rPr lang="ru-RU" sz="1600" dirty="0"/>
              <a:t>	</a:t>
            </a:r>
            <a:r>
              <a:rPr lang="ru-RU" sz="1600" dirty="0" smtClean="0"/>
              <a:t>К организационным навыкам относят: </a:t>
            </a:r>
          </a:p>
          <a:p>
            <a:r>
              <a:rPr lang="ru-RU" sz="1600" dirty="0"/>
              <a:t>н</a:t>
            </a:r>
            <a:r>
              <a:rPr lang="ru-RU" sz="1600" dirty="0" smtClean="0"/>
              <a:t>авык планирования </a:t>
            </a:r>
            <a:r>
              <a:rPr lang="ru-RU" sz="1600" dirty="0"/>
              <a:t>своей деятельности, </a:t>
            </a:r>
            <a:r>
              <a:rPr lang="ru-RU" sz="1600" dirty="0" smtClean="0"/>
              <a:t>рабочего времени и времени отдыха;</a:t>
            </a:r>
          </a:p>
          <a:p>
            <a:r>
              <a:rPr lang="ru-RU" sz="1600" dirty="0"/>
              <a:t>н</a:t>
            </a:r>
            <a:r>
              <a:rPr lang="ru-RU" sz="1600" dirty="0" smtClean="0"/>
              <a:t>авык управления </a:t>
            </a:r>
            <a:r>
              <a:rPr lang="ru-RU" sz="1600" dirty="0"/>
              <a:t>временем; </a:t>
            </a:r>
            <a:r>
              <a:rPr lang="ru-RU" sz="1600" dirty="0" smtClean="0"/>
              <a:t>организации </a:t>
            </a:r>
            <a:r>
              <a:rPr lang="ru-RU" sz="1600" dirty="0"/>
              <a:t>рабочего </a:t>
            </a:r>
            <a:r>
              <a:rPr lang="ru-RU" sz="1600" dirty="0" smtClean="0"/>
              <a:t>места;</a:t>
            </a:r>
            <a:endParaRPr lang="ru-RU" sz="1600" dirty="0"/>
          </a:p>
          <a:p>
            <a:r>
              <a:rPr lang="ru-RU" sz="1600" dirty="0"/>
              <a:t>н</a:t>
            </a:r>
            <a:r>
              <a:rPr lang="ru-RU" sz="1600" dirty="0" smtClean="0"/>
              <a:t>авык управления </a:t>
            </a:r>
            <a:r>
              <a:rPr lang="ru-RU" sz="1600" dirty="0"/>
              <a:t>и </a:t>
            </a:r>
            <a:r>
              <a:rPr lang="ru-RU" sz="1600" dirty="0" smtClean="0"/>
              <a:t>контроля за выполнением </a:t>
            </a:r>
            <a:r>
              <a:rPr lang="ru-RU" sz="1600" dirty="0"/>
              <a:t>решений;</a:t>
            </a:r>
          </a:p>
          <a:p>
            <a:r>
              <a:rPr lang="ru-RU" sz="1600" dirty="0" smtClean="0"/>
              <a:t> </a:t>
            </a:r>
            <a:r>
              <a:rPr lang="ru-RU" sz="1600" dirty="0"/>
              <a:t>планирование и поиск ресурсов;</a:t>
            </a:r>
          </a:p>
          <a:p>
            <a:r>
              <a:rPr lang="ru-RU" sz="1600" dirty="0"/>
              <a:t>н</a:t>
            </a:r>
            <a:r>
              <a:rPr lang="ru-RU" sz="1600" dirty="0" smtClean="0"/>
              <a:t>авык ведения учета </a:t>
            </a:r>
            <a:r>
              <a:rPr lang="ru-RU" sz="1600" dirty="0"/>
              <a:t>и </a:t>
            </a:r>
            <a:r>
              <a:rPr lang="ru-RU" sz="1600" dirty="0" smtClean="0"/>
              <a:t>отчетности своей профессиональной деятельности;</a:t>
            </a:r>
            <a:endParaRPr lang="ru-RU" sz="1600" dirty="0"/>
          </a:p>
          <a:p>
            <a:r>
              <a:rPr lang="ru-RU" sz="1600" dirty="0" smtClean="0"/>
              <a:t>навык повышения </a:t>
            </a:r>
            <a:r>
              <a:rPr lang="ru-RU" sz="1600" dirty="0"/>
              <a:t>квалификации (собственной и сотрудников</a:t>
            </a:r>
            <a:r>
              <a:rPr lang="ru-RU" sz="1600" dirty="0" smtClean="0"/>
              <a:t>) и самообразования.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</a:t>
            </a:r>
            <a:endParaRPr lang="ru-RU" sz="1600" dirty="0"/>
          </a:p>
          <a:p>
            <a:pPr marL="0" indent="0" algn="just">
              <a:buNone/>
            </a:pPr>
            <a:endParaRPr lang="ru-RU" sz="1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2. Организационные навыки юриста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6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1" cy="4608512"/>
          </a:xfrm>
        </p:spPr>
        <p:txBody>
          <a:bodyPr>
            <a:normAutofit/>
          </a:bodyPr>
          <a:lstStyle/>
          <a:p>
            <a:r>
              <a:rPr lang="ru-RU" sz="1600" b="1" i="1" dirty="0" smtClean="0"/>
              <a:t>Документ </a:t>
            </a:r>
            <a:r>
              <a:rPr lang="ru-RU" sz="1600" dirty="0" smtClean="0"/>
              <a:t>- зафиксированная на носителе информация с реквизитами, позволяющими ее идентифицировать. Может быть на бумажном носителе, или в электронном виде.</a:t>
            </a:r>
          </a:p>
          <a:p>
            <a:r>
              <a:rPr lang="ru-RU" sz="1600" b="1" i="1" dirty="0" smtClean="0"/>
              <a:t>Реквизит документа </a:t>
            </a:r>
            <a:r>
              <a:rPr lang="ru-RU" sz="1600" dirty="0"/>
              <a:t>-</a:t>
            </a:r>
            <a:r>
              <a:rPr lang="ru-RU" sz="1600" dirty="0" smtClean="0"/>
              <a:t> элемент оформления документа ( например, дата, номер, печать, и т.д.).</a:t>
            </a:r>
          </a:p>
          <a:p>
            <a:pPr algn="just"/>
            <a:r>
              <a:rPr lang="ru-RU" sz="1600" b="1" i="1" dirty="0"/>
              <a:t> </a:t>
            </a:r>
            <a:r>
              <a:rPr lang="ru-RU" sz="1600" b="1" i="1" dirty="0" smtClean="0"/>
              <a:t>Официальный документ- </a:t>
            </a:r>
            <a:r>
              <a:rPr lang="ru-RU" sz="1600" dirty="0" smtClean="0"/>
              <a:t>документ, созданный организацией, должностным лицом или гражданином, юридическим или физическим лицом, оформленный в установленном порядке.</a:t>
            </a:r>
          </a:p>
          <a:p>
            <a:pPr algn="just"/>
            <a:r>
              <a:rPr lang="ru-RU" sz="1600" b="1" i="1" dirty="0"/>
              <a:t> </a:t>
            </a:r>
            <a:r>
              <a:rPr lang="ru-RU" sz="1600" b="1" i="1" dirty="0" smtClean="0"/>
              <a:t>Юридическая сила документа- </a:t>
            </a:r>
            <a:r>
              <a:rPr lang="ru-RU" sz="1600" dirty="0" smtClean="0"/>
              <a:t>свойство официального документа порождать правовые последствия.</a:t>
            </a:r>
          </a:p>
          <a:p>
            <a:r>
              <a:rPr lang="ru-RU" sz="1600" b="1" i="1" dirty="0" smtClean="0"/>
              <a:t>Документооборот </a:t>
            </a:r>
            <a:r>
              <a:rPr lang="ru-RU" sz="1600" dirty="0" smtClean="0"/>
              <a:t>- движение документов в организации с момента их создания или получения до завершения исполнения или отправки.</a:t>
            </a:r>
          </a:p>
          <a:p>
            <a:r>
              <a:rPr lang="ru-RU" sz="1600" b="1" i="1" dirty="0"/>
              <a:t> </a:t>
            </a:r>
            <a:r>
              <a:rPr lang="ru-RU" sz="1600" b="1" i="1" dirty="0" smtClean="0"/>
              <a:t>Делопроизводство - </a:t>
            </a:r>
            <a:r>
              <a:rPr lang="ru-RU" sz="1600" dirty="0" smtClean="0"/>
              <a:t>деятельность, обеспечивающая документирование, документооборот, оперативное хранение и использование документов.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3. Навыки работы с документами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91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1" cy="46805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/>
              <a:t>Юридические документы можно классифицировать по различным основаниям.</a:t>
            </a:r>
          </a:p>
          <a:p>
            <a:pPr marL="0" indent="0" algn="just">
              <a:buNone/>
            </a:pPr>
            <a:r>
              <a:rPr lang="en-US" sz="1600" dirty="0" smtClean="0"/>
              <a:t>	</a:t>
            </a:r>
            <a:r>
              <a:rPr lang="en-US" sz="1600" b="1" dirty="0" smtClean="0"/>
              <a:t>I. </a:t>
            </a:r>
            <a:r>
              <a:rPr lang="ru-RU" sz="1600" b="1" dirty="0" smtClean="0"/>
              <a:t>По характеру содержащейся в документах правовой информации: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нормативные правовые документы (содержат нормы права, то есть общеобязательные правила поведения для неограниченного круга лиц, например, нормативные правовые акты);</a:t>
            </a:r>
          </a:p>
          <a:p>
            <a:pPr algn="just"/>
            <a:r>
              <a:rPr lang="ru-RU" sz="1600" dirty="0"/>
              <a:t>документы, содержащие решения индивидуального характера, имеющие властно-обязательный характер и влекущие правовые последствия, т.е. устанавливающие, изменяющие и прекращающие субъективные права и юридические </a:t>
            </a:r>
            <a:r>
              <a:rPr lang="ru-RU" sz="1600" dirty="0" smtClean="0"/>
              <a:t>обязанности</a:t>
            </a:r>
            <a:r>
              <a:rPr lang="ru-RU" sz="1600" dirty="0"/>
              <a:t> </a:t>
            </a:r>
            <a:r>
              <a:rPr lang="ru-RU" sz="1600" dirty="0" smtClean="0"/>
              <a:t>(решения </a:t>
            </a:r>
            <a:r>
              <a:rPr lang="ru-RU" sz="1600" dirty="0"/>
              <a:t>высших органов государственной власти и управления; решения, приговоры, постановления судов; решения арбитражных органов; приказы министров, руководителей предприятий и учреждений, решения государственных инспекций, акты следствия и дознания и т.д</a:t>
            </a:r>
            <a:r>
              <a:rPr lang="ru-RU" sz="1600" dirty="0" smtClean="0"/>
              <a:t>.);</a:t>
            </a:r>
          </a:p>
          <a:p>
            <a:pPr algn="just"/>
            <a:r>
              <a:rPr lang="ru-RU" sz="1600" dirty="0"/>
              <a:t> документы, фиксирующие юридические </a:t>
            </a:r>
            <a:r>
              <a:rPr lang="ru-RU" sz="1600" dirty="0" smtClean="0"/>
              <a:t>факты. Наиболее </a:t>
            </a:r>
            <a:r>
              <a:rPr lang="ru-RU" sz="1600" dirty="0"/>
              <a:t>многочисленная группа </a:t>
            </a:r>
            <a:r>
              <a:rPr lang="ru-RU" sz="1600" dirty="0" smtClean="0"/>
              <a:t>юридических документов (например, факт сделки фиксирует договор; факт передачи полномочий-доверенность; правовой статус субъекта - паспорт, военный билет, свидетельство о браке; и т.д.)</a:t>
            </a:r>
          </a:p>
          <a:p>
            <a:pPr marL="0" indent="0" algn="just">
              <a:buNone/>
            </a:pP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Виды юридических документов 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9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8352928" cy="47525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 </a:t>
            </a:r>
            <a:r>
              <a:rPr lang="en-US" sz="1600" b="1" dirty="0" smtClean="0"/>
              <a:t>II. </a:t>
            </a:r>
            <a:r>
              <a:rPr lang="ru-RU" sz="1600" b="1" dirty="0" smtClean="0"/>
              <a:t>В зависимости от особенностей субъекта, от  которого исходит юридический документ: 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государственные органы и муниципальные органы;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юридические лица;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граждане;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созданные совместно.</a:t>
            </a:r>
          </a:p>
          <a:p>
            <a:pPr marL="0" indent="0">
              <a:buNone/>
            </a:pPr>
            <a:r>
              <a:rPr lang="ru-RU" sz="1600" b="1" dirty="0"/>
              <a:t> </a:t>
            </a:r>
            <a:r>
              <a:rPr lang="ru-RU" sz="1600" b="1" dirty="0" smtClean="0"/>
              <a:t>     </a:t>
            </a:r>
            <a:r>
              <a:rPr lang="en-US" sz="1600" b="1" dirty="0" smtClean="0"/>
              <a:t>III. </a:t>
            </a:r>
            <a:r>
              <a:rPr lang="ru-RU" sz="1600" b="1" dirty="0" smtClean="0"/>
              <a:t>В зависимости от отрасли права: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гражданско-правовые документы, завещания, доверенности;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протоколы об административных правонарушениях, постановления по делам об административных правонарушениях и т.д.;</a:t>
            </a:r>
          </a:p>
          <a:p>
            <a:r>
              <a:rPr lang="ru-RU" sz="1600" dirty="0" smtClean="0"/>
              <a:t> брачный договор, соглашение об уплате алиментов, и т.д.;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акт налоговой проверки, решение налогового органа;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приговор суда, протокол допроса свидетеля, протокол допроса подсудимого и т.д.</a:t>
            </a:r>
          </a:p>
          <a:p>
            <a:pPr marL="0" indent="0">
              <a:buNone/>
            </a:pPr>
            <a:r>
              <a:rPr lang="ru-RU" sz="1600" b="1" dirty="0" smtClean="0"/>
              <a:t>      </a:t>
            </a:r>
            <a:r>
              <a:rPr lang="en-US" sz="1600" b="1" dirty="0" smtClean="0"/>
              <a:t>IV. </a:t>
            </a:r>
            <a:r>
              <a:rPr lang="ru-RU" sz="1600" b="1" dirty="0" smtClean="0"/>
              <a:t>По территории, на которой действует юридический документ: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на территории Российской Федерации (организации; города; региона; страны);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за пределами Российской Федерации.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Виды юридических документов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988840"/>
            <a:ext cx="8496943" cy="48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</a:rPr>
              <a:t>            V.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/>
              <a:t>В зависимости </a:t>
            </a:r>
            <a:r>
              <a:rPr lang="en-US" sz="1400" b="1" dirty="0" smtClean="0"/>
              <a:t> </a:t>
            </a:r>
            <a:r>
              <a:rPr lang="ru-RU" sz="1400" b="1" dirty="0" smtClean="0"/>
              <a:t>от </a:t>
            </a:r>
            <a:r>
              <a:rPr lang="en-US" sz="1400" b="1" dirty="0" smtClean="0"/>
              <a:t> </a:t>
            </a:r>
            <a:r>
              <a:rPr lang="ru-RU" sz="1400" b="1" dirty="0" smtClean="0"/>
              <a:t>момента вступления в силу:</a:t>
            </a:r>
            <a:endParaRPr lang="ru-RU" sz="1400" b="1" dirty="0"/>
          </a:p>
          <a:p>
            <a:r>
              <a:rPr lang="ru-RU" sz="1400" dirty="0"/>
              <a:t>с</a:t>
            </a:r>
            <a:r>
              <a:rPr lang="ru-RU" sz="1400" dirty="0" smtClean="0"/>
              <a:t> момента  </a:t>
            </a:r>
            <a:r>
              <a:rPr lang="ru-RU" sz="1400" dirty="0"/>
              <a:t>их подписания, (т.е. немедленно);</a:t>
            </a:r>
          </a:p>
          <a:p>
            <a:r>
              <a:rPr lang="ru-RU" sz="1400" dirty="0" smtClean="0"/>
              <a:t>с </a:t>
            </a:r>
            <a:r>
              <a:rPr lang="ru-RU" sz="1400" dirty="0"/>
              <a:t>указанной в самом юридическом документе даты;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по истечении </a:t>
            </a:r>
            <a:r>
              <a:rPr lang="ru-RU" sz="1400" dirty="0" smtClean="0"/>
              <a:t>срока, </a:t>
            </a:r>
            <a:r>
              <a:rPr lang="ru-RU" sz="1400" dirty="0"/>
              <a:t>определенного законом</a:t>
            </a:r>
            <a:r>
              <a:rPr lang="ru-RU" sz="1400" i="1" dirty="0"/>
              <a:t>; </a:t>
            </a:r>
            <a:endParaRPr lang="ru-RU" sz="1400" dirty="0"/>
          </a:p>
          <a:p>
            <a:r>
              <a:rPr lang="ru-RU" sz="1400" dirty="0" smtClean="0"/>
              <a:t>с момента </a:t>
            </a:r>
            <a:r>
              <a:rPr lang="ru-RU" sz="1400" dirty="0"/>
              <a:t>государственной регистрации;</a:t>
            </a:r>
          </a:p>
          <a:p>
            <a:r>
              <a:rPr lang="ru-RU" sz="1400" dirty="0" smtClean="0"/>
              <a:t>с момента  </a:t>
            </a:r>
            <a:r>
              <a:rPr lang="ru-RU" sz="1400" dirty="0"/>
              <a:t>опубликования и др</a:t>
            </a:r>
            <a:r>
              <a:rPr lang="ru-RU" sz="1400" dirty="0" smtClean="0"/>
              <a:t>.</a:t>
            </a:r>
          </a:p>
          <a:p>
            <a:pPr marL="0" indent="0">
              <a:buNone/>
            </a:pPr>
            <a:r>
              <a:rPr lang="ru-RU" sz="1400" b="1" dirty="0"/>
              <a:t> </a:t>
            </a:r>
            <a:r>
              <a:rPr lang="en-US" sz="1400" b="1" dirty="0" smtClean="0"/>
              <a:t>             VI.</a:t>
            </a:r>
            <a:r>
              <a:rPr lang="ru-RU" sz="1400" b="1" dirty="0" smtClean="0"/>
              <a:t>В зависимости от срока действия: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срочные ( любой срочный  гражданско-правовой договор)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бессрочные ( трудовой договор, договор социального найма, свидетельство о браке).</a:t>
            </a:r>
          </a:p>
          <a:p>
            <a:pPr marL="0" indent="0">
              <a:buNone/>
            </a:pPr>
            <a:r>
              <a:rPr lang="ru-RU" sz="1400" b="1" dirty="0" smtClean="0"/>
              <a:t>              </a:t>
            </a:r>
            <a:r>
              <a:rPr lang="en-US" sz="1400" b="1" dirty="0" smtClean="0"/>
              <a:t>VII. </a:t>
            </a:r>
            <a:r>
              <a:rPr lang="ru-RU" sz="1400" b="1" dirty="0" smtClean="0"/>
              <a:t>В зависимости от категории доступа:</a:t>
            </a:r>
          </a:p>
          <a:p>
            <a:r>
              <a:rPr lang="ru-RU" sz="1400" dirty="0"/>
              <a:t>о</a:t>
            </a:r>
            <a:r>
              <a:rPr lang="ru-RU" sz="1400" dirty="0" smtClean="0"/>
              <a:t>бщедоступные документы;  </a:t>
            </a:r>
            <a:endParaRPr lang="ru-RU" sz="1400" dirty="0"/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 документы с ограниченным доступом.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/>
                </a:solidFill>
              </a:rPr>
              <a:t>Виды юридических документов</a:t>
            </a:r>
            <a:endParaRPr lang="ru-R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3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2060848"/>
            <a:ext cx="8352928" cy="4680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i="1" dirty="0"/>
              <a:t> </a:t>
            </a:r>
            <a:r>
              <a:rPr lang="ru-RU" b="1" i="1" dirty="0" smtClean="0"/>
              <a:t>      </a:t>
            </a:r>
            <a:r>
              <a:rPr lang="ru-RU" sz="1600" b="1" i="1" dirty="0" smtClean="0"/>
              <a:t>Юридическая техника - </a:t>
            </a:r>
            <a:r>
              <a:rPr lang="ru-RU" sz="1600" dirty="0" smtClean="0"/>
              <a:t>совокупность правил, приемов и средств, используемых при составлении юридических документов.</a:t>
            </a:r>
          </a:p>
          <a:p>
            <a:pPr marL="0" indent="0" algn="just">
              <a:buNone/>
            </a:pPr>
            <a:r>
              <a:rPr lang="ru-RU" sz="1600" dirty="0" smtClean="0"/>
              <a:t>	К юридическим документам предъявляются особые требования.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err="1" smtClean="0"/>
              <a:t>ЮД</a:t>
            </a:r>
            <a:r>
              <a:rPr lang="ru-RU" sz="1600" dirty="0" smtClean="0"/>
              <a:t> должен быть нейтральным (спокойный, сдержанный, официально-деловой стиль изложения</a:t>
            </a:r>
            <a:r>
              <a:rPr lang="ru-RU" sz="1600" dirty="0"/>
              <a:t>;</a:t>
            </a:r>
            <a:r>
              <a:rPr lang="ru-RU" sz="1600" dirty="0" smtClean="0"/>
              <a:t> без эмоций, метафор, сравнений; уважительность тона);</a:t>
            </a:r>
          </a:p>
          <a:p>
            <a:pPr algn="just"/>
            <a:r>
              <a:rPr lang="ru-RU" sz="1600" dirty="0" err="1" smtClean="0"/>
              <a:t>ЮД</a:t>
            </a:r>
            <a:r>
              <a:rPr lang="ru-RU" sz="1600" dirty="0" smtClean="0"/>
              <a:t> должен быть логичным (соответствие документа законам формальной логики; связанное, последовательное, непротиворечивое изложение, когда каждое последующая мысль следует  из предыдущей; четкая, упорядоченная, логичная внутренняя структура документа; недопустимы разрывы мыслей, бессвязные фразы, незавершенность);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err="1" smtClean="0"/>
              <a:t>ЮД</a:t>
            </a:r>
            <a:r>
              <a:rPr lang="ru-RU" sz="1600" dirty="0" smtClean="0"/>
              <a:t> должен быть ясным ( точность используемых терминов, отсутствие двусмысленных фраз и выражений; отсутствие жаргонизмов, бытовых, повседневных выражений, иностранных слов); 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err="1" smtClean="0"/>
              <a:t>ЮД</a:t>
            </a:r>
            <a:r>
              <a:rPr lang="ru-RU" sz="1600" dirty="0" smtClean="0"/>
              <a:t> должен быть точным (содержание </a:t>
            </a:r>
            <a:r>
              <a:rPr lang="ru-RU" sz="1600" dirty="0" err="1" smtClean="0"/>
              <a:t>ЮД</a:t>
            </a:r>
            <a:r>
              <a:rPr lang="ru-RU" sz="1600" dirty="0" smtClean="0"/>
              <a:t> должно исключать сомнения, множественности толкования; формулировки не должны быть расплывчатыми; смысл документа должен быть четким, определенным и однозначным); 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err="1" smtClean="0"/>
              <a:t>ЮД</a:t>
            </a:r>
            <a:r>
              <a:rPr lang="ru-RU" sz="1600" dirty="0" smtClean="0"/>
              <a:t> должен быть лаконичным (использование наиболее экономичных языковых средств; не должны использоваться лишние, не несущие смысловой нагрузки слова и фразы, отсутствие повторов и т.д.).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56263" cy="1512168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1"/>
                </a:solidFill>
              </a:rPr>
              <a:t>Требования, предъявляемые к юридическим документам. Юридическая техника.</a:t>
            </a:r>
            <a:endParaRPr lang="ru-RU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52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352927" cy="4464495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ru-RU" sz="1600" dirty="0" smtClean="0"/>
              <a:t>	К основным коммуникативным навыкам юриста относят: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навыки интервьюирования (опроса);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консультирование в устной и письменной форме;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медиативные навыки (навыки по  примирению сторон).</a:t>
            </a:r>
            <a:endParaRPr lang="ru-RU" sz="1600" dirty="0"/>
          </a:p>
          <a:p>
            <a:pPr indent="0">
              <a:buNone/>
            </a:pPr>
            <a:r>
              <a:rPr lang="ru-RU" sz="1600" b="1" i="1" dirty="0" smtClean="0"/>
              <a:t>Интервьюирование</a:t>
            </a:r>
            <a:r>
              <a:rPr lang="ru-RU" sz="1600" dirty="0" smtClean="0"/>
              <a:t> - беседа, проводимая юристом с целью сбора информации (опрос, допрос, взятие показаний).</a:t>
            </a:r>
          </a:p>
          <a:p>
            <a:pPr indent="0">
              <a:buNone/>
            </a:pPr>
            <a:r>
              <a:rPr lang="ru-RU" sz="1600" dirty="0" smtClean="0"/>
              <a:t>Общие задачи интервьюирования: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установить контакт с опрашиваемым лицом; 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обеспечить доверительность беседы; 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сбор необходимой информации о фактах дела, о самом опрашиваемом; иных участниках дела;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уяснить ожидания и запросы клиента ( при последующем консультировании);</a:t>
            </a:r>
          </a:p>
          <a:p>
            <a:pPr marL="651510" indent="-285750"/>
            <a:r>
              <a:rPr lang="ru-RU" sz="1600" dirty="0"/>
              <a:t> </a:t>
            </a:r>
            <a:r>
              <a:rPr lang="ru-RU" sz="1600" dirty="0" smtClean="0"/>
              <a:t>определить характер и вид требуемой юридической помощи ( при последующем консультировании).</a:t>
            </a:r>
          </a:p>
          <a:p>
            <a:pPr indent="0">
              <a:buNone/>
            </a:pPr>
            <a:r>
              <a:rPr lang="ru-RU" sz="1600" dirty="0" smtClean="0"/>
              <a:t>	Существуют специальные виды интервьюирования (допрос, очная ставка, опрос, дача объяснений), целями которых являются наиболее полный сбор информации для установления фактов, имеющих юридическое значение и принятия в дальнейшем процессуального решения.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5"/>
                </a:solidFill>
              </a:rPr>
              <a:t>4. Коммуникативные навыки юриста</a:t>
            </a:r>
            <a:endParaRPr lang="ru-RU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123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918</TotalTime>
  <Words>563</Words>
  <Application>Microsoft Office PowerPoint</Application>
  <PresentationFormat>Экран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Твердый переплет</vt:lpstr>
      <vt:lpstr>      ТЕМА 4. Профессиональные навыки юриста</vt:lpstr>
      <vt:lpstr>1. Виды профессиональных навыков юриста</vt:lpstr>
      <vt:lpstr>2. Организационные навыки юриста</vt:lpstr>
      <vt:lpstr>3. Навыки работы с документами</vt:lpstr>
      <vt:lpstr>Виды юридических документов </vt:lpstr>
      <vt:lpstr>Виды юридических документов</vt:lpstr>
      <vt:lpstr>Виды юридических документов</vt:lpstr>
      <vt:lpstr>Требования, предъявляемые к юридическим документам. Юридическая техника.</vt:lpstr>
      <vt:lpstr>4. Коммуникативные навыки юриста</vt:lpstr>
      <vt:lpstr>Коммуникативные навыки юриста</vt:lpstr>
      <vt:lpstr>Коммуникативные навыки юриста</vt:lpstr>
      <vt:lpstr>Коммуникативные навыки юриста</vt:lpstr>
      <vt:lpstr>Коммуникативные навыки юриста</vt:lpstr>
      <vt:lpstr>5.Аналитические навыки юриста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Понятие юриспруденции</dc:title>
  <dc:creator>Крюкова Ю.Я.</dc:creator>
  <cp:lastModifiedBy>Крюкова Юлия Я.</cp:lastModifiedBy>
  <cp:revision>100</cp:revision>
  <dcterms:created xsi:type="dcterms:W3CDTF">2019-08-22T19:11:12Z</dcterms:created>
  <dcterms:modified xsi:type="dcterms:W3CDTF">2019-11-19T12:05:25Z</dcterms:modified>
</cp:coreProperties>
</file>