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66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F180-3136-45D4-AB6C-25D7ADD427E5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77F207B-0B55-4578-9B50-2AAE64CD41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F180-3136-45D4-AB6C-25D7ADD427E5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F207B-0B55-4578-9B50-2AAE64CD41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F180-3136-45D4-AB6C-25D7ADD427E5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F207B-0B55-4578-9B50-2AAE64CD41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F180-3136-45D4-AB6C-25D7ADD427E5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77F207B-0B55-4578-9B50-2AAE64CD41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F180-3136-45D4-AB6C-25D7ADD427E5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F207B-0B55-4578-9B50-2AAE64CD411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F180-3136-45D4-AB6C-25D7ADD427E5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F207B-0B55-4578-9B50-2AAE64CD41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F180-3136-45D4-AB6C-25D7ADD427E5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77F207B-0B55-4578-9B50-2AAE64CD411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F180-3136-45D4-AB6C-25D7ADD427E5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F207B-0B55-4578-9B50-2AAE64CD41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F180-3136-45D4-AB6C-25D7ADD427E5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F207B-0B55-4578-9B50-2AAE64CD41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F180-3136-45D4-AB6C-25D7ADD427E5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F207B-0B55-4578-9B50-2AAE64CD41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F180-3136-45D4-AB6C-25D7ADD427E5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F207B-0B55-4578-9B50-2AAE64CD4114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F17F180-3136-45D4-AB6C-25D7ADD427E5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77F207B-0B55-4578-9B50-2AAE64CD411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40" y="3573016"/>
            <a:ext cx="7776864" cy="1728191"/>
          </a:xfrm>
        </p:spPr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182880" indent="0">
              <a:buNone/>
            </a:pPr>
            <a:r>
              <a:rPr lang="ru-RU" sz="6600" b="1" dirty="0" smtClean="0">
                <a:ln w="11430"/>
                <a:solidFill>
                  <a:srgbClr val="FFC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Monotype Corsiva" pitchFamily="66" charset="0"/>
              </a:rPr>
              <a:t>Функции документов</a:t>
            </a:r>
            <a:endParaRPr lang="ru-RU" sz="6600" b="1" dirty="0">
              <a:ln w="11430"/>
              <a:solidFill>
                <a:srgbClr val="FFC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620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/>
              </a:rPr>
              <a:t>Историческая функция</a:t>
            </a:r>
            <a:endParaRPr lang="ru-RU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4800" y="1268760"/>
            <a:ext cx="4411216" cy="5112568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2400" dirty="0" smtClean="0"/>
              <a:t>    </a:t>
            </a:r>
            <a:r>
              <a:rPr lang="ru-RU" sz="2400" dirty="0"/>
              <a:t>Функция исторического источника изучается исторической наукой. Существует две точки зрения: первая - документ становится историческим источником с момента передачи его на архивное хранение; вторая - документ наделяется этой функцией с момента его возникновения, но осознается эта функция человеком лишь когда документ поступает в архив. Таким образом, эта функция начинает доминировать в документе, если он выступает как источник информации для историка, исследующего ту или иную проблему. </a:t>
            </a:r>
            <a:r>
              <a:rPr lang="ru-RU" sz="2400" dirty="0" smtClean="0"/>
              <a:t> </a:t>
            </a:r>
            <a:endParaRPr lang="ru-RU" sz="2400" dirty="0"/>
          </a:p>
        </p:txBody>
      </p:sp>
      <p:pic>
        <p:nvPicPr>
          <p:cNvPr id="3074" name="Picture 2" descr="C:\Users\user\Desktop\91869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340768"/>
            <a:ext cx="3694113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1179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/>
              </a:rPr>
              <a:t>Функция учета</a:t>
            </a:r>
            <a:endParaRPr lang="ru-RU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4800" y="1268760"/>
            <a:ext cx="8659688" cy="2736304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2400" dirty="0" smtClean="0"/>
              <a:t>   </a:t>
            </a:r>
            <a:r>
              <a:rPr lang="ru-RU" sz="2400" dirty="0"/>
              <a:t>Функция учета дает не качественную, а количественную характеристику информации, связанной с хозяйственными, демографическими и иными социальными процессами с целью их анализа и контроля. Основные виды учета - статистический, бухгалтерский, оперативный отражаются в статистических и финансово-экономических документах, плановой, отчетной, документации</a:t>
            </a:r>
          </a:p>
        </p:txBody>
      </p:sp>
      <p:pic>
        <p:nvPicPr>
          <p:cNvPr id="4099" name="Picture 3" descr="C:\Users\user\Desktop\računovodstv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8071" y="3933056"/>
            <a:ext cx="4335929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9248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97904" y="3356992"/>
            <a:ext cx="4343400" cy="3384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 </a:t>
            </a:r>
            <a:endParaRPr lang="ru-RU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-445" y="2387496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СПАСИБО ЗА ВНИМАНИЕ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442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biznesmeni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852935"/>
            <a:ext cx="6408712" cy="3457465"/>
          </a:xfrm>
          <a:prstGeom prst="rect">
            <a:avLst/>
          </a:prstGeom>
          <a:noFill/>
          <a:effectLst>
            <a:softEdge rad="635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2872" y="620688"/>
            <a:ext cx="7606208" cy="3168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+mj-lt"/>
                <a:cs typeface="Times New Roman" pitchFamily="18" charset="0"/>
              </a:rPr>
              <a:t>      Функции документов ─ это </a:t>
            </a:r>
            <a:r>
              <a:rPr lang="ru-RU" sz="2400" dirty="0" smtClean="0">
                <a:latin typeface="+mj-lt"/>
                <a:cs typeface="Times New Roman" pitchFamily="18" charset="0"/>
              </a:rPr>
              <a:t>целевое </a:t>
            </a:r>
            <a:r>
              <a:rPr lang="ru-RU" sz="2400" dirty="0">
                <a:latin typeface="+mj-lt"/>
                <a:cs typeface="Times New Roman" pitchFamily="18" charset="0"/>
              </a:rPr>
              <a:t>назначение, присущее </a:t>
            </a:r>
            <a:r>
              <a:rPr lang="ru-RU" sz="2400" dirty="0" smtClean="0">
                <a:latin typeface="+mj-lt"/>
                <a:cs typeface="Times New Roman" pitchFamily="18" charset="0"/>
              </a:rPr>
              <a:t>документу.</a:t>
            </a:r>
          </a:p>
          <a:p>
            <a:pPr marL="0" indent="0">
              <a:buNone/>
            </a:pPr>
            <a:r>
              <a:rPr lang="ru-RU" sz="2400" dirty="0" smtClean="0">
                <a:latin typeface="+mj-lt"/>
                <a:cs typeface="Times New Roman" pitchFamily="18" charset="0"/>
              </a:rPr>
              <a:t>      Документ </a:t>
            </a:r>
            <a:r>
              <a:rPr lang="ru-RU" sz="2400" dirty="0" err="1">
                <a:latin typeface="+mj-lt"/>
                <a:cs typeface="Times New Roman" pitchFamily="18" charset="0"/>
              </a:rPr>
              <a:t>полифункционален</a:t>
            </a:r>
            <a:r>
              <a:rPr lang="ru-RU" sz="2400" dirty="0">
                <a:latin typeface="+mj-lt"/>
                <a:cs typeface="Times New Roman" pitchFamily="18" charset="0"/>
              </a:rPr>
              <a:t> (многофункционален), т.е. содержит в себе различные функции, которые с течением времени меняют свое доминирующее значение. </a:t>
            </a:r>
            <a:endParaRPr lang="ru-RU" sz="2400" dirty="0">
              <a:solidFill>
                <a:schemeClr val="accent2">
                  <a:lumMod val="75000"/>
                </a:schemeClr>
              </a:solidFill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010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16966" y="476672"/>
            <a:ext cx="4032448" cy="576064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/>
                <a:solidFill>
                  <a:schemeClr val="accent2">
                    <a:lumMod val="75000"/>
                  </a:schemeClr>
                </a:solidFill>
                <a:effectLst/>
                <a:latin typeface="Arial Black" pitchFamily="34" charset="0"/>
              </a:rPr>
              <a:t>Функции документов</a:t>
            </a:r>
            <a:endParaRPr lang="ru-RU" b="1" cap="all" dirty="0">
              <a:ln/>
              <a:solidFill>
                <a:schemeClr val="accent2">
                  <a:lumMod val="75000"/>
                </a:schemeClr>
              </a:solidFill>
              <a:effectLst/>
              <a:latin typeface="Arial Black" pitchFamily="34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2376669" y="1052736"/>
            <a:ext cx="2421430" cy="648072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865713" y="1052736"/>
            <a:ext cx="2259090" cy="648072"/>
          </a:xfrm>
          <a:prstGeom prst="straightConnector1">
            <a:avLst/>
          </a:prstGeom>
          <a:ln w="317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467544" y="1728529"/>
            <a:ext cx="3168352" cy="576064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/>
                <a:solidFill>
                  <a:schemeClr val="accent2">
                    <a:lumMod val="75000"/>
                  </a:schemeClr>
                </a:solidFill>
                <a:effectLst/>
                <a:latin typeface="Arial Black" pitchFamily="34" charset="0"/>
              </a:rPr>
              <a:t>Общие</a:t>
            </a:r>
            <a:endParaRPr lang="ru-RU" b="1" cap="all" dirty="0">
              <a:ln/>
              <a:solidFill>
                <a:schemeClr val="accent2">
                  <a:lumMod val="75000"/>
                </a:schemeClr>
              </a:solidFill>
              <a:effectLst/>
              <a:latin typeface="Arial Black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580112" y="1728529"/>
            <a:ext cx="3240360" cy="576064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/>
                <a:solidFill>
                  <a:schemeClr val="accent2">
                    <a:lumMod val="75000"/>
                  </a:schemeClr>
                </a:solidFill>
                <a:effectLst/>
                <a:latin typeface="Arial Black" pitchFamily="34" charset="0"/>
              </a:rPr>
              <a:t>Специальные</a:t>
            </a:r>
            <a:endParaRPr lang="ru-RU" b="1" cap="all" dirty="0">
              <a:ln/>
              <a:solidFill>
                <a:schemeClr val="accent2">
                  <a:lumMod val="75000"/>
                </a:schemeClr>
              </a:solidFill>
              <a:effectLst/>
              <a:latin typeface="Arial Black" pitchFamily="34" charset="0"/>
            </a:endParaRPr>
          </a:p>
        </p:txBody>
      </p:sp>
      <p:cxnSp>
        <p:nvCxnSpPr>
          <p:cNvPr id="29" name="Прямая со стрелкой 28"/>
          <p:cNvCxnSpPr/>
          <p:nvPr/>
        </p:nvCxnSpPr>
        <p:spPr>
          <a:xfrm>
            <a:off x="611560" y="2304593"/>
            <a:ext cx="0" cy="404327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1475656" y="2308445"/>
            <a:ext cx="0" cy="404327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2361455" y="2308444"/>
            <a:ext cx="0" cy="404327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3275856" y="2322710"/>
            <a:ext cx="0" cy="404327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 rot="16200000">
            <a:off x="-1080628" y="4113075"/>
            <a:ext cx="3384376" cy="576064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/>
                <a:solidFill>
                  <a:schemeClr val="accent2">
                    <a:lumMod val="75000"/>
                  </a:schemeClr>
                </a:solidFill>
                <a:effectLst/>
                <a:latin typeface="Arial Black" pitchFamily="34" charset="0"/>
              </a:rPr>
              <a:t>Информационная</a:t>
            </a:r>
            <a:endParaRPr lang="ru-RU" b="1" cap="all" dirty="0">
              <a:ln/>
              <a:solidFill>
                <a:schemeClr val="accent2">
                  <a:lumMod val="75000"/>
                </a:schemeClr>
              </a:solidFill>
              <a:effectLst/>
              <a:latin typeface="Arial Black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 rot="16200000">
            <a:off x="-216532" y="4108883"/>
            <a:ext cx="3384376" cy="576064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/>
                <a:solidFill>
                  <a:schemeClr val="accent2">
                    <a:lumMod val="75000"/>
                  </a:schemeClr>
                </a:solidFill>
                <a:effectLst/>
                <a:latin typeface="Arial Black" pitchFamily="34" charset="0"/>
              </a:rPr>
              <a:t>социальная</a:t>
            </a:r>
            <a:endParaRPr lang="ru-RU" b="1" cap="all" dirty="0">
              <a:ln/>
              <a:solidFill>
                <a:schemeClr val="accent2">
                  <a:lumMod val="75000"/>
                </a:schemeClr>
              </a:solidFill>
              <a:effectLst/>
              <a:latin typeface="Arial Black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 rot="16200000">
            <a:off x="669267" y="4103001"/>
            <a:ext cx="3384376" cy="576064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/>
                <a:solidFill>
                  <a:schemeClr val="accent2">
                    <a:lumMod val="75000"/>
                  </a:schemeClr>
                </a:solidFill>
                <a:effectLst/>
                <a:latin typeface="Arial Black" pitchFamily="34" charset="0"/>
              </a:rPr>
              <a:t>коммуникативная</a:t>
            </a:r>
            <a:endParaRPr lang="ru-RU" b="1" cap="all" dirty="0">
              <a:ln/>
              <a:solidFill>
                <a:schemeClr val="accent2">
                  <a:lumMod val="75000"/>
                </a:schemeClr>
              </a:solidFill>
              <a:effectLst/>
              <a:latin typeface="Arial Black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 rot="16200000">
            <a:off x="1583668" y="4103001"/>
            <a:ext cx="3384376" cy="576064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/>
                <a:solidFill>
                  <a:schemeClr val="accent2">
                    <a:lumMod val="75000"/>
                  </a:schemeClr>
                </a:solidFill>
                <a:effectLst/>
                <a:latin typeface="Arial Black" pitchFamily="34" charset="0"/>
              </a:rPr>
              <a:t>культурная</a:t>
            </a:r>
            <a:endParaRPr lang="ru-RU" b="1" cap="all" dirty="0">
              <a:ln/>
              <a:solidFill>
                <a:schemeClr val="accent2">
                  <a:lumMod val="75000"/>
                </a:schemeClr>
              </a:solidFill>
              <a:effectLst/>
              <a:latin typeface="Arial Black" pitchFamily="34" charset="0"/>
            </a:endParaRPr>
          </a:p>
        </p:txBody>
      </p:sp>
      <p:cxnSp>
        <p:nvCxnSpPr>
          <p:cNvPr id="38" name="Прямая со стрелкой 37"/>
          <p:cNvCxnSpPr/>
          <p:nvPr/>
        </p:nvCxnSpPr>
        <p:spPr>
          <a:xfrm>
            <a:off x="6022235" y="2308445"/>
            <a:ext cx="0" cy="404327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>
            <a:off x="6804248" y="2294518"/>
            <a:ext cx="0" cy="404327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7596336" y="2322711"/>
            <a:ext cx="0" cy="404327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8316416" y="2308445"/>
            <a:ext cx="0" cy="404327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угольник 41"/>
          <p:cNvSpPr/>
          <p:nvPr/>
        </p:nvSpPr>
        <p:spPr>
          <a:xfrm rot="16200000">
            <a:off x="4330047" y="4103001"/>
            <a:ext cx="3384376" cy="576064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/>
                <a:solidFill>
                  <a:schemeClr val="accent2">
                    <a:lumMod val="75000"/>
                  </a:schemeClr>
                </a:solidFill>
                <a:effectLst/>
                <a:latin typeface="Arial Black" pitchFamily="34" charset="0"/>
              </a:rPr>
              <a:t>Управленческая</a:t>
            </a:r>
            <a:endParaRPr lang="ru-RU" b="1" cap="all" dirty="0">
              <a:ln/>
              <a:solidFill>
                <a:schemeClr val="accent2">
                  <a:lumMod val="75000"/>
                </a:schemeClr>
              </a:solidFill>
              <a:effectLst/>
              <a:latin typeface="Arial Black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 rot="16200000">
            <a:off x="5112060" y="4102626"/>
            <a:ext cx="3384376" cy="576064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/>
                <a:solidFill>
                  <a:schemeClr val="accent2">
                    <a:lumMod val="75000"/>
                  </a:schemeClr>
                </a:solidFill>
                <a:effectLst/>
                <a:latin typeface="Arial Black" pitchFamily="34" charset="0"/>
              </a:rPr>
              <a:t>Правовая</a:t>
            </a:r>
            <a:endParaRPr lang="ru-RU" b="1" cap="all" dirty="0">
              <a:ln/>
              <a:solidFill>
                <a:schemeClr val="accent2">
                  <a:lumMod val="75000"/>
                </a:schemeClr>
              </a:solidFill>
              <a:effectLst/>
              <a:latin typeface="Arial Black" pitchFamily="34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 rot="16200000">
            <a:off x="5904148" y="4113076"/>
            <a:ext cx="3384376" cy="576064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/>
                <a:solidFill>
                  <a:schemeClr val="accent2">
                    <a:lumMod val="75000"/>
                  </a:schemeClr>
                </a:solidFill>
                <a:effectLst/>
                <a:latin typeface="Arial Black" pitchFamily="34" charset="0"/>
              </a:rPr>
              <a:t>историческая</a:t>
            </a:r>
            <a:endParaRPr lang="ru-RU" b="1" cap="all" dirty="0">
              <a:ln/>
              <a:solidFill>
                <a:schemeClr val="accent2">
                  <a:lumMod val="75000"/>
                </a:schemeClr>
              </a:solidFill>
              <a:effectLst/>
              <a:latin typeface="Arial Black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 rot="16200000">
            <a:off x="6624228" y="4102626"/>
            <a:ext cx="3384376" cy="576064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/>
                <a:solidFill>
                  <a:schemeClr val="accent2">
                    <a:lumMod val="75000"/>
                  </a:schemeClr>
                </a:solidFill>
                <a:effectLst/>
                <a:latin typeface="Arial Black" pitchFamily="34" charset="0"/>
              </a:rPr>
              <a:t>Функция учета</a:t>
            </a:r>
            <a:endParaRPr lang="ru-RU" b="1" cap="all" dirty="0">
              <a:ln/>
              <a:solidFill>
                <a:schemeClr val="accent2">
                  <a:lumMod val="75000"/>
                </a:schemeClr>
              </a:solidFill>
              <a:effectLst/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105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33" grpId="0" animBg="1"/>
      <p:bldP spid="35" grpId="0" animBg="1"/>
      <p:bldP spid="36" grpId="0" animBg="1"/>
      <p:bldP spid="37" grpId="0" animBg="1"/>
      <p:bldP spid="42" grpId="0" animBg="1"/>
      <p:bldP spid="43" grpId="0" animBg="1"/>
      <p:bldP spid="44" grpId="0" animBg="1"/>
      <p:bldP spid="4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user\Desktop\1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4394" y="3429000"/>
            <a:ext cx="4702696" cy="3429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/>
              </a:rPr>
              <a:t>Информационная функция</a:t>
            </a:r>
            <a:endParaRPr lang="ru-RU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4800" y="1196752"/>
            <a:ext cx="8515672" cy="252028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2000" dirty="0" smtClean="0"/>
              <a:t>     Информационная </a:t>
            </a:r>
            <a:r>
              <a:rPr lang="ru-RU" sz="2000" dirty="0"/>
              <a:t>функция определяется потребностью в запечатлении информации с целью сохранения и передачи и присуща всем без исключения документам.  Информационная емкость характеризуется такими показателями: полнота, объективность, достоверность, оптимальность, актуальность информации, ее полезность и новизна. Чем выше эти показатели, тем ценнее документ. </a:t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97904" y="3883360"/>
            <a:ext cx="4343400" cy="25202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 Информацию</a:t>
            </a:r>
            <a:r>
              <a:rPr lang="ru-RU" sz="2000" dirty="0"/>
              <a:t>, содержащуюся в документах можно подразделить на: </a:t>
            </a:r>
            <a:br>
              <a:rPr lang="ru-RU" sz="2000" dirty="0"/>
            </a:br>
            <a:r>
              <a:rPr lang="ru-RU" sz="800" dirty="0"/>
              <a:t/>
            </a:r>
            <a:br>
              <a:rPr lang="ru-RU" sz="800" dirty="0"/>
            </a:br>
            <a:r>
              <a:rPr lang="ru-RU" sz="2000" dirty="0" smtClean="0"/>
              <a:t> - ретроспективную </a:t>
            </a:r>
            <a:r>
              <a:rPr lang="ru-RU" sz="2000" dirty="0"/>
              <a:t>(относящуюся к прошлому); </a:t>
            </a:r>
            <a:br>
              <a:rPr lang="ru-RU" sz="2000" dirty="0"/>
            </a:br>
            <a:r>
              <a:rPr lang="ru-RU" sz="800" dirty="0"/>
              <a:t/>
            </a:r>
            <a:br>
              <a:rPr lang="ru-RU" sz="800" dirty="0"/>
            </a:br>
            <a:r>
              <a:rPr lang="ru-RU" sz="2000" dirty="0" smtClean="0"/>
              <a:t> - оперативную </a:t>
            </a:r>
            <a:r>
              <a:rPr lang="ru-RU" sz="2000" dirty="0"/>
              <a:t>(текущую); </a:t>
            </a:r>
            <a:br>
              <a:rPr lang="ru-RU" sz="2000" dirty="0"/>
            </a:br>
            <a:r>
              <a:rPr lang="ru-RU" sz="800" dirty="0" smtClean="0"/>
              <a:t/>
            </a:r>
            <a:br>
              <a:rPr lang="ru-RU" sz="800" dirty="0" smtClean="0"/>
            </a:br>
            <a:r>
              <a:rPr lang="ru-RU" sz="2000" dirty="0" smtClean="0"/>
              <a:t> - перспективную </a:t>
            </a:r>
            <a:r>
              <a:rPr lang="ru-RU" sz="2000" dirty="0"/>
              <a:t>(относящуюся к будущему) </a:t>
            </a:r>
            <a:br>
              <a:rPr lang="ru-RU" sz="2000" dirty="0"/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845573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/>
              </a:rPr>
              <a:t>Социальная функция</a:t>
            </a:r>
            <a:endParaRPr lang="ru-RU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4800" y="1268760"/>
            <a:ext cx="8515672" cy="468052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2400" dirty="0" smtClean="0"/>
              <a:t>   </a:t>
            </a:r>
            <a:r>
              <a:rPr lang="ru-RU" sz="2400" dirty="0"/>
              <a:t>Социальная функция тоже присуща многим документам, т. к. создаются они для удовлетворения различных потребностей как общества в целом, так и отдельных его членов. Документ также сам может влиять на социальные отношения них в зависимости от назначения, роли в данном обществе, причем может не только стимулировать их развитие социальных процессов, но и тормозить. </a:t>
            </a:r>
            <a:r>
              <a:rPr lang="ru-RU" sz="2400" dirty="0" smtClean="0"/>
              <a:t>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259731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/>
              </a:rPr>
              <a:t>Коммуникативная функция</a:t>
            </a:r>
            <a:endParaRPr lang="ru-RU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23528" y="1268760"/>
            <a:ext cx="8496944" cy="1584176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2400" dirty="0" smtClean="0"/>
              <a:t>   Коммуникативная </a:t>
            </a:r>
            <a:r>
              <a:rPr lang="ru-RU" sz="2400" dirty="0"/>
              <a:t>функция выполняет задачу передачи информации во времени и пространстве, информационной связи между членами общества. Без обмена сведениями, мнениями, идеями социальные связи не могут поддерживаться. Можно выделить две категории документов, в которых ярко выражена коммуникативная функция: </a:t>
            </a:r>
          </a:p>
        </p:txBody>
      </p:sp>
      <p:sp>
        <p:nvSpPr>
          <p:cNvPr id="6" name="Объект 2"/>
          <p:cNvSpPr>
            <a:spLocks noGrp="1"/>
          </p:cNvSpPr>
          <p:nvPr>
            <p:ph sz="half" idx="1"/>
          </p:nvPr>
        </p:nvSpPr>
        <p:spPr>
          <a:xfrm>
            <a:off x="251520" y="3140968"/>
            <a:ext cx="3960440" cy="1296144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2400" dirty="0" smtClean="0"/>
              <a:t>   </a:t>
            </a:r>
            <a:r>
              <a:rPr lang="ru-RU" sz="2400" dirty="0"/>
              <a:t>1) документы, ориентированные в одном направлении (законы, </a:t>
            </a:r>
            <a:r>
              <a:rPr lang="ru-RU" sz="2400" dirty="0" smtClean="0"/>
              <a:t>указы, </a:t>
            </a:r>
            <a:r>
              <a:rPr lang="ru-RU" sz="2400" dirty="0"/>
              <a:t>приказы, инструкции, жалобы, докладные записки и др.)</a:t>
            </a:r>
          </a:p>
        </p:txBody>
      </p:sp>
      <p:sp>
        <p:nvSpPr>
          <p:cNvPr id="7" name="Объект 2"/>
          <p:cNvSpPr>
            <a:spLocks noGrp="1"/>
          </p:cNvSpPr>
          <p:nvPr>
            <p:ph sz="half" idx="1"/>
          </p:nvPr>
        </p:nvSpPr>
        <p:spPr>
          <a:xfrm>
            <a:off x="4788024" y="3140968"/>
            <a:ext cx="4248472" cy="1296144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2400" dirty="0" smtClean="0"/>
              <a:t>   </a:t>
            </a:r>
            <a:r>
              <a:rPr lang="ru-RU" sz="2400" dirty="0"/>
              <a:t>2) документы двустороннего действия (деловая и личная переписка, договорные документы и т.д.).</a:t>
            </a:r>
          </a:p>
        </p:txBody>
      </p:sp>
      <p:pic>
        <p:nvPicPr>
          <p:cNvPr id="2052" name="Picture 4" descr="C:\Users\user\Desktop\179681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581128"/>
            <a:ext cx="2952328" cy="179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user\Desktop\=D1=80=D0=B0=D1=81=D1=81=D1=8B=D0=BB=D0=BA=D0=B0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8091" y="4581128"/>
            <a:ext cx="3056317" cy="1819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7432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/>
              </a:rPr>
              <a:t>Культурная функция</a:t>
            </a:r>
            <a:endParaRPr lang="ru-RU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95536" y="1268760"/>
            <a:ext cx="3907160" cy="468052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2400" dirty="0" smtClean="0"/>
              <a:t>   Культурная </a:t>
            </a:r>
            <a:r>
              <a:rPr lang="ru-RU" sz="2400" dirty="0"/>
              <a:t>функция - способность документа сохранять и передавать культурные традиции, эстетические нормы, ритуалы, принятые в обществе (кинофильм, фотография, научно-технический документ и др.).</a:t>
            </a:r>
          </a:p>
        </p:txBody>
      </p:sp>
      <p:pic>
        <p:nvPicPr>
          <p:cNvPr id="4" name="Picture 2" descr="C:\Users\user\Desktop\6154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98804">
            <a:off x="5621042" y="1587973"/>
            <a:ext cx="2674424" cy="183252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Desktop\kazaki_of_russia_4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56415">
            <a:off x="5255689" y="4021170"/>
            <a:ext cx="2793306" cy="185326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4238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/>
              </a:rPr>
              <a:t>Управленческая функция</a:t>
            </a:r>
            <a:endParaRPr lang="ru-RU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4800" y="1268760"/>
            <a:ext cx="8515672" cy="2448272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2400" dirty="0" smtClean="0"/>
              <a:t>  </a:t>
            </a:r>
            <a:r>
              <a:rPr lang="ru-RU" sz="2400" dirty="0"/>
              <a:t>Управленческая функция выполняется официальными документами, которые специально созданы для целей и в процессе управления (законы, положения, уставы, протоколы, решения, сводки, отчеты и др.). Эти документы играют большую роль в информационном обеспечении управления, они многообразны, отражают различные уровни принятия решений.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97904" y="3356992"/>
            <a:ext cx="4343400" cy="3384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 </a:t>
            </a:r>
            <a:endParaRPr lang="ru-RU" sz="2000" dirty="0"/>
          </a:p>
        </p:txBody>
      </p:sp>
      <p:pic>
        <p:nvPicPr>
          <p:cNvPr id="5122" name="Picture 2" descr="C:\Users\user\Desktop\aPO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7293" y="4005064"/>
            <a:ext cx="5688632" cy="2399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8675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/>
              </a:rPr>
              <a:t>Правовая функция</a:t>
            </a:r>
            <a:endParaRPr lang="ru-RU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4800" y="1268760"/>
            <a:ext cx="8515672" cy="5256584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2400" dirty="0" smtClean="0"/>
              <a:t>   Правовая </a:t>
            </a:r>
            <a:r>
              <a:rPr lang="ru-RU" sz="2400" dirty="0"/>
              <a:t>функция присуща документам, в которых закрепляются изменения правовых норм и правонарушений. Можно выделить две категории документов, наделенных правовой </a:t>
            </a:r>
            <a:r>
              <a:rPr lang="ru-RU" sz="2400" dirty="0" smtClean="0"/>
              <a:t>функцией</a:t>
            </a:r>
            <a:endParaRPr lang="ru-RU" sz="10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ru-RU" sz="1000" dirty="0"/>
              <a:t> 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          1. Документы</a:t>
            </a:r>
            <a:r>
              <a:rPr lang="ru-RU" sz="2400" dirty="0"/>
              <a:t>, устанавливающие, закрепляющие, изменяющие правовые нормы и правоотношения или прекращающие их действие, а также другие документы, влекущие за собой юридические последствия. Сюда относятся все правовые акты органов государственной власти (законы, указы, постановления и др.), судебные, прокурорские, нотариальные и арбитражные акты, все договорные, удостоверительные документы (паспорта, пропуска, удостоверения и т.д.) и оправдательно-финансовые документы (накладные, приходные ордера, счетно-платежные требования и т.п.) </a:t>
            </a:r>
            <a:endParaRPr lang="ru-RU" sz="24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ru-RU" sz="1000" dirty="0"/>
              <a:t/>
            </a:r>
            <a:br>
              <a:rPr lang="ru-RU" sz="1000" dirty="0"/>
            </a:br>
            <a:r>
              <a:rPr lang="ru-RU" sz="1000" dirty="0" smtClean="0"/>
              <a:t>                        </a:t>
            </a:r>
            <a:r>
              <a:rPr lang="ru-RU" sz="2400" dirty="0" smtClean="0"/>
              <a:t>2. Документы</a:t>
            </a:r>
            <a:r>
              <a:rPr lang="ru-RU" sz="2400" dirty="0"/>
              <a:t>, которые на время приобретают эту функцию, являясь доказательством каких-либо фактов в суде, органах следствия и прокуратуре, нотариате, арбитраже. В принципе любой документ может быть доказательством и тем самым временно будет наделен правовой </a:t>
            </a:r>
            <a:r>
              <a:rPr lang="ru-RU" sz="2400" dirty="0" smtClean="0"/>
              <a:t>функцией.</a:t>
            </a:r>
            <a:r>
              <a:rPr lang="ru-RU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81918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221</TotalTime>
  <Words>478</Words>
  <Application>Microsoft Office PowerPoint</Application>
  <PresentationFormat>Экран (4:3)</PresentationFormat>
  <Paragraphs>38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 Black</vt:lpstr>
      <vt:lpstr>Franklin Gothic Book</vt:lpstr>
      <vt:lpstr>Franklin Gothic Medium</vt:lpstr>
      <vt:lpstr>Monotype Corsiva</vt:lpstr>
      <vt:lpstr>Times New Roman</vt:lpstr>
      <vt:lpstr>Wingdings 2</vt:lpstr>
      <vt:lpstr>Трек</vt:lpstr>
      <vt:lpstr>Функции документов</vt:lpstr>
      <vt:lpstr>Презентация PowerPoint</vt:lpstr>
      <vt:lpstr>Презентация PowerPoint</vt:lpstr>
      <vt:lpstr>Информационная функция</vt:lpstr>
      <vt:lpstr>Социальная функция</vt:lpstr>
      <vt:lpstr>Коммуникативная функция</vt:lpstr>
      <vt:lpstr>Культурная функция</vt:lpstr>
      <vt:lpstr>Управленческая функция</vt:lpstr>
      <vt:lpstr>Правовая функция</vt:lpstr>
      <vt:lpstr>Историческая функция</vt:lpstr>
      <vt:lpstr>Функция учета</vt:lpstr>
      <vt:lpstr>Презентация PowerPoint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Функции документов</dc:title>
  <dc:creator>www.MRMARKER.ru</dc:creator>
  <cp:lastModifiedBy>User</cp:lastModifiedBy>
  <cp:revision>34</cp:revision>
  <dcterms:created xsi:type="dcterms:W3CDTF">2013-01-07T08:35:32Z</dcterms:created>
  <dcterms:modified xsi:type="dcterms:W3CDTF">2025-11-20T10:29:39Z</dcterms:modified>
</cp:coreProperties>
</file>