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Nunito" pitchFamily="2" charset="-52"/>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939388c929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939388c929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939388c929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939388c929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939388c929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939388c929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939388c929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939388c92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39388c929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939388c929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939388c929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939388c92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39388c929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39388c929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939388c929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939388c92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939388c929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939388c929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939388c929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939388c929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939388c929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939388c92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39388c929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939388c929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39388c929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939388c929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939388c929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939388c92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39388c929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939388c929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39388c929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939388c92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39388c929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39388c92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939388c929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939388c929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939388c929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939388c929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939388c929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939388c929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ru"/>
              <a:t>Традиционные Российские ценности</a:t>
            </a:r>
            <a:endParaRPr/>
          </a:p>
        </p:txBody>
      </p:sp>
      <p:sp>
        <p:nvSpPr>
          <p:cNvPr id="129" name="Google Shape;129;p13"/>
          <p:cNvSpPr txBox="1">
            <a:spLocks noGrp="1"/>
          </p:cNvSpPr>
          <p:nvPr>
            <p:ph type="subTitle" idx="1"/>
          </p:nvPr>
        </p:nvSpPr>
        <p:spPr>
          <a:xfrm>
            <a:off x="1858700" y="3413145"/>
            <a:ext cx="5493300" cy="864600"/>
          </a:xfrm>
          <a:prstGeom prst="rect">
            <a:avLst/>
          </a:prstGeom>
        </p:spPr>
        <p:txBody>
          <a:bodyPr spcFirstLastPara="1" wrap="square" lIns="91425" tIns="91425" rIns="91425" bIns="91425" anchor="t" anchorCtr="0">
            <a:normAutofit fontScale="40000" lnSpcReduction="10000"/>
          </a:bodyPr>
          <a:lstStyle/>
          <a:p>
            <a:pPr marL="0" lvl="0" indent="0" algn="ctr" rtl="0">
              <a:spcBef>
                <a:spcPts val="0"/>
              </a:spcBef>
              <a:spcAft>
                <a:spcPts val="0"/>
              </a:spcAft>
              <a:buNone/>
            </a:pPr>
            <a:r>
              <a:rPr lang="ru" sz="4300"/>
              <a:t>Традиционные российские духовно-нравственные ценности в концепции «ДНК России»</a:t>
            </a:r>
            <a:endParaRPr sz="4300"/>
          </a:p>
          <a:p>
            <a:pPr marL="0" lvl="0" indent="0" algn="ctr"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Патриотизм</a:t>
            </a:r>
            <a:endParaRPr/>
          </a:p>
        </p:txBody>
      </p:sp>
      <p:sp>
        <p:nvSpPr>
          <p:cNvPr id="194" name="Google Shape;194;p22"/>
          <p:cNvSpPr txBox="1">
            <a:spLocks noGrp="1"/>
          </p:cNvSpPr>
          <p:nvPr>
            <p:ph type="body" idx="1"/>
          </p:nvPr>
        </p:nvSpPr>
        <p:spPr>
          <a:xfrm>
            <a:off x="4427075" y="1800200"/>
            <a:ext cx="4585200" cy="284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a:t>Сейчас в условиях глобализации часто встречаются убеждения о том, что патриотизм – устаревший принцип равный ксенофобии. В литературе встречается много трактовок понятия «патриотизм», которые могут ввести в заблуждение. Чаще всего это связано с разными позициями авторов, но не стоит забывать и о том, что такое понятие как «патриотизм» многогранно и не может иметь лишь одно верное определение.</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195" name="Google Shape;195;p22"/>
          <p:cNvPicPr preferRelativeResize="0"/>
          <p:nvPr/>
        </p:nvPicPr>
        <p:blipFill>
          <a:blip r:embed="rId3">
            <a:alphaModFix/>
          </a:blip>
          <a:stretch>
            <a:fillRect/>
          </a:stretch>
        </p:blipFill>
        <p:spPr>
          <a:xfrm>
            <a:off x="304800" y="1856850"/>
            <a:ext cx="4122275" cy="27271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Гражданственность</a:t>
            </a:r>
            <a:endParaRPr/>
          </a:p>
        </p:txBody>
      </p:sp>
      <p:sp>
        <p:nvSpPr>
          <p:cNvPr id="201" name="Google Shape;201;p23"/>
          <p:cNvSpPr txBox="1">
            <a:spLocks noGrp="1"/>
          </p:cNvSpPr>
          <p:nvPr>
            <p:ph type="body" idx="1"/>
          </p:nvPr>
        </p:nvSpPr>
        <p:spPr>
          <a:xfrm>
            <a:off x="819150" y="1990725"/>
            <a:ext cx="4108500" cy="285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400"/>
              <a:t>Гражданственность – особая характеристика личности, выраженная в глубоком осознании ее принадлежности к конкретной стране и ответственности по отношению к ней, в готовности добровольно и осознанно следовать существующим морально-нравственным и правовым нормам. </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202" name="Google Shape;202;p23"/>
          <p:cNvPicPr preferRelativeResize="0"/>
          <p:nvPr/>
        </p:nvPicPr>
        <p:blipFill>
          <a:blip r:embed="rId3">
            <a:alphaModFix/>
          </a:blip>
          <a:stretch>
            <a:fillRect/>
          </a:stretch>
        </p:blipFill>
        <p:spPr>
          <a:xfrm>
            <a:off x="5159100" y="1311375"/>
            <a:ext cx="3607175" cy="360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Служение отечеству и ответственность за его судьбу</a:t>
            </a:r>
            <a:endParaRPr/>
          </a:p>
        </p:txBody>
      </p:sp>
      <p:sp>
        <p:nvSpPr>
          <p:cNvPr id="208" name="Google Shape;208;p2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9" name="Google Shape;209;p24"/>
          <p:cNvPicPr preferRelativeResize="0"/>
          <p:nvPr/>
        </p:nvPicPr>
        <p:blipFill>
          <a:blip r:embed="rId3">
            <a:alphaModFix/>
          </a:blip>
          <a:stretch>
            <a:fillRect/>
          </a:stretch>
        </p:blipFill>
        <p:spPr>
          <a:xfrm>
            <a:off x="4839900" y="1800200"/>
            <a:ext cx="4020375" cy="3081350"/>
          </a:xfrm>
          <a:prstGeom prst="rect">
            <a:avLst/>
          </a:prstGeom>
          <a:noFill/>
          <a:ln>
            <a:noFill/>
          </a:ln>
        </p:spPr>
      </p:pic>
      <p:pic>
        <p:nvPicPr>
          <p:cNvPr id="210" name="Google Shape;210;p24"/>
          <p:cNvPicPr preferRelativeResize="0"/>
          <p:nvPr/>
        </p:nvPicPr>
        <p:blipFill>
          <a:blip r:embed="rId4">
            <a:alphaModFix/>
          </a:blip>
          <a:stretch>
            <a:fillRect/>
          </a:stretch>
        </p:blipFill>
        <p:spPr>
          <a:xfrm>
            <a:off x="298650" y="1800200"/>
            <a:ext cx="4383150" cy="3081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Высокие нравственные идеалы</a:t>
            </a:r>
            <a:endParaRPr/>
          </a:p>
        </p:txBody>
      </p:sp>
      <p:sp>
        <p:nvSpPr>
          <p:cNvPr id="216" name="Google Shape;216;p25"/>
          <p:cNvSpPr txBox="1">
            <a:spLocks noGrp="1"/>
          </p:cNvSpPr>
          <p:nvPr>
            <p:ph type="body" idx="1"/>
          </p:nvPr>
        </p:nvSpPr>
        <p:spPr>
          <a:xfrm>
            <a:off x="819150" y="1639350"/>
            <a:ext cx="80526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sz="1400"/>
              <a:t>Нравственный идеал – это представление людей о совершенной личности, воплощающей в себе лучшие моральные качества и являющейся образцом для подражания, эталоном поведения, целью, на достижение которой должны быть направлены усилия человека. А высокие нравственные идеалы прежде всего характеризуются жертвенностью ради высшей цели или всеобщего блага. </a:t>
            </a:r>
            <a:endParaRPr sz="1400"/>
          </a:p>
        </p:txBody>
      </p:sp>
      <p:pic>
        <p:nvPicPr>
          <p:cNvPr id="217" name="Google Shape;217;p25"/>
          <p:cNvPicPr preferRelativeResize="0"/>
          <p:nvPr/>
        </p:nvPicPr>
        <p:blipFill>
          <a:blip r:embed="rId3">
            <a:alphaModFix/>
          </a:blip>
          <a:stretch>
            <a:fillRect/>
          </a:stretch>
        </p:blipFill>
        <p:spPr>
          <a:xfrm>
            <a:off x="2555900" y="2661550"/>
            <a:ext cx="3810000" cy="228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Крепкая семья</a:t>
            </a:r>
            <a:endParaRPr/>
          </a:p>
        </p:txBody>
      </p:sp>
      <p:sp>
        <p:nvSpPr>
          <p:cNvPr id="223" name="Google Shape;223;p26"/>
          <p:cNvSpPr txBox="1">
            <a:spLocks noGrp="1"/>
          </p:cNvSpPr>
          <p:nvPr>
            <p:ph type="body" idx="1"/>
          </p:nvPr>
        </p:nvSpPr>
        <p:spPr>
          <a:xfrm>
            <a:off x="819150" y="1990725"/>
            <a:ext cx="3564000" cy="274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a:t>Семья, дети, дом – вечные ценности для любого здравомыслящего человека. Семья и дети – это святое, наш тыл, опора, любовь и счастье. Хорошая, счастливая семья основывается на отношениях любви, взаимовыручки и заботы друг о друге, о детях, о родителях, когда все здоровы и счастливы.</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224" name="Google Shape;224;p26"/>
          <p:cNvPicPr preferRelativeResize="0"/>
          <p:nvPr/>
        </p:nvPicPr>
        <p:blipFill rotWithShape="1">
          <a:blip r:embed="rId3">
            <a:alphaModFix/>
          </a:blip>
          <a:srcRect b="25211"/>
          <a:stretch/>
        </p:blipFill>
        <p:spPr>
          <a:xfrm>
            <a:off x="4509200" y="1662750"/>
            <a:ext cx="4186825" cy="313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Созидательный труд</a:t>
            </a:r>
            <a:endParaRPr/>
          </a:p>
        </p:txBody>
      </p:sp>
      <p:sp>
        <p:nvSpPr>
          <p:cNvPr id="230" name="Google Shape;230;p27"/>
          <p:cNvSpPr txBox="1">
            <a:spLocks noGrp="1"/>
          </p:cNvSpPr>
          <p:nvPr>
            <p:ph type="body" idx="1"/>
          </p:nvPr>
        </p:nvSpPr>
        <p:spPr>
          <a:xfrm>
            <a:off x="4883825" y="1990725"/>
            <a:ext cx="3786000" cy="273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400"/>
              <a:t>Созидательный труд – это неотъемлемая часть жизни каждого человека и существенный элемент развития общества в целом. Это процесс активной деятельности, направленной на создание, развитие и улучшение мира вокруг нас.</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231" name="Google Shape;231;p27"/>
          <p:cNvPicPr preferRelativeResize="0"/>
          <p:nvPr/>
        </p:nvPicPr>
        <p:blipFill>
          <a:blip r:embed="rId3">
            <a:alphaModFix/>
          </a:blip>
          <a:stretch>
            <a:fillRect/>
          </a:stretch>
        </p:blipFill>
        <p:spPr>
          <a:xfrm>
            <a:off x="322575" y="1687325"/>
            <a:ext cx="4561258" cy="3038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Приоритет духовного над материальным</a:t>
            </a:r>
            <a:endParaRPr/>
          </a:p>
        </p:txBody>
      </p:sp>
      <p:sp>
        <p:nvSpPr>
          <p:cNvPr id="237" name="Google Shape;237;p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8" name="Google Shape;238;p28"/>
          <p:cNvPicPr preferRelativeResize="0"/>
          <p:nvPr/>
        </p:nvPicPr>
        <p:blipFill>
          <a:blip r:embed="rId3">
            <a:alphaModFix/>
          </a:blip>
          <a:stretch>
            <a:fillRect/>
          </a:stretch>
        </p:blipFill>
        <p:spPr>
          <a:xfrm>
            <a:off x="2166338" y="1800200"/>
            <a:ext cx="4811324" cy="3150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Гуманизм и милосердие</a:t>
            </a:r>
            <a:endParaRPr/>
          </a:p>
        </p:txBody>
      </p:sp>
      <p:sp>
        <p:nvSpPr>
          <p:cNvPr id="244" name="Google Shape;244;p29"/>
          <p:cNvSpPr txBox="1">
            <a:spLocks noGrp="1"/>
          </p:cNvSpPr>
          <p:nvPr>
            <p:ph type="body" idx="1"/>
          </p:nvPr>
        </p:nvSpPr>
        <p:spPr>
          <a:xfrm>
            <a:off x="819150" y="1990725"/>
            <a:ext cx="4310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400"/>
              <a:t>Гуманизм и милосердие, чем они схожи? </a:t>
            </a:r>
            <a:endParaRPr sz="1400"/>
          </a:p>
          <a:p>
            <a:pPr marL="0" lvl="0" indent="0" algn="l" rtl="0">
              <a:spcBef>
                <a:spcPts val="1200"/>
              </a:spcBef>
              <a:spcAft>
                <a:spcPts val="0"/>
              </a:spcAft>
              <a:buNone/>
            </a:pPr>
            <a:r>
              <a:rPr lang="ru" sz="1400"/>
              <a:t>1.Гуманность, человечность в общественной деятельности, в отношении к людям.</a:t>
            </a:r>
            <a:endParaRPr sz="1400"/>
          </a:p>
          <a:p>
            <a:pPr marL="0" lvl="0" indent="0" algn="l" rtl="0">
              <a:spcBef>
                <a:spcPts val="1200"/>
              </a:spcBef>
              <a:spcAft>
                <a:spcPts val="0"/>
              </a:spcAft>
              <a:buNone/>
            </a:pPr>
            <a:r>
              <a:rPr lang="ru" sz="1400"/>
              <a:t>2. Готовность помочь кому-н. или простить кого-н. из сострадания, человеколюбия.</a:t>
            </a:r>
            <a:endParaRPr sz="1400"/>
          </a:p>
          <a:p>
            <a:pPr marL="0" lvl="0" indent="0" algn="l" rtl="0">
              <a:spcBef>
                <a:spcPts val="1200"/>
              </a:spcBef>
              <a:spcAft>
                <a:spcPts val="1200"/>
              </a:spcAft>
              <a:buNone/>
            </a:pPr>
            <a:endParaRPr sz="1400"/>
          </a:p>
        </p:txBody>
      </p:sp>
      <p:pic>
        <p:nvPicPr>
          <p:cNvPr id="245" name="Google Shape;245;p29"/>
          <p:cNvPicPr preferRelativeResize="0"/>
          <p:nvPr/>
        </p:nvPicPr>
        <p:blipFill>
          <a:blip r:embed="rId3">
            <a:alphaModFix/>
          </a:blip>
          <a:stretch>
            <a:fillRect/>
          </a:stretch>
        </p:blipFill>
        <p:spPr>
          <a:xfrm>
            <a:off x="4993300" y="1917475"/>
            <a:ext cx="3778701" cy="2521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Справедливость</a:t>
            </a:r>
            <a:endParaRPr/>
          </a:p>
        </p:txBody>
      </p:sp>
      <p:sp>
        <p:nvSpPr>
          <p:cNvPr id="251" name="Google Shape;251;p30"/>
          <p:cNvSpPr txBox="1">
            <a:spLocks noGrp="1"/>
          </p:cNvSpPr>
          <p:nvPr>
            <p:ph type="body" idx="1"/>
          </p:nvPr>
        </p:nvSpPr>
        <p:spPr>
          <a:xfrm>
            <a:off x="4743275" y="1990725"/>
            <a:ext cx="4023000" cy="27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sz="1400"/>
              <a:t>Справедливость - это принцип благодаря которому человек должен получить то, чего он заслуживает. Тут имеется ввиду и положительные и отрицательные заслуги. Справедливость подразумевает то, что вознаграждение должно быть равно достижению , а наказание должно быть равно преступлению.</a:t>
            </a:r>
            <a:endParaRPr sz="1400"/>
          </a:p>
        </p:txBody>
      </p:sp>
      <p:pic>
        <p:nvPicPr>
          <p:cNvPr id="252" name="Google Shape;252;p30"/>
          <p:cNvPicPr preferRelativeResize="0"/>
          <p:nvPr/>
        </p:nvPicPr>
        <p:blipFill>
          <a:blip r:embed="rId3">
            <a:alphaModFix/>
          </a:blip>
          <a:stretch>
            <a:fillRect/>
          </a:stretch>
        </p:blipFill>
        <p:spPr>
          <a:xfrm>
            <a:off x="380750" y="1926225"/>
            <a:ext cx="4152750" cy="2694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Коллективизм</a:t>
            </a:r>
            <a:endParaRPr/>
          </a:p>
        </p:txBody>
      </p:sp>
      <p:sp>
        <p:nvSpPr>
          <p:cNvPr id="258" name="Google Shape;258;p31"/>
          <p:cNvSpPr txBox="1">
            <a:spLocks noGrp="1"/>
          </p:cNvSpPr>
          <p:nvPr>
            <p:ph type="body" idx="1"/>
          </p:nvPr>
        </p:nvSpPr>
        <p:spPr>
          <a:xfrm>
            <a:off x="3812200" y="1990725"/>
            <a:ext cx="45126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sz="1400"/>
              <a:t>Собирательный социально-психологический термин, характеризующий любую доктрину или другую социальную установку, делающую упор на важность и ценность коллектива.</a:t>
            </a:r>
            <a:endParaRPr sz="1400"/>
          </a:p>
        </p:txBody>
      </p:sp>
      <p:pic>
        <p:nvPicPr>
          <p:cNvPr id="259" name="Google Shape;259;p31"/>
          <p:cNvPicPr preferRelativeResize="0"/>
          <p:nvPr/>
        </p:nvPicPr>
        <p:blipFill>
          <a:blip r:embed="rId3">
            <a:alphaModFix/>
          </a:blip>
          <a:stretch>
            <a:fillRect/>
          </a:stretch>
        </p:blipFill>
        <p:spPr>
          <a:xfrm>
            <a:off x="609150" y="1695475"/>
            <a:ext cx="2728918" cy="3038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819150" y="845600"/>
            <a:ext cx="79872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ru" sz="2000"/>
              <a:t>Традиционные российские духовно-нравственные ценности в концепции «ДНК России»</a:t>
            </a:r>
            <a:endParaRPr sz="2000"/>
          </a:p>
        </p:txBody>
      </p:sp>
      <p:sp>
        <p:nvSpPr>
          <p:cNvPr id="135" name="Google Shape;135;p14"/>
          <p:cNvSpPr txBox="1">
            <a:spLocks noGrp="1"/>
          </p:cNvSpPr>
          <p:nvPr>
            <p:ph type="body" idx="1"/>
          </p:nvPr>
        </p:nvSpPr>
        <p:spPr>
          <a:xfrm>
            <a:off x="819150" y="1639050"/>
            <a:ext cx="5275200" cy="173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sz="1700"/>
              <a:t>В конце 2022 года Президент России Владимир Путин подписал Указ «Об утверждении Основ государственной политики по сохранению и укреплению традиционных российских духовно-нравственных ценностей»</a:t>
            </a:r>
            <a:endParaRPr/>
          </a:p>
        </p:txBody>
      </p:sp>
      <p:sp>
        <p:nvSpPr>
          <p:cNvPr id="136" name="Google Shape;136;p14"/>
          <p:cNvSpPr txBox="1"/>
          <p:nvPr/>
        </p:nvSpPr>
        <p:spPr>
          <a:xfrm>
            <a:off x="3531100" y="3373000"/>
            <a:ext cx="5275200" cy="165000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1200"/>
              </a:spcAft>
              <a:buNone/>
            </a:pPr>
            <a:r>
              <a:rPr lang="ru" sz="1700">
                <a:solidFill>
                  <a:schemeClr val="dk2"/>
                </a:solidFill>
                <a:latin typeface="Calibri"/>
                <a:ea typeface="Calibri"/>
                <a:cs typeface="Calibri"/>
                <a:sym typeface="Calibri"/>
              </a:rPr>
              <a:t>Он конкретизировал положения Стратегии национальной безопасности, где впервые подробно была затронута тема защиты традиционных духовно-нравственных ценностей, культуры и исторической памяти</a:t>
            </a:r>
            <a:endParaRPr sz="1700">
              <a:solidFill>
                <a:schemeClr val="dk2"/>
              </a:solidFill>
              <a:latin typeface="Calibri"/>
              <a:ea typeface="Calibri"/>
              <a:cs typeface="Calibri"/>
              <a:sym typeface="Calibri"/>
            </a:endParaRPr>
          </a:p>
        </p:txBody>
      </p:sp>
      <p:pic>
        <p:nvPicPr>
          <p:cNvPr id="137" name="Google Shape;137;p14"/>
          <p:cNvPicPr preferRelativeResize="0"/>
          <p:nvPr/>
        </p:nvPicPr>
        <p:blipFill>
          <a:blip r:embed="rId3">
            <a:alphaModFix/>
          </a:blip>
          <a:stretch>
            <a:fillRect/>
          </a:stretch>
        </p:blipFill>
        <p:spPr>
          <a:xfrm>
            <a:off x="6289250" y="1669638"/>
            <a:ext cx="1897752" cy="18042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Единство народов России</a:t>
            </a:r>
            <a:endParaRPr/>
          </a:p>
        </p:txBody>
      </p:sp>
      <p:sp>
        <p:nvSpPr>
          <p:cNvPr id="265" name="Google Shape;265;p32"/>
          <p:cNvSpPr txBox="1">
            <a:spLocks noGrp="1"/>
          </p:cNvSpPr>
          <p:nvPr>
            <p:ph type="body" idx="1"/>
          </p:nvPr>
        </p:nvSpPr>
        <p:spPr>
          <a:xfrm>
            <a:off x="819150" y="15515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400"/>
              <a:t>Сегодня, несмотря на оказываемое на нас Западом силовое давление, применение односторонних санкций, число которых превысило двенадцать тысяч, мы остаёмся государством, без участия которого невозможно реально решить ни один ключевой вопрос мировой экономики, мировой политики, глобальной безопасности.</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266" name="Google Shape;266;p32"/>
          <p:cNvPicPr preferRelativeResize="0"/>
          <p:nvPr/>
        </p:nvPicPr>
        <p:blipFill>
          <a:blip r:embed="rId3">
            <a:alphaModFix/>
          </a:blip>
          <a:stretch>
            <a:fillRect/>
          </a:stretch>
        </p:blipFill>
        <p:spPr>
          <a:xfrm>
            <a:off x="1542625" y="2750875"/>
            <a:ext cx="6058750" cy="2141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Вопрос веры</a:t>
            </a:r>
            <a:endParaRPr/>
          </a:p>
        </p:txBody>
      </p:sp>
      <p:sp>
        <p:nvSpPr>
          <p:cNvPr id="272" name="Google Shape;272;p33"/>
          <p:cNvSpPr txBox="1">
            <a:spLocks noGrp="1"/>
          </p:cNvSpPr>
          <p:nvPr>
            <p:ph type="body" idx="1"/>
          </p:nvPr>
        </p:nvSpPr>
        <p:spPr>
          <a:xfrm>
            <a:off x="819150" y="1990725"/>
            <a:ext cx="3752700" cy="280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400"/>
              <a:t>Путин официально закрепил, что у православия «особая роль» в формировании традиционных ценностей. Хотя в указе признается вклад всех основных религий страны: христианства, ислама, буддизма, иудаизма и «других религий»</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273" name="Google Shape;273;p33"/>
          <p:cNvPicPr preferRelativeResize="0"/>
          <p:nvPr/>
        </p:nvPicPr>
        <p:blipFill>
          <a:blip r:embed="rId3">
            <a:alphaModFix/>
          </a:blip>
          <a:stretch>
            <a:fillRect/>
          </a:stretch>
        </p:blipFill>
        <p:spPr>
          <a:xfrm>
            <a:off x="4653975" y="1416800"/>
            <a:ext cx="4267351" cy="28469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819150" y="845600"/>
            <a:ext cx="79872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ru" sz="2000"/>
              <a:t>Традиционные российские духовно-нравственные ценности в концепции «ДНК России»</a:t>
            </a:r>
            <a:endParaRPr sz="2000"/>
          </a:p>
        </p:txBody>
      </p:sp>
      <p:sp>
        <p:nvSpPr>
          <p:cNvPr id="143" name="Google Shape;143;p15"/>
          <p:cNvSpPr txBox="1">
            <a:spLocks noGrp="1"/>
          </p:cNvSpPr>
          <p:nvPr>
            <p:ph type="body" idx="1"/>
          </p:nvPr>
        </p:nvSpPr>
        <p:spPr>
          <a:xfrm>
            <a:off x="819150" y="1639050"/>
            <a:ext cx="5637000" cy="20061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ru" sz="1700"/>
              <a:t>В Указе говорится, что христианство, ислам, буддизм и иудаизм оказали значительное влияние на формирование традиционных ценностей, общих для верующих и неверующих граждан. Особая роль в становлении и укреплении традиционных ценностей принадлежит православию.</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44" name="Google Shape;144;p15"/>
          <p:cNvPicPr preferRelativeResize="0"/>
          <p:nvPr/>
        </p:nvPicPr>
        <p:blipFill>
          <a:blip r:embed="rId3">
            <a:alphaModFix/>
          </a:blip>
          <a:stretch>
            <a:fillRect/>
          </a:stretch>
        </p:blipFill>
        <p:spPr>
          <a:xfrm>
            <a:off x="7044639" y="3284092"/>
            <a:ext cx="1602622" cy="1612062"/>
          </a:xfrm>
          <a:prstGeom prst="rect">
            <a:avLst/>
          </a:prstGeom>
          <a:noFill/>
          <a:ln>
            <a:noFill/>
          </a:ln>
        </p:spPr>
      </p:pic>
      <p:pic>
        <p:nvPicPr>
          <p:cNvPr id="145" name="Google Shape;145;p15"/>
          <p:cNvPicPr preferRelativeResize="0"/>
          <p:nvPr/>
        </p:nvPicPr>
        <p:blipFill>
          <a:blip r:embed="rId4">
            <a:alphaModFix/>
          </a:blip>
          <a:stretch>
            <a:fillRect/>
          </a:stretch>
        </p:blipFill>
        <p:spPr>
          <a:xfrm>
            <a:off x="1369922" y="3136112"/>
            <a:ext cx="1265228" cy="1760029"/>
          </a:xfrm>
          <a:prstGeom prst="rect">
            <a:avLst/>
          </a:prstGeom>
          <a:noFill/>
          <a:ln>
            <a:noFill/>
          </a:ln>
        </p:spPr>
      </p:pic>
      <p:pic>
        <p:nvPicPr>
          <p:cNvPr id="146" name="Google Shape;146;p15"/>
          <p:cNvPicPr preferRelativeResize="0"/>
          <p:nvPr/>
        </p:nvPicPr>
        <p:blipFill>
          <a:blip r:embed="rId5">
            <a:alphaModFix/>
          </a:blip>
          <a:stretch>
            <a:fillRect/>
          </a:stretch>
        </p:blipFill>
        <p:spPr>
          <a:xfrm>
            <a:off x="3953144" y="3075458"/>
            <a:ext cx="1450795" cy="1783392"/>
          </a:xfrm>
          <a:prstGeom prst="rect">
            <a:avLst/>
          </a:prstGeom>
          <a:noFill/>
          <a:ln>
            <a:noFill/>
          </a:ln>
        </p:spPr>
      </p:pic>
      <p:pic>
        <p:nvPicPr>
          <p:cNvPr id="147" name="Google Shape;147;p15"/>
          <p:cNvPicPr preferRelativeResize="0"/>
          <p:nvPr/>
        </p:nvPicPr>
        <p:blipFill>
          <a:blip r:embed="rId6">
            <a:alphaModFix/>
          </a:blip>
          <a:stretch>
            <a:fillRect/>
          </a:stretch>
        </p:blipFill>
        <p:spPr>
          <a:xfrm>
            <a:off x="6555025" y="1800193"/>
            <a:ext cx="2048851" cy="9758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Что такое ценности?</a:t>
            </a:r>
            <a:endParaRPr/>
          </a:p>
        </p:txBody>
      </p:sp>
      <p:sp>
        <p:nvSpPr>
          <p:cNvPr id="153" name="Google Shape;153;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sz="1700"/>
              <a:t>Для определения традиционных ценностей взята довольно расплывчатая формулировка: «нравственные ориентиры, формирующие мировоззрение, передаваемые от поколения к поколению, нашедшие свои уникальные проявления в развитии многонационального народа России".</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7"/>
          <p:cNvSpPr txBox="1">
            <a:spLocks noGrp="1"/>
          </p:cNvSpPr>
          <p:nvPr>
            <p:ph type="body" idx="1"/>
          </p:nvPr>
        </p:nvSpPr>
        <p:spPr>
          <a:xfrm>
            <a:off x="819150" y="1458125"/>
            <a:ext cx="4512600" cy="298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a:t>И вот, что теперь официально считается традиционными ценностями:</a:t>
            </a:r>
            <a:endParaRPr sz="1400"/>
          </a:p>
          <a:p>
            <a:pPr marL="457200" lvl="0" indent="-317500" algn="l" rtl="0">
              <a:spcBef>
                <a:spcPts val="1200"/>
              </a:spcBef>
              <a:spcAft>
                <a:spcPts val="0"/>
              </a:spcAft>
              <a:buSzPts val="1400"/>
              <a:buChar char="●"/>
            </a:pPr>
            <a:r>
              <a:rPr lang="ru" sz="1400"/>
              <a:t>Жизнь</a:t>
            </a:r>
            <a:endParaRPr sz="1400"/>
          </a:p>
          <a:p>
            <a:pPr marL="457200" lvl="0" indent="-317500" algn="l" rtl="0">
              <a:spcBef>
                <a:spcPts val="0"/>
              </a:spcBef>
              <a:spcAft>
                <a:spcPts val="0"/>
              </a:spcAft>
              <a:buSzPts val="1400"/>
              <a:buChar char="●"/>
            </a:pPr>
            <a:r>
              <a:rPr lang="ru" sz="1400"/>
              <a:t>Достоинство</a:t>
            </a:r>
            <a:endParaRPr sz="1400"/>
          </a:p>
          <a:p>
            <a:pPr marL="457200" lvl="0" indent="-317500" algn="l" rtl="0">
              <a:spcBef>
                <a:spcPts val="0"/>
              </a:spcBef>
              <a:spcAft>
                <a:spcPts val="0"/>
              </a:spcAft>
              <a:buSzPts val="1400"/>
              <a:buChar char="●"/>
            </a:pPr>
            <a:r>
              <a:rPr lang="ru" sz="1400"/>
              <a:t>Права и свободы человека</a:t>
            </a:r>
            <a:endParaRPr sz="1400"/>
          </a:p>
          <a:p>
            <a:pPr marL="457200" lvl="0" indent="-317500" algn="l" rtl="0">
              <a:spcBef>
                <a:spcPts val="0"/>
              </a:spcBef>
              <a:spcAft>
                <a:spcPts val="0"/>
              </a:spcAft>
              <a:buSzPts val="1400"/>
              <a:buChar char="●"/>
            </a:pPr>
            <a:r>
              <a:rPr lang="ru" sz="1400"/>
              <a:t>Патриотизм</a:t>
            </a:r>
            <a:endParaRPr sz="1400"/>
          </a:p>
          <a:p>
            <a:pPr marL="457200" lvl="0" indent="-317500" algn="l" rtl="0">
              <a:spcBef>
                <a:spcPts val="0"/>
              </a:spcBef>
              <a:spcAft>
                <a:spcPts val="0"/>
              </a:spcAft>
              <a:buSzPts val="1400"/>
              <a:buChar char="●"/>
            </a:pPr>
            <a:r>
              <a:rPr lang="ru" sz="1400"/>
              <a:t>Гражданственность</a:t>
            </a:r>
            <a:endParaRPr sz="1400"/>
          </a:p>
          <a:p>
            <a:pPr marL="457200" lvl="0" indent="-317500" algn="l" rtl="0">
              <a:spcBef>
                <a:spcPts val="0"/>
              </a:spcBef>
              <a:spcAft>
                <a:spcPts val="0"/>
              </a:spcAft>
              <a:buSzPts val="1400"/>
              <a:buChar char="●"/>
            </a:pPr>
            <a:r>
              <a:rPr lang="ru" sz="1400"/>
              <a:t>Служение отечеству и ответственность за его судьбу</a:t>
            </a:r>
            <a:endParaRPr sz="1400"/>
          </a:p>
          <a:p>
            <a:pPr marL="457200" lvl="0" indent="-317500" algn="l" rtl="0">
              <a:spcBef>
                <a:spcPts val="0"/>
              </a:spcBef>
              <a:spcAft>
                <a:spcPts val="0"/>
              </a:spcAft>
              <a:buSzPts val="1400"/>
              <a:buChar char="●"/>
            </a:pPr>
            <a:r>
              <a:rPr lang="ru" sz="1400"/>
              <a:t>Высокие нравственные идеалы</a:t>
            </a:r>
            <a:endParaRPr sz="1400"/>
          </a:p>
          <a:p>
            <a:pPr marL="0" lvl="0" indent="0" algn="l" rtl="0">
              <a:spcBef>
                <a:spcPts val="1200"/>
              </a:spcBef>
              <a:spcAft>
                <a:spcPts val="1200"/>
              </a:spcAft>
              <a:buNone/>
            </a:pPr>
            <a:endParaRPr sz="1400"/>
          </a:p>
        </p:txBody>
      </p:sp>
      <p:sp>
        <p:nvSpPr>
          <p:cNvPr id="159" name="Google Shape;159;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Что такое ценности?</a:t>
            </a:r>
            <a:endParaRPr/>
          </a:p>
        </p:txBody>
      </p:sp>
      <p:sp>
        <p:nvSpPr>
          <p:cNvPr id="160" name="Google Shape;160;p17"/>
          <p:cNvSpPr txBox="1"/>
          <p:nvPr/>
        </p:nvSpPr>
        <p:spPr>
          <a:xfrm>
            <a:off x="5375700" y="2160225"/>
            <a:ext cx="3149400" cy="2382600"/>
          </a:xfrm>
          <a:prstGeom prst="rect">
            <a:avLst/>
          </a:prstGeom>
          <a:noFill/>
          <a:ln>
            <a:noFill/>
          </a:ln>
        </p:spPr>
        <p:txBody>
          <a:bodyPr spcFirstLastPara="1" wrap="square" lIns="91425" tIns="91425" rIns="91425" bIns="91425" anchor="ctr" anchorCtr="0">
            <a:spAutoFit/>
          </a:bodyPr>
          <a:lstStyle/>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Крепкая семья</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Созидательный труд</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Приоритет духовного над материальным</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Гуманизм</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Милосердие</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Справедливость</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Коллективизм</a:t>
            </a:r>
            <a:endParaRPr>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ru">
                <a:solidFill>
                  <a:schemeClr val="dk2"/>
                </a:solidFill>
                <a:latin typeface="Calibri"/>
                <a:ea typeface="Calibri"/>
                <a:cs typeface="Calibri"/>
                <a:sym typeface="Calibri"/>
              </a:rPr>
              <a:t>Единство народов России.</a:t>
            </a:r>
            <a:endParaRPr>
              <a:solidFill>
                <a:schemeClr val="dk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Жизнь</a:t>
            </a:r>
            <a:endParaRPr/>
          </a:p>
        </p:txBody>
      </p:sp>
      <p:sp>
        <p:nvSpPr>
          <p:cNvPr id="166" name="Google Shape;166;p18"/>
          <p:cNvSpPr txBox="1"/>
          <p:nvPr/>
        </p:nvSpPr>
        <p:spPr>
          <a:xfrm>
            <a:off x="368925" y="1800200"/>
            <a:ext cx="354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800">
                <a:solidFill>
                  <a:schemeClr val="dk2"/>
                </a:solidFill>
                <a:latin typeface="Calibri"/>
                <a:ea typeface="Calibri"/>
                <a:cs typeface="Calibri"/>
                <a:sym typeface="Calibri"/>
              </a:rPr>
              <a:t>Каждый имеет право на жизнь.</a:t>
            </a:r>
            <a:endParaRPr sz="1800">
              <a:solidFill>
                <a:schemeClr val="dk2"/>
              </a:solidFill>
              <a:latin typeface="Calibri"/>
              <a:ea typeface="Calibri"/>
              <a:cs typeface="Calibri"/>
              <a:sym typeface="Calibri"/>
            </a:endParaRPr>
          </a:p>
        </p:txBody>
      </p:sp>
      <p:sp>
        <p:nvSpPr>
          <p:cNvPr id="167" name="Google Shape;167;p18"/>
          <p:cNvSpPr txBox="1"/>
          <p:nvPr/>
        </p:nvSpPr>
        <p:spPr>
          <a:xfrm>
            <a:off x="4615925" y="1800200"/>
            <a:ext cx="42645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800">
                <a:solidFill>
                  <a:schemeClr val="dk2"/>
                </a:solidFill>
                <a:latin typeface="Calibri"/>
                <a:ea typeface="Calibri"/>
                <a:cs typeface="Calibri"/>
                <a:sym typeface="Calibri"/>
              </a:rPr>
              <a:t>Смертная казнь впредь до ее отмены может устанавливаться федеральным законом в качестве исключительной меры наказания за особо тяжкие преступления против жизни при предоставлении обвиняемому права на рассмотрение его дела судом с участием присяжных заседателей.</a:t>
            </a:r>
            <a:endParaRPr sz="1700"/>
          </a:p>
        </p:txBody>
      </p:sp>
      <p:pic>
        <p:nvPicPr>
          <p:cNvPr id="168" name="Google Shape;168;p18"/>
          <p:cNvPicPr preferRelativeResize="0"/>
          <p:nvPr/>
        </p:nvPicPr>
        <p:blipFill rotWithShape="1">
          <a:blip r:embed="rId3">
            <a:alphaModFix/>
          </a:blip>
          <a:srcRect l="21802" t="29941" r="21094" b="29433"/>
          <a:stretch/>
        </p:blipFill>
        <p:spPr>
          <a:xfrm>
            <a:off x="368917" y="2571750"/>
            <a:ext cx="2876775" cy="2046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Достоинство</a:t>
            </a:r>
            <a:endParaRPr/>
          </a:p>
        </p:txBody>
      </p:sp>
      <p:sp>
        <p:nvSpPr>
          <p:cNvPr id="174" name="Google Shape;174;p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ru" sz="1800"/>
              <a:t>Принцип достоинства человека</a:t>
            </a:r>
            <a:endParaRPr sz="1800"/>
          </a:p>
          <a:p>
            <a:pPr marL="0" lvl="0" indent="0" algn="l" rtl="0">
              <a:spcBef>
                <a:spcPts val="1200"/>
              </a:spcBef>
              <a:spcAft>
                <a:spcPts val="0"/>
              </a:spcAft>
              <a:buNone/>
            </a:pPr>
            <a:r>
              <a:rPr lang="ru" sz="1800"/>
              <a:t>Все права и свободы человека вытекают из представлений о достоинстве, присущем человеческой личности.</a:t>
            </a:r>
            <a:endParaRPr sz="1800"/>
          </a:p>
          <a:p>
            <a:pPr marL="0" lvl="0" indent="0" algn="l" rtl="0">
              <a:spcBef>
                <a:spcPts val="1200"/>
              </a:spcBef>
              <a:spcAft>
                <a:spcPts val="1200"/>
              </a:spcAft>
              <a:buNone/>
            </a:pPr>
            <a:r>
              <a:rPr lang="ru" sz="1800"/>
              <a:t>Для древних греков достоинство заключалось в человеческом поведении, основанном на приличии, неотделимом от здоровья, силы и добродетели. Подобное значение придавали достоинству и древние римляне. Для Цицерона достоинство – элемент прекрасного – привлекательность и греческая образованность.</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Права и свободы человека</a:t>
            </a:r>
            <a:endParaRPr/>
          </a:p>
        </p:txBody>
      </p:sp>
      <p:sp>
        <p:nvSpPr>
          <p:cNvPr id="180" name="Google Shape;180;p20"/>
          <p:cNvSpPr txBox="1">
            <a:spLocks noGrp="1"/>
          </p:cNvSpPr>
          <p:nvPr>
            <p:ph type="body" idx="1"/>
          </p:nvPr>
        </p:nvSpPr>
        <p:spPr>
          <a:xfrm>
            <a:off x="439200" y="1571800"/>
            <a:ext cx="4728000" cy="3250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ru"/>
              <a:t>Они всё прописаны в нашей Конституции, вот некоторые из них:</a:t>
            </a:r>
            <a:endParaRPr/>
          </a:p>
          <a:p>
            <a:pPr marL="0" lvl="0" indent="0" algn="l" rtl="0">
              <a:spcBef>
                <a:spcPts val="1200"/>
              </a:spcBef>
              <a:spcAft>
                <a:spcPts val="0"/>
              </a:spcAft>
              <a:buNone/>
            </a:pPr>
            <a:r>
              <a:rPr lang="ru"/>
              <a:t>Статья 17</a:t>
            </a:r>
            <a:endParaRPr/>
          </a:p>
          <a:p>
            <a:pPr marL="0" lvl="0" indent="0" algn="l" rtl="0">
              <a:spcBef>
                <a:spcPts val="1200"/>
              </a:spcBef>
              <a:spcAft>
                <a:spcPts val="0"/>
              </a:spcAft>
              <a:buNone/>
            </a:pPr>
            <a:r>
              <a:rPr lang="ru"/>
              <a:t>1. В Российской Федерации признаются и гарантируются права и свободы человека и гражданина согласно общепризнанным принципам и нормам международного права и в соответствии с настоящей Конституцией.</a:t>
            </a:r>
            <a:endParaRPr/>
          </a:p>
          <a:p>
            <a:pPr marL="0" lvl="0" indent="0" algn="l" rtl="0">
              <a:spcBef>
                <a:spcPts val="1200"/>
              </a:spcBef>
              <a:spcAft>
                <a:spcPts val="0"/>
              </a:spcAft>
              <a:buNone/>
            </a:pPr>
            <a:r>
              <a:rPr lang="ru"/>
              <a:t>2. Основные права и свободы человека неотчуждаемы и принадлежат каждому от рождения.</a:t>
            </a:r>
            <a:endParaRPr/>
          </a:p>
          <a:p>
            <a:pPr marL="0" lvl="0" indent="0" algn="l" rtl="0">
              <a:spcBef>
                <a:spcPts val="1200"/>
              </a:spcBef>
              <a:spcAft>
                <a:spcPts val="1200"/>
              </a:spcAft>
              <a:buNone/>
            </a:pPr>
            <a:r>
              <a:rPr lang="ru"/>
              <a:t>3. Осуществление прав и свобод человека и гражданина не должно нарушать права и свободы других лиц.</a:t>
            </a:r>
            <a:endParaRPr/>
          </a:p>
        </p:txBody>
      </p:sp>
      <p:pic>
        <p:nvPicPr>
          <p:cNvPr id="181" name="Google Shape;181;p20"/>
          <p:cNvPicPr preferRelativeResize="0"/>
          <p:nvPr/>
        </p:nvPicPr>
        <p:blipFill>
          <a:blip r:embed="rId3">
            <a:alphaModFix/>
          </a:blip>
          <a:stretch>
            <a:fillRect/>
          </a:stretch>
        </p:blipFill>
        <p:spPr>
          <a:xfrm>
            <a:off x="5316475" y="1800200"/>
            <a:ext cx="3611450" cy="2574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Права и свободы человека</a:t>
            </a:r>
            <a:endParaRPr/>
          </a:p>
        </p:txBody>
      </p:sp>
      <p:sp>
        <p:nvSpPr>
          <p:cNvPr id="187" name="Google Shape;187;p21"/>
          <p:cNvSpPr txBox="1">
            <a:spLocks noGrp="1"/>
          </p:cNvSpPr>
          <p:nvPr>
            <p:ph type="body" idx="1"/>
          </p:nvPr>
        </p:nvSpPr>
        <p:spPr>
          <a:xfrm>
            <a:off x="663300" y="1571800"/>
            <a:ext cx="3908700" cy="317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1400"/>
              <a:t>Статья 18</a:t>
            </a:r>
            <a:endParaRPr sz="1400"/>
          </a:p>
          <a:p>
            <a:pPr marL="0" lvl="0" indent="0" algn="l" rtl="0">
              <a:spcBef>
                <a:spcPts val="1200"/>
              </a:spcBef>
              <a:spcAft>
                <a:spcPts val="0"/>
              </a:spcAft>
              <a:buNone/>
            </a:pPr>
            <a:r>
              <a:rPr lang="ru" sz="1400"/>
              <a:t>Права и свободы человека и гражданина являются непосредственно действующими. Они определяют смысл, содержание и применение законов, деятельность законодательной и исполнительной власти, местного самоуправления и обеспечиваются правосудием.</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sp>
        <p:nvSpPr>
          <p:cNvPr id="188" name="Google Shape;188;p21"/>
          <p:cNvSpPr txBox="1"/>
          <p:nvPr/>
        </p:nvSpPr>
        <p:spPr>
          <a:xfrm>
            <a:off x="4760850" y="1571800"/>
            <a:ext cx="4064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solidFill>
                  <a:schemeClr val="dk2"/>
                </a:solidFill>
                <a:latin typeface="Calibri"/>
                <a:ea typeface="Calibri"/>
                <a:cs typeface="Calibri"/>
                <a:sym typeface="Calibri"/>
              </a:rPr>
              <a:t>Статья 19</a:t>
            </a:r>
            <a:endParaRPr>
              <a:solidFill>
                <a:schemeClr val="dk2"/>
              </a:solidFill>
              <a:latin typeface="Calibri"/>
              <a:ea typeface="Calibri"/>
              <a:cs typeface="Calibri"/>
              <a:sym typeface="Calibri"/>
            </a:endParaRPr>
          </a:p>
          <a:p>
            <a:pPr marL="0" lvl="0" indent="0" algn="l" rtl="0">
              <a:spcBef>
                <a:spcPts val="0"/>
              </a:spcBef>
              <a:spcAft>
                <a:spcPts val="0"/>
              </a:spcAft>
              <a:buNone/>
            </a:pPr>
            <a:endParaRPr>
              <a:solidFill>
                <a:schemeClr val="dk2"/>
              </a:solidFill>
              <a:latin typeface="Calibri"/>
              <a:ea typeface="Calibri"/>
              <a:cs typeface="Calibri"/>
              <a:sym typeface="Calibri"/>
            </a:endParaRPr>
          </a:p>
          <a:p>
            <a:pPr marL="0" lvl="0" indent="0" algn="l" rtl="0">
              <a:spcBef>
                <a:spcPts val="0"/>
              </a:spcBef>
              <a:spcAft>
                <a:spcPts val="0"/>
              </a:spcAft>
              <a:buNone/>
            </a:pPr>
            <a:r>
              <a:rPr lang="ru">
                <a:solidFill>
                  <a:schemeClr val="dk2"/>
                </a:solidFill>
                <a:latin typeface="Calibri"/>
                <a:ea typeface="Calibri"/>
                <a:cs typeface="Calibri"/>
                <a:sym typeface="Calibri"/>
              </a:rPr>
              <a:t>1. Все равны перед законом и судом.</a:t>
            </a:r>
            <a:endParaRPr>
              <a:solidFill>
                <a:schemeClr val="dk2"/>
              </a:solidFill>
              <a:latin typeface="Calibri"/>
              <a:ea typeface="Calibri"/>
              <a:cs typeface="Calibri"/>
              <a:sym typeface="Calibri"/>
            </a:endParaRPr>
          </a:p>
          <a:p>
            <a:pPr marL="0" lvl="0" indent="0" algn="l" rtl="0">
              <a:spcBef>
                <a:spcPts val="0"/>
              </a:spcBef>
              <a:spcAft>
                <a:spcPts val="0"/>
              </a:spcAft>
              <a:buNone/>
            </a:pPr>
            <a:r>
              <a:rPr lang="ru">
                <a:solidFill>
                  <a:schemeClr val="dk2"/>
                </a:solidFill>
                <a:latin typeface="Calibri"/>
                <a:ea typeface="Calibri"/>
                <a:cs typeface="Calibri"/>
                <a:sym typeface="Calibri"/>
              </a:rPr>
              <a:t>2. Государство гарантирует равенство прав и свобод человека и гражданина независимо от пола, расы, национальности, языка, происхождения, имущественного и должностного положения, места жительства, отношения к религии, убеждений, принадлежности к общественным объединениям, а также других обстоятельств. Запрещаются любые формы ограничения прав граждан по признакам социальной, расовой, национальной, языковой или религиозной принадлежности.</a:t>
            </a:r>
            <a:endParaRPr>
              <a:solidFill>
                <a:schemeClr val="dk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949</Words>
  <Application>Microsoft Office PowerPoint</Application>
  <PresentationFormat>Экран (16:9)</PresentationFormat>
  <Paragraphs>70</Paragraphs>
  <Slides>21</Slides>
  <Notes>21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Arial</vt:lpstr>
      <vt:lpstr>Nunito</vt:lpstr>
      <vt:lpstr>Calibri</vt:lpstr>
      <vt:lpstr>Shift</vt:lpstr>
      <vt:lpstr>Традиционные Российские ценности</vt:lpstr>
      <vt:lpstr>Традиционные российские духовно-нравственные ценности в концепции «ДНК России»</vt:lpstr>
      <vt:lpstr>Традиционные российские духовно-нравственные ценности в концепции «ДНК России»</vt:lpstr>
      <vt:lpstr>Что такое ценности?</vt:lpstr>
      <vt:lpstr>Что такое ценности?</vt:lpstr>
      <vt:lpstr>Жизнь</vt:lpstr>
      <vt:lpstr>Достоинство</vt:lpstr>
      <vt:lpstr>Права и свободы человека</vt:lpstr>
      <vt:lpstr>Права и свободы человека</vt:lpstr>
      <vt:lpstr>Патриотизм</vt:lpstr>
      <vt:lpstr>Гражданственность</vt:lpstr>
      <vt:lpstr>Служение отечеству и ответственность за его судьбу</vt:lpstr>
      <vt:lpstr>Высокие нравственные идеалы</vt:lpstr>
      <vt:lpstr>Крепкая семья</vt:lpstr>
      <vt:lpstr>Созидательный труд</vt:lpstr>
      <vt:lpstr>Приоритет духовного над материальным</vt:lpstr>
      <vt:lpstr>Гуманизм и милосердие</vt:lpstr>
      <vt:lpstr>Справедливость</vt:lpstr>
      <vt:lpstr>Коллективизм</vt:lpstr>
      <vt:lpstr>Единство народов России</vt:lpstr>
      <vt:lpstr>Вопрос веры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Традиционные Российские ценности</dc:title>
  <dc:creator>Сергей</dc:creator>
  <cp:lastModifiedBy>Сергей Хохрин</cp:lastModifiedBy>
  <cp:revision>1</cp:revision>
  <dcterms:modified xsi:type="dcterms:W3CDTF">2025-09-14T06:49:51Z</dcterms:modified>
</cp:coreProperties>
</file>