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73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5B106E36-FD25-4E2D-B0AA-010F637433A0}" type="datetimeFigureOut">
              <a:rPr lang="ru-RU" smtClean="0"/>
              <a:pPr/>
              <a:t>06.12.2025</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6" name="Дата 25"/>
          <p:cNvSpPr>
            <a:spLocks noGrp="1"/>
          </p:cNvSpPr>
          <p:nvPr>
            <p:ph type="dt" sz="half" idx="10"/>
          </p:nvPr>
        </p:nvSpPr>
        <p:spPr/>
        <p:txBody>
          <a:bodyPr rtlCol="0"/>
          <a:lstStyle/>
          <a:p>
            <a:fld id="{5B106E36-FD25-4E2D-B0AA-010F637433A0}" type="datetimeFigureOut">
              <a:rPr lang="ru-RU" smtClean="0"/>
              <a:pPr/>
              <a:t>06.12.2025</a:t>
            </a:fld>
            <a:endParaRPr lang="ru-RU"/>
          </a:p>
        </p:txBody>
      </p:sp>
      <p:sp>
        <p:nvSpPr>
          <p:cNvPr id="27" name="Номер слайда 26"/>
          <p:cNvSpPr>
            <a:spLocks noGrp="1"/>
          </p:cNvSpPr>
          <p:nvPr>
            <p:ph type="sldNum" sz="quarter" idx="11"/>
          </p:nvPr>
        </p:nvSpPr>
        <p:spPr/>
        <p:txBody>
          <a:bodyPr rtlCol="0"/>
          <a:lstStyle/>
          <a:p>
            <a:fld id="{725C68B6-61C2-468F-89AB-4B9F7531AA68}"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5B106E36-FD25-4E2D-B0AA-010F637433A0}" type="datetimeFigureOut">
              <a:rPr lang="ru-RU" smtClean="0"/>
              <a:pPr/>
              <a:t>06.12.2025</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B106E36-FD25-4E2D-B0AA-010F637433A0}" type="datetimeFigureOut">
              <a:rPr lang="ru-RU" smtClean="0"/>
              <a:pPr/>
              <a:t>06.12.2025</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a:latin typeface="Times New Roman" pitchFamily="18" charset="0"/>
                <a:cs typeface="Times New Roman" pitchFamily="18" charset="0"/>
              </a:rPr>
              <a:t>Теоретические основы формирования экономических и эффективных систем управления персоналом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700808"/>
            <a:ext cx="8229600" cy="4873728"/>
          </a:xfrm>
        </p:spPr>
        <p:txBody>
          <a:bodyPr>
            <a:normAutofit/>
          </a:bodyPr>
          <a:lstStyle/>
          <a:p>
            <a:pPr marL="0" indent="361950">
              <a:buNone/>
            </a:pPr>
            <a:r>
              <a:rPr lang="ru-RU" dirty="0">
                <a:latin typeface="Times New Roman" pitchFamily="18" charset="0"/>
                <a:cs typeface="Times New Roman" pitchFamily="18" charset="0"/>
              </a:rPr>
              <a:t>Цель отдела кадров — сохранение квалифицированных работников в условиях нестабильного производства и наем новых работников. Функции этого отдела: обеспечивать кадрами организацию (наем, расстановка, увольнение); вести кадровое делопроизводство; анализировать текучесть кадров и дисциплину труда; учитывать движение персонала; подготавливать кадровые приказы и др.</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6237312"/>
          </a:xfrm>
        </p:spPr>
        <p:txBody>
          <a:bodyPr>
            <a:noAutofit/>
          </a:bodyPr>
          <a:lstStyle/>
          <a:p>
            <a:pPr marL="0" indent="361950">
              <a:lnSpc>
                <a:spcPct val="120000"/>
              </a:lnSpc>
              <a:buNone/>
            </a:pPr>
            <a:r>
              <a:rPr lang="ru-RU" sz="2000" dirty="0">
                <a:latin typeface="Times New Roman" pitchFamily="18" charset="0"/>
                <a:cs typeface="Times New Roman" pitchFamily="18" charset="0"/>
              </a:rPr>
              <a:t>Цель отдела обучения — обучение руководителей, специалистов, рабочих. </a:t>
            </a:r>
          </a:p>
          <a:p>
            <a:pPr marL="0" indent="361950">
              <a:lnSpc>
                <a:spcPct val="120000"/>
              </a:lnSpc>
              <a:buNone/>
            </a:pPr>
            <a:r>
              <a:rPr lang="ru-RU" sz="2000" dirty="0">
                <a:latin typeface="Times New Roman" pitchFamily="18" charset="0"/>
                <a:cs typeface="Times New Roman" pitchFamily="18" charset="0"/>
              </a:rPr>
              <a:t>Функции отдела: </a:t>
            </a:r>
          </a:p>
          <a:p>
            <a:pPr marL="0" indent="361950">
              <a:lnSpc>
                <a:spcPct val="120000"/>
              </a:lnSpc>
            </a:pPr>
            <a:r>
              <a:rPr lang="ru-RU" sz="2000" dirty="0">
                <a:latin typeface="Times New Roman" pitchFamily="18" charset="0"/>
                <a:cs typeface="Times New Roman" pitchFamily="18" charset="0"/>
              </a:rPr>
              <a:t>организовывать обучение руководителей, специалистов, рабочих основам рыночной экономики по отдельным программам; </a:t>
            </a:r>
          </a:p>
          <a:p>
            <a:pPr marL="0" indent="361950">
              <a:lnSpc>
                <a:spcPct val="120000"/>
              </a:lnSpc>
            </a:pPr>
            <a:r>
              <a:rPr lang="ru-RU" sz="2000" dirty="0">
                <a:latin typeface="Times New Roman" pitchFamily="18" charset="0"/>
                <a:cs typeface="Times New Roman" pitchFamily="18" charset="0"/>
              </a:rPr>
              <a:t>организовывать обучение руководителей, специалистов, рабочих правилам техники безопасности и охраны труда; </a:t>
            </a:r>
          </a:p>
          <a:p>
            <a:pPr marL="0" indent="361950">
              <a:lnSpc>
                <a:spcPct val="120000"/>
              </a:lnSpc>
            </a:pPr>
            <a:r>
              <a:rPr lang="ru-RU" sz="2000" dirty="0">
                <a:latin typeface="Times New Roman" pitchFamily="18" charset="0"/>
                <a:cs typeface="Times New Roman" pitchFamily="18" charset="0"/>
              </a:rPr>
              <a:t>организовывать повышение квалификации, переподготовку руководителей и специалистов через обучение в высших и средних учебных заведениях; </a:t>
            </a:r>
          </a:p>
          <a:p>
            <a:pPr marL="0" indent="361950">
              <a:lnSpc>
                <a:spcPct val="120000"/>
              </a:lnSpc>
            </a:pPr>
            <a:r>
              <a:rPr lang="ru-RU" sz="2000" dirty="0">
                <a:latin typeface="Times New Roman" pitchFamily="18" charset="0"/>
                <a:cs typeface="Times New Roman" pitchFamily="18" charset="0"/>
              </a:rPr>
              <a:t>организовывать подготовку преподавателей из числа руководителей и специалистов организации; </a:t>
            </a:r>
          </a:p>
          <a:p>
            <a:pPr marL="0" indent="361950">
              <a:lnSpc>
                <a:spcPct val="120000"/>
              </a:lnSpc>
            </a:pPr>
            <a:r>
              <a:rPr lang="ru-RU" sz="2000" dirty="0">
                <a:latin typeface="Times New Roman" pitchFamily="18" charset="0"/>
                <a:cs typeface="Times New Roman" pitchFamily="18" charset="0"/>
              </a:rPr>
              <a:t>осуществлять учебно-методическое руководство производственно-экономическим обучением рабочих через подготовку и переподготовку; </a:t>
            </a:r>
          </a:p>
          <a:p>
            <a:pPr marL="0" indent="361950">
              <a:lnSpc>
                <a:spcPct val="120000"/>
              </a:lnSpc>
            </a:pPr>
            <a:r>
              <a:rPr lang="ru-RU" sz="2000" dirty="0">
                <a:latin typeface="Times New Roman" pitchFamily="18" charset="0"/>
                <a:cs typeface="Times New Roman" pitchFamily="18" charset="0"/>
              </a:rPr>
              <a:t>изучать и обобщать опыт работы лучших работников; </a:t>
            </a:r>
          </a:p>
          <a:p>
            <a:pPr marL="0" indent="361950">
              <a:lnSpc>
                <a:spcPct val="120000"/>
              </a:lnSpc>
            </a:pPr>
            <a:r>
              <a:rPr lang="ru-RU" sz="2000" dirty="0">
                <a:latin typeface="Times New Roman" pitchFamily="18" charset="0"/>
                <a:cs typeface="Times New Roman" pitchFamily="18" charset="0"/>
              </a:rPr>
              <a:t>организовывать производственную практику студентов и учащихся.</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953848"/>
          </a:xfrm>
        </p:spPr>
        <p:txBody>
          <a:bodyPr>
            <a:normAutofit fontScale="55000" lnSpcReduction="20000"/>
          </a:bodyPr>
          <a:lstStyle/>
          <a:p>
            <a:pPr marL="0" indent="361950">
              <a:lnSpc>
                <a:spcPct val="120000"/>
              </a:lnSpc>
              <a:buNone/>
            </a:pPr>
            <a:r>
              <a:rPr lang="ru-RU" sz="3100" dirty="0">
                <a:latin typeface="Times New Roman" pitchFamily="18" charset="0"/>
                <a:cs typeface="Times New Roman" pitchFamily="18" charset="0"/>
              </a:rPr>
              <a:t>Цель отдела труда и заработной платы — объективная оценка результатов деятельности каждого работника для поддержания эффективной мотивации его труда. </a:t>
            </a:r>
          </a:p>
          <a:p>
            <a:pPr marL="0" indent="361950">
              <a:lnSpc>
                <a:spcPct val="120000"/>
              </a:lnSpc>
              <a:buNone/>
            </a:pPr>
            <a:r>
              <a:rPr lang="ru-RU" sz="3100" dirty="0">
                <a:latin typeface="Times New Roman" pitchFamily="18" charset="0"/>
                <a:cs typeface="Times New Roman" pitchFamily="18" charset="0"/>
              </a:rPr>
              <a:t>Функции этого отдела:</a:t>
            </a:r>
          </a:p>
          <a:p>
            <a:pPr marL="0" indent="361950">
              <a:lnSpc>
                <a:spcPct val="120000"/>
              </a:lnSpc>
            </a:pPr>
            <a:r>
              <a:rPr lang="ru-RU" sz="3100" dirty="0">
                <a:latin typeface="Times New Roman" pitchFamily="18" charset="0"/>
                <a:cs typeface="Times New Roman" pitchFamily="18" charset="0"/>
              </a:rPr>
              <a:t>разрабатывать штатные расписания и изменения к нему на основе утвержденной организационной структуры, согласовывать штатные расписания структурных подразделений;</a:t>
            </a:r>
          </a:p>
          <a:p>
            <a:pPr marL="0" indent="361950">
              <a:lnSpc>
                <a:spcPct val="120000"/>
              </a:lnSpc>
            </a:pPr>
            <a:r>
              <a:rPr lang="ru-RU" sz="3100" dirty="0">
                <a:latin typeface="Times New Roman" pitchFamily="18" charset="0"/>
                <a:cs typeface="Times New Roman" pitchFamily="18" charset="0"/>
              </a:rPr>
              <a:t>систематически отслеживать численность по структурным подразделениям;</a:t>
            </a:r>
          </a:p>
          <a:p>
            <a:pPr marL="0" indent="361950">
              <a:lnSpc>
                <a:spcPct val="120000"/>
              </a:lnSpc>
            </a:pPr>
            <a:r>
              <a:rPr lang="ru-RU" sz="3100" dirty="0">
                <a:latin typeface="Times New Roman" pitchFamily="18" charset="0"/>
                <a:cs typeface="Times New Roman" pitchFamily="18" charset="0"/>
              </a:rPr>
              <a:t>внедрять современные системы оплаты труда, ориентированные на конечный результат; разрабатывать и совершенствовать системы оценки труда персонала; формировать и внедрять системы премирования;</a:t>
            </a:r>
          </a:p>
          <a:p>
            <a:pPr marL="0" indent="361950">
              <a:lnSpc>
                <a:spcPct val="120000"/>
              </a:lnSpc>
            </a:pPr>
            <a:r>
              <a:rPr lang="ru-RU" sz="3100" dirty="0">
                <a:latin typeface="Times New Roman" pitchFamily="18" charset="0"/>
                <a:cs typeface="Times New Roman" pitchFamily="18" charset="0"/>
              </a:rPr>
              <a:t>внедрять контрактную форму найма персонала;</a:t>
            </a:r>
          </a:p>
          <a:p>
            <a:pPr marL="0" indent="361950">
              <a:lnSpc>
                <a:spcPct val="120000"/>
              </a:lnSpc>
            </a:pPr>
            <a:r>
              <a:rPr lang="ru-RU" sz="3100" dirty="0">
                <a:latin typeface="Times New Roman" pitchFamily="18" charset="0"/>
                <a:cs typeface="Times New Roman" pitchFamily="18" charset="0"/>
              </a:rPr>
              <a:t>разрабатывать коллективный договор и организовывать контроль за ходом его выполнения;</a:t>
            </a:r>
          </a:p>
          <a:p>
            <a:pPr marL="0" indent="361950">
              <a:lnSpc>
                <a:spcPct val="120000"/>
              </a:lnSpc>
            </a:pPr>
            <a:r>
              <a:rPr lang="ru-RU" sz="3100" dirty="0">
                <a:latin typeface="Times New Roman" pitchFamily="18" charset="0"/>
                <a:cs typeface="Times New Roman" pitchFamily="18" charset="0"/>
              </a:rPr>
              <a:t>осуществлять контроль за соблюдением Трудового кодекса РФ в части нормирования и оплаты труда, правил внутреннего распорядка;</a:t>
            </a:r>
          </a:p>
          <a:p>
            <a:pPr marL="0" indent="361950">
              <a:lnSpc>
                <a:spcPct val="120000"/>
              </a:lnSpc>
            </a:pPr>
            <a:r>
              <a:rPr lang="ru-RU" sz="3100" dirty="0">
                <a:latin typeface="Times New Roman" pitchFamily="18" charset="0"/>
                <a:cs typeface="Times New Roman" pitchFamily="18" charset="0"/>
              </a:rPr>
              <a:t>организовывать работу по аттестации рабочих мест;</a:t>
            </a:r>
          </a:p>
          <a:p>
            <a:pPr marL="0" indent="361950">
              <a:lnSpc>
                <a:spcPct val="120000"/>
              </a:lnSpc>
            </a:pPr>
            <a:r>
              <a:rPr lang="ru-RU" sz="3100" dirty="0">
                <a:latin typeface="Times New Roman" pitchFamily="18" charset="0"/>
                <a:cs typeface="Times New Roman" pitchFamily="18" charset="0"/>
              </a:rPr>
              <a:t>разрабатывать графики работы организации (одно-, двух- и трехсменный режим) и согласовывать графики работы структурных подразделений;</a:t>
            </a:r>
          </a:p>
          <a:p>
            <a:pPr marL="0" indent="361950">
              <a:lnSpc>
                <a:spcPct val="120000"/>
              </a:lnSpc>
            </a:pPr>
            <a:r>
              <a:rPr lang="ru-RU" sz="3100" dirty="0">
                <a:latin typeface="Times New Roman" pitchFamily="18" charset="0"/>
                <a:cs typeface="Times New Roman" pitchFamily="18" charset="0"/>
              </a:rPr>
              <a:t>анализировать технико-экономические показатели структурных подразделений по труду;</a:t>
            </a:r>
          </a:p>
          <a:p>
            <a:pPr marL="0" indent="361950">
              <a:lnSpc>
                <a:spcPct val="120000"/>
              </a:lnSpc>
            </a:pPr>
            <a:r>
              <a:rPr lang="ru-RU" sz="3100" dirty="0">
                <a:latin typeface="Times New Roman" pitchFamily="18" charset="0"/>
                <a:cs typeface="Times New Roman" pitchFamily="18" charset="0"/>
              </a:rPr>
              <a:t>составлять статистическую отчетность по трудовым показателям.</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953848"/>
          </a:xfrm>
        </p:spPr>
        <p:txBody>
          <a:bodyPr>
            <a:normAutofit fontScale="85000" lnSpcReduction="10000"/>
          </a:bodyPr>
          <a:lstStyle/>
          <a:p>
            <a:pPr marL="0" indent="361950">
              <a:lnSpc>
                <a:spcPct val="110000"/>
              </a:lnSpc>
              <a:buNone/>
            </a:pPr>
            <a:r>
              <a:rPr lang="ru-RU" dirty="0">
                <a:latin typeface="Times New Roman" pitchFamily="18" charset="0"/>
                <a:cs typeface="Times New Roman" pitchFamily="18" charset="0"/>
              </a:rPr>
              <a:t>Цель отдела социального развития — осуществление прав и гарантий социальной защиты для каждого работника. </a:t>
            </a:r>
          </a:p>
          <a:p>
            <a:pPr marL="0" indent="361950">
              <a:lnSpc>
                <a:spcPct val="110000"/>
              </a:lnSpc>
              <a:buNone/>
            </a:pPr>
            <a:r>
              <a:rPr lang="ru-RU" dirty="0">
                <a:latin typeface="Times New Roman" pitchFamily="18" charset="0"/>
                <a:cs typeface="Times New Roman" pitchFamily="18" charset="0"/>
              </a:rPr>
              <a:t>Функции отдела: </a:t>
            </a:r>
          </a:p>
          <a:p>
            <a:pPr marL="0" indent="361950">
              <a:lnSpc>
                <a:spcPct val="110000"/>
              </a:lnSpc>
            </a:pPr>
            <a:r>
              <a:rPr lang="ru-RU" dirty="0">
                <a:latin typeface="Times New Roman" pitchFamily="18" charset="0"/>
                <a:cs typeface="Times New Roman" pitchFamily="18" charset="0"/>
              </a:rPr>
              <a:t>разрабатывать формы социальной защиты работающих; </a:t>
            </a:r>
          </a:p>
          <a:p>
            <a:pPr marL="0" indent="361950">
              <a:lnSpc>
                <a:spcPct val="110000"/>
              </a:lnSpc>
            </a:pPr>
            <a:r>
              <a:rPr lang="ru-RU" dirty="0">
                <a:latin typeface="Times New Roman" pitchFamily="18" charset="0"/>
                <a:cs typeface="Times New Roman" pitchFamily="18" charset="0"/>
              </a:rPr>
              <a:t>планировать и использовать средства социального страхования; </a:t>
            </a:r>
          </a:p>
          <a:p>
            <a:pPr marL="0" indent="361950">
              <a:lnSpc>
                <a:spcPct val="110000"/>
              </a:lnSpc>
            </a:pPr>
            <a:r>
              <a:rPr lang="ru-RU" dirty="0">
                <a:latin typeface="Times New Roman" pitchFamily="18" charset="0"/>
                <a:cs typeface="Times New Roman" pitchFamily="18" charset="0"/>
              </a:rPr>
              <a:t>организовывать фонды материальной помощи; оформлять пенсионные дела и проводить работу с ветеранами труда; </a:t>
            </a:r>
          </a:p>
          <a:p>
            <a:pPr marL="0" indent="361950">
              <a:lnSpc>
                <a:spcPct val="110000"/>
              </a:lnSpc>
            </a:pPr>
            <a:r>
              <a:rPr lang="ru-RU" dirty="0">
                <a:latin typeface="Times New Roman" pitchFamily="18" charset="0"/>
                <a:cs typeface="Times New Roman" pitchFamily="18" charset="0"/>
              </a:rPr>
              <a:t>осуществлять медицинское и другие виды страхования работающих; </a:t>
            </a:r>
          </a:p>
          <a:p>
            <a:pPr marL="0" indent="361950">
              <a:lnSpc>
                <a:spcPct val="110000"/>
              </a:lnSpc>
            </a:pPr>
            <a:r>
              <a:rPr lang="ru-RU" dirty="0">
                <a:latin typeface="Times New Roman" pitchFamily="18" charset="0"/>
                <a:cs typeface="Times New Roman" pitchFamily="18" charset="0"/>
              </a:rPr>
              <a:t>организовывать выплаты ссуд, всех видов пособий и обеспечение санаторно-курортными путевками; </a:t>
            </a:r>
          </a:p>
          <a:p>
            <a:pPr marL="0" indent="361950">
              <a:lnSpc>
                <a:spcPct val="110000"/>
              </a:lnSpc>
            </a:pPr>
            <a:r>
              <a:rPr lang="ru-RU" dirty="0">
                <a:latin typeface="Times New Roman" pitchFamily="18" charset="0"/>
                <a:cs typeface="Times New Roman" pitchFamily="18" charset="0"/>
              </a:rPr>
              <a:t>социальную защиту молодежи; о</a:t>
            </a:r>
          </a:p>
          <a:p>
            <a:pPr marL="0" indent="361950">
              <a:lnSpc>
                <a:spcPct val="110000"/>
              </a:lnSpc>
            </a:pPr>
            <a:r>
              <a:rPr lang="ru-RU" dirty="0">
                <a:latin typeface="Times New Roman" pitchFamily="18" charset="0"/>
                <a:cs typeface="Times New Roman" pitchFamily="18" charset="0"/>
              </a:rPr>
              <a:t>организовывать общественные мероприятия для работников и ветеранов организации.</a:t>
            </a: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953848"/>
          </a:xfrm>
        </p:spPr>
        <p:txBody>
          <a:bodyPr>
            <a:normAutofit fontScale="70000" lnSpcReduction="20000"/>
          </a:bodyPr>
          <a:lstStyle/>
          <a:p>
            <a:pPr marL="0" indent="361950">
              <a:lnSpc>
                <a:spcPct val="120000"/>
              </a:lnSpc>
              <a:buNone/>
            </a:pPr>
            <a:r>
              <a:rPr lang="ru-RU" dirty="0">
                <a:latin typeface="Times New Roman" pitchFamily="18" charset="0"/>
                <a:cs typeface="Times New Roman" pitchFamily="18" charset="0"/>
              </a:rPr>
              <a:t>Цель отдела охраны труда и техники безопасности — обеспечение безопасности и здоровых условий труда на каждом рабочем месте. </a:t>
            </a:r>
          </a:p>
          <a:p>
            <a:pPr marL="0" indent="361950">
              <a:lnSpc>
                <a:spcPct val="120000"/>
              </a:lnSpc>
              <a:buNone/>
            </a:pPr>
            <a:r>
              <a:rPr lang="ru-RU" dirty="0">
                <a:latin typeface="Times New Roman" pitchFamily="18" charset="0"/>
                <a:cs typeface="Times New Roman" pitchFamily="18" charset="0"/>
              </a:rPr>
              <a:t>Функции отдела: </a:t>
            </a:r>
          </a:p>
          <a:p>
            <a:pPr marL="0" indent="361950">
              <a:lnSpc>
                <a:spcPct val="120000"/>
              </a:lnSpc>
            </a:pPr>
            <a:r>
              <a:rPr lang="ru-RU" dirty="0">
                <a:latin typeface="Times New Roman" pitchFamily="18" charset="0"/>
                <a:cs typeface="Times New Roman" pitchFamily="18" charset="0"/>
              </a:rPr>
              <a:t>организовывать и координировать работу по охране труда; </a:t>
            </a:r>
          </a:p>
          <a:p>
            <a:pPr marL="0" indent="361950">
              <a:lnSpc>
                <a:spcPct val="120000"/>
              </a:lnSpc>
            </a:pPr>
            <a:r>
              <a:rPr lang="ru-RU" dirty="0">
                <a:latin typeface="Times New Roman" pitchFamily="18" charset="0"/>
                <a:cs typeface="Times New Roman" pitchFamily="18" charset="0"/>
              </a:rPr>
              <a:t>контролировать соблюдение законодательных и иных нормативно-правовых актов по охране труда работников; </a:t>
            </a:r>
          </a:p>
          <a:p>
            <a:pPr marL="0" indent="361950">
              <a:lnSpc>
                <a:spcPct val="120000"/>
              </a:lnSpc>
            </a:pPr>
            <a:r>
              <a:rPr lang="ru-RU" dirty="0">
                <a:latin typeface="Times New Roman" pitchFamily="18" charset="0"/>
                <a:cs typeface="Times New Roman" pitchFamily="18" charset="0"/>
              </a:rPr>
              <a:t>совершенствовать работу по предупреждению производственного травматизма, профессиональных заболеваний и улучшению условий труда; </a:t>
            </a:r>
          </a:p>
          <a:p>
            <a:pPr marL="0" indent="361950">
              <a:lnSpc>
                <a:spcPct val="120000"/>
              </a:lnSpc>
            </a:pPr>
            <a:r>
              <a:rPr lang="ru-RU" dirty="0">
                <a:latin typeface="Times New Roman" pitchFamily="18" charset="0"/>
                <a:cs typeface="Times New Roman" pitchFamily="18" charset="0"/>
              </a:rPr>
              <a:t>консультировать работодателей и работников по вопросам охраны труда; </a:t>
            </a:r>
          </a:p>
          <a:p>
            <a:pPr marL="0" indent="361950">
              <a:lnSpc>
                <a:spcPct val="120000"/>
              </a:lnSpc>
            </a:pPr>
            <a:r>
              <a:rPr lang="ru-RU" dirty="0">
                <a:latin typeface="Times New Roman" pitchFamily="18" charset="0"/>
                <a:cs typeface="Times New Roman" pitchFamily="18" charset="0"/>
              </a:rPr>
              <a:t>проводить анализ производственного травматизма и профессиональных заболеваний; </a:t>
            </a:r>
          </a:p>
          <a:p>
            <a:pPr marL="0" indent="361950">
              <a:lnSpc>
                <a:spcPct val="120000"/>
              </a:lnSpc>
            </a:pPr>
            <a:r>
              <a:rPr lang="ru-RU" dirty="0">
                <a:latin typeface="Times New Roman" pitchFamily="18" charset="0"/>
                <a:cs typeface="Times New Roman" pitchFamily="18" charset="0"/>
              </a:rPr>
              <a:t>согласовывать разрабатываемую на предприятии проектную документацию в части соблюдения в ней требований по охране труда; </a:t>
            </a:r>
          </a:p>
          <a:p>
            <a:pPr marL="0" indent="361950">
              <a:lnSpc>
                <a:spcPct val="120000"/>
              </a:lnSpc>
            </a:pPr>
            <a:r>
              <a:rPr lang="ru-RU" dirty="0">
                <a:latin typeface="Times New Roman" pitchFamily="18" charset="0"/>
                <a:cs typeface="Times New Roman" pitchFamily="18" charset="0"/>
              </a:rPr>
              <a:t>анализировать и обобщать предложения по расходованию средств фонда охраны труда; </a:t>
            </a:r>
          </a:p>
          <a:p>
            <a:pPr marL="0" indent="361950">
              <a:lnSpc>
                <a:spcPct val="120000"/>
              </a:lnSpc>
            </a:pPr>
            <a:r>
              <a:rPr lang="ru-RU" dirty="0">
                <a:latin typeface="Times New Roman" pitchFamily="18" charset="0"/>
                <a:cs typeface="Times New Roman" pitchFamily="18" charset="0"/>
              </a:rPr>
              <a:t>составлять отчетность по охране труда.</a:t>
            </a: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6237312"/>
          </a:xfrm>
        </p:spPr>
        <p:txBody>
          <a:bodyPr>
            <a:noAutofit/>
          </a:bodyPr>
          <a:lstStyle/>
          <a:p>
            <a:pPr marL="0" indent="361950">
              <a:lnSpc>
                <a:spcPct val="110000"/>
              </a:lnSpc>
              <a:buNone/>
            </a:pPr>
            <a:r>
              <a:rPr lang="ru-RU" sz="2200" dirty="0">
                <a:latin typeface="Times New Roman" pitchFamily="18" charset="0"/>
                <a:cs typeface="Times New Roman" pitchFamily="18" charset="0"/>
              </a:rPr>
              <a:t>Цель социологической лаборатории — формирование корпоративной культуры и здорового морально-психологического климата в каждом структурном подразделении. </a:t>
            </a:r>
          </a:p>
          <a:p>
            <a:pPr marL="0" indent="361950">
              <a:lnSpc>
                <a:spcPct val="120000"/>
              </a:lnSpc>
              <a:buNone/>
            </a:pPr>
            <a:r>
              <a:rPr lang="ru-RU" sz="2200" dirty="0">
                <a:latin typeface="Times New Roman" pitchFamily="18" charset="0"/>
                <a:cs typeface="Times New Roman" pitchFamily="18" charset="0"/>
              </a:rPr>
              <a:t>Функции социологической лаборатории: </a:t>
            </a:r>
          </a:p>
          <a:p>
            <a:pPr marL="0" indent="361950">
              <a:lnSpc>
                <a:spcPct val="120000"/>
              </a:lnSpc>
            </a:pPr>
            <a:r>
              <a:rPr lang="ru-RU" sz="2200" dirty="0">
                <a:latin typeface="Times New Roman" pitchFamily="18" charset="0"/>
                <a:cs typeface="Times New Roman" pitchFamily="18" charset="0"/>
              </a:rPr>
              <a:t>изучать социологические и психологические проблемы организации труда, быта и отдыха работников, разрабатывать пути и методы их разрешения; </a:t>
            </a:r>
          </a:p>
          <a:p>
            <a:pPr marL="0" indent="361950">
              <a:lnSpc>
                <a:spcPct val="120000"/>
              </a:lnSpc>
            </a:pPr>
            <a:r>
              <a:rPr lang="ru-RU" sz="2200" dirty="0">
                <a:latin typeface="Times New Roman" pitchFamily="18" charset="0"/>
                <a:cs typeface="Times New Roman" pitchFamily="18" charset="0"/>
              </a:rPr>
              <a:t>повышать стабильность трудового коллектива, его активность и инициативность; </a:t>
            </a:r>
          </a:p>
          <a:p>
            <a:pPr marL="0" indent="361950">
              <a:lnSpc>
                <a:spcPct val="120000"/>
              </a:lnSpc>
            </a:pPr>
            <a:r>
              <a:rPr lang="ru-RU" sz="2200" dirty="0">
                <a:latin typeface="Times New Roman" pitchFamily="18" charset="0"/>
                <a:cs typeface="Times New Roman" pitchFamily="18" charset="0"/>
              </a:rPr>
              <a:t>повышать эффективность системы социального управления; </a:t>
            </a:r>
          </a:p>
          <a:p>
            <a:pPr marL="0" indent="361950">
              <a:lnSpc>
                <a:spcPct val="120000"/>
              </a:lnSpc>
            </a:pPr>
            <a:r>
              <a:rPr lang="ru-RU" sz="2200" dirty="0">
                <a:latin typeface="Times New Roman" pitchFamily="18" charset="0"/>
                <a:cs typeface="Times New Roman" pitchFamily="18" charset="0"/>
              </a:rPr>
              <a:t>пропагандировать социологические и психологические знания; </a:t>
            </a:r>
          </a:p>
          <a:p>
            <a:pPr marL="0" indent="361950">
              <a:lnSpc>
                <a:spcPct val="120000"/>
              </a:lnSpc>
            </a:pPr>
            <a:r>
              <a:rPr lang="ru-RU" sz="2200" dirty="0">
                <a:latin typeface="Times New Roman" pitchFamily="18" charset="0"/>
                <a:cs typeface="Times New Roman" pitchFamily="18" charset="0"/>
              </a:rPr>
              <a:t>разрабатывать системы комфортных взаимоотношений в организации, основы корпоративной культуры, мероприятия по повышению удовлетворенности трудом.</a:t>
            </a:r>
          </a:p>
          <a:p>
            <a:endParaRPr lang="ru-RU" sz="2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720080"/>
          </a:xfrm>
        </p:spPr>
        <p:txBody>
          <a:bodyPr>
            <a:normAutofit/>
          </a:bodyPr>
          <a:lstStyle/>
          <a:p>
            <a:r>
              <a:rPr lang="ru-RU" dirty="0">
                <a:solidFill>
                  <a:schemeClr val="tx1"/>
                </a:solidFill>
                <a:latin typeface="Times New Roman" pitchFamily="18" charset="0"/>
                <a:cs typeface="Times New Roman" pitchFamily="18" charset="0"/>
              </a:rPr>
              <a:t>Функции управления многообразны:</a:t>
            </a:r>
          </a:p>
        </p:txBody>
      </p:sp>
      <p:sp>
        <p:nvSpPr>
          <p:cNvPr id="3" name="Содержимое 2"/>
          <p:cNvSpPr>
            <a:spLocks noGrp="1"/>
          </p:cNvSpPr>
          <p:nvPr>
            <p:ph idx="1"/>
          </p:nvPr>
        </p:nvSpPr>
        <p:spPr>
          <a:xfrm>
            <a:off x="457200" y="1340768"/>
            <a:ext cx="8229600" cy="5233768"/>
          </a:xfrm>
        </p:spPr>
        <p:txBody>
          <a:bodyPr>
            <a:normAutofit fontScale="62500" lnSpcReduction="20000"/>
          </a:bodyPr>
          <a:lstStyle/>
          <a:p>
            <a:pPr marL="0" indent="361950">
              <a:lnSpc>
                <a:spcPct val="120000"/>
              </a:lnSpc>
              <a:buNone/>
            </a:pPr>
            <a:r>
              <a:rPr lang="ru-RU" u="sng" dirty="0">
                <a:latin typeface="Times New Roman" pitchFamily="18" charset="0"/>
                <a:cs typeface="Times New Roman" pitchFamily="18" charset="0"/>
              </a:rPr>
              <a:t>Планирование</a:t>
            </a:r>
            <a:r>
              <a:rPr lang="ru-RU" dirty="0">
                <a:latin typeface="Times New Roman" pitchFamily="18" charset="0"/>
                <a:cs typeface="Times New Roman" pitchFamily="18" charset="0"/>
              </a:rPr>
              <a:t> – это функция «номер один», она касается целей организации и их достижения. Отвечает на вопросы: где мы находимся? Куда хотим идти? Как это сделать?</a:t>
            </a:r>
          </a:p>
          <a:p>
            <a:pPr marL="0" indent="361950">
              <a:lnSpc>
                <a:spcPct val="120000"/>
              </a:lnSpc>
              <a:buNone/>
            </a:pPr>
            <a:r>
              <a:rPr lang="ru-RU" u="sng" dirty="0">
                <a:latin typeface="Times New Roman" pitchFamily="18" charset="0"/>
                <a:cs typeface="Times New Roman" pitchFamily="18" charset="0"/>
              </a:rPr>
              <a:t>Организация</a:t>
            </a:r>
            <a:r>
              <a:rPr lang="ru-RU" dirty="0">
                <a:latin typeface="Times New Roman" pitchFamily="18" charset="0"/>
                <a:cs typeface="Times New Roman" pitchFamily="18" charset="0"/>
              </a:rPr>
              <a:t> – это структура подразделений, делегирование полномочий и обязанностей, регламентация взаимоотношений, использование ресурсов.</a:t>
            </a:r>
          </a:p>
          <a:p>
            <a:pPr marL="0" indent="361950">
              <a:lnSpc>
                <a:spcPct val="120000"/>
              </a:lnSpc>
              <a:buNone/>
            </a:pPr>
            <a:r>
              <a:rPr lang="ru-RU" u="sng" dirty="0">
                <a:latin typeface="Times New Roman" pitchFamily="18" charset="0"/>
                <a:cs typeface="Times New Roman" pitchFamily="18" charset="0"/>
              </a:rPr>
              <a:t>Мотивация</a:t>
            </a:r>
            <a:r>
              <a:rPr lang="ru-RU" dirty="0">
                <a:latin typeface="Times New Roman" pitchFamily="18" charset="0"/>
                <a:cs typeface="Times New Roman" pitchFamily="18" charset="0"/>
              </a:rPr>
              <a:t> – это приведение планов в действие, мобилизуя людей, побуждая их к работе.</a:t>
            </a:r>
          </a:p>
          <a:p>
            <a:pPr marL="0" indent="361950">
              <a:lnSpc>
                <a:spcPct val="120000"/>
              </a:lnSpc>
              <a:buNone/>
            </a:pPr>
            <a:r>
              <a:rPr lang="ru-RU" u="sng" dirty="0">
                <a:latin typeface="Times New Roman" pitchFamily="18" charset="0"/>
                <a:cs typeface="Times New Roman" pitchFamily="18" charset="0"/>
              </a:rPr>
              <a:t>Контроль</a:t>
            </a:r>
            <a:r>
              <a:rPr lang="ru-RU" dirty="0">
                <a:latin typeface="Times New Roman" pitchFamily="18" charset="0"/>
                <a:cs typeface="Times New Roman" pitchFamily="18" charset="0"/>
              </a:rPr>
              <a:t> – это проверка людей и их работы для обеспечения выполнения плана. В процессе контроля можно получить ответы на следующие вопросы: чему мы научились? Что в следующий раз следует делать иначе? В чем причина отклонений от намеченного? Какое воздействие оказал контроль на принятие решений.</a:t>
            </a:r>
          </a:p>
          <a:p>
            <a:pPr marL="0" indent="361950">
              <a:lnSpc>
                <a:spcPct val="120000"/>
              </a:lnSpc>
              <a:buNone/>
            </a:pPr>
            <a:r>
              <a:rPr lang="ru-RU" dirty="0">
                <a:latin typeface="Times New Roman" pitchFamily="18" charset="0"/>
                <a:cs typeface="Times New Roman" pitchFamily="18" charset="0"/>
              </a:rPr>
              <a:t>Мотивация и контроль составляют сущность руководства.</a:t>
            </a:r>
          </a:p>
          <a:p>
            <a:pPr marL="0" indent="361950">
              <a:lnSpc>
                <a:spcPct val="120000"/>
              </a:lnSpc>
              <a:buNone/>
            </a:pPr>
            <a:r>
              <a:rPr lang="ru-RU" u="sng" dirty="0">
                <a:latin typeface="Times New Roman" pitchFamily="18" charset="0"/>
                <a:cs typeface="Times New Roman" pitchFamily="18" charset="0"/>
              </a:rPr>
              <a:t>Координация</a:t>
            </a:r>
            <a:r>
              <a:rPr lang="ru-RU" dirty="0">
                <a:latin typeface="Times New Roman" pitchFamily="18" charset="0"/>
                <a:cs typeface="Times New Roman" pitchFamily="18" charset="0"/>
              </a:rPr>
              <a:t> – достижение согласованности в работе всех звеньев организации путем установления рациональных связей (коммуникаций) между ними. Характер этих связей может быть самым различным, так как он определяется координируемыми процессами. Наиболее часто используются отчеты, интервью, собрания, компьютерная связь, документы.</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marL="0" indent="361950">
              <a:buNone/>
            </a:pPr>
            <a:r>
              <a:rPr lang="ru-RU" dirty="0">
                <a:latin typeface="Times New Roman" pitchFamily="18" charset="0"/>
                <a:cs typeface="Times New Roman" pitchFamily="18" charset="0"/>
              </a:rPr>
              <a:t>Специализированные функции включают в себя управление:</a:t>
            </a:r>
          </a:p>
          <a:p>
            <a:pPr marL="0" indent="361950"/>
            <a:r>
              <a:rPr lang="ru-RU" dirty="0">
                <a:latin typeface="Times New Roman" pitchFamily="18" charset="0"/>
                <a:cs typeface="Times New Roman" pitchFamily="18" charset="0"/>
              </a:rPr>
              <a:t>Производством;</a:t>
            </a:r>
          </a:p>
          <a:p>
            <a:pPr marL="0" indent="361950"/>
            <a:r>
              <a:rPr lang="ru-RU" dirty="0">
                <a:latin typeface="Times New Roman" pitchFamily="18" charset="0"/>
                <a:cs typeface="Times New Roman" pitchFamily="18" charset="0"/>
              </a:rPr>
              <a:t>Экономикой и финансами;</a:t>
            </a:r>
          </a:p>
          <a:p>
            <a:pPr marL="0" indent="361950"/>
            <a:r>
              <a:rPr lang="ru-RU" dirty="0">
                <a:latin typeface="Times New Roman" pitchFamily="18" charset="0"/>
                <a:cs typeface="Times New Roman" pitchFamily="18" charset="0"/>
              </a:rPr>
              <a:t>Персоналом;</a:t>
            </a:r>
          </a:p>
          <a:p>
            <a:pPr marL="0" indent="361950"/>
            <a:r>
              <a:rPr lang="ru-RU" dirty="0">
                <a:latin typeface="Times New Roman" pitchFamily="18" charset="0"/>
                <a:cs typeface="Times New Roman" pitchFamily="18" charset="0"/>
              </a:rPr>
              <a:t>Маркетингом;</a:t>
            </a:r>
          </a:p>
          <a:p>
            <a:pPr marL="0" indent="361950"/>
            <a:r>
              <a:rPr lang="ru-RU" dirty="0">
                <a:latin typeface="Times New Roman" pitchFamily="18" charset="0"/>
                <a:cs typeface="Times New Roman" pitchFamily="18" charset="0"/>
              </a:rPr>
              <a:t>Технической политикой и инновациями.</a:t>
            </a: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504056"/>
          </a:xfrm>
        </p:spPr>
        <p:txBody>
          <a:bodyPr>
            <a:normAutofit/>
          </a:bodyPr>
          <a:lstStyle/>
          <a:p>
            <a:r>
              <a:rPr lang="ru-RU" sz="2000" dirty="0">
                <a:solidFill>
                  <a:schemeClr val="tx1"/>
                </a:solidFill>
                <a:latin typeface="Times New Roman" pitchFamily="18" charset="0"/>
                <a:cs typeface="Times New Roman" pitchFamily="18" charset="0"/>
              </a:rPr>
              <a:t>Конкретные функции службы управления персоналом в организации</a:t>
            </a:r>
          </a:p>
        </p:txBody>
      </p:sp>
      <p:sp>
        <p:nvSpPr>
          <p:cNvPr id="3" name="Содержимое 2"/>
          <p:cNvSpPr>
            <a:spLocks noGrp="1"/>
          </p:cNvSpPr>
          <p:nvPr>
            <p:ph idx="1"/>
          </p:nvPr>
        </p:nvSpPr>
        <p:spPr>
          <a:xfrm>
            <a:off x="457200" y="1268760"/>
            <a:ext cx="8229600" cy="5589240"/>
          </a:xfrm>
        </p:spPr>
        <p:txBody>
          <a:bodyPr>
            <a:normAutofit fontScale="40000" lnSpcReduction="20000"/>
          </a:bodyPr>
          <a:lstStyle/>
          <a:p>
            <a:pPr marL="0" indent="361950">
              <a:lnSpc>
                <a:spcPct val="120000"/>
              </a:lnSpc>
              <a:buNone/>
            </a:pPr>
            <a:r>
              <a:rPr lang="ru-RU" dirty="0">
                <a:latin typeface="Times New Roman" pitchFamily="18" charset="0"/>
                <a:cs typeface="Times New Roman" pitchFamily="18" charset="0"/>
              </a:rPr>
              <a:t>Такой комплексный подход к службе управления персонала в организации ведет к тому, что СУП начинают расширять круг своих функций от чисто кадровых (формирование, подбор и расстановка кадров) к более широкому кругу вопросу, включающих не только кадровую политику, но и мотивацию персонала, оплату труда работников, согласование интересов работников и фирмы и т.д.</a:t>
            </a:r>
          </a:p>
          <a:p>
            <a:pPr marL="0" indent="361950">
              <a:lnSpc>
                <a:spcPct val="120000"/>
              </a:lnSpc>
              <a:buNone/>
            </a:pPr>
            <a:r>
              <a:rPr lang="ru-RU" dirty="0">
                <a:latin typeface="Times New Roman" pitchFamily="18" charset="0"/>
                <a:cs typeface="Times New Roman" pitchFamily="18" charset="0"/>
              </a:rPr>
              <a:t>В широком смысле функции СУП – отрасль общей политики фирмы, так или иначе связанная с человеческим фактором.</a:t>
            </a:r>
          </a:p>
          <a:p>
            <a:pPr marL="0" indent="361950">
              <a:lnSpc>
                <a:spcPct val="120000"/>
              </a:lnSpc>
              <a:buNone/>
            </a:pPr>
            <a:r>
              <a:rPr lang="ru-RU" dirty="0">
                <a:latin typeface="Times New Roman" pitchFamily="18" charset="0"/>
                <a:cs typeface="Times New Roman" pitchFamily="18" charset="0"/>
              </a:rPr>
              <a:t>В книге Герберта А. </a:t>
            </a:r>
            <a:r>
              <a:rPr lang="ru-RU" dirty="0" err="1">
                <a:latin typeface="Times New Roman" pitchFamily="18" charset="0"/>
                <a:cs typeface="Times New Roman" pitchFamily="18" charset="0"/>
              </a:rPr>
              <a:t>Саймона</a:t>
            </a:r>
            <a:r>
              <a:rPr lang="ru-RU" dirty="0">
                <a:latin typeface="Times New Roman" pitchFamily="18" charset="0"/>
                <a:cs typeface="Times New Roman" pitchFamily="18" charset="0"/>
              </a:rPr>
              <a:t> и Дональда У. </a:t>
            </a:r>
            <a:r>
              <a:rPr lang="ru-RU" dirty="0" err="1">
                <a:latin typeface="Times New Roman" pitchFamily="18" charset="0"/>
                <a:cs typeface="Times New Roman" pitchFamily="18" charset="0"/>
              </a:rPr>
              <a:t>Смитсбурга</a:t>
            </a:r>
            <a:r>
              <a:rPr lang="ru-RU" dirty="0">
                <a:latin typeface="Times New Roman" pitchFamily="18" charset="0"/>
                <a:cs typeface="Times New Roman" pitchFamily="18" charset="0"/>
              </a:rPr>
              <a:t> “Менеджмент в организациях” дается следующая классификация функций СУП в организации:</a:t>
            </a:r>
          </a:p>
          <a:p>
            <a:pPr marL="0" indent="361950">
              <a:lnSpc>
                <a:spcPct val="120000"/>
              </a:lnSpc>
              <a:buNone/>
            </a:pPr>
            <a:r>
              <a:rPr lang="ru-RU" sz="3100" dirty="0">
                <a:latin typeface="Times New Roman" pitchFamily="18" charset="0"/>
                <a:cs typeface="Times New Roman" pitchFamily="18" charset="0"/>
              </a:rPr>
              <a:t>1) Подсистема условий труда:</a:t>
            </a:r>
          </a:p>
          <a:p>
            <a:pPr marL="0" indent="361950">
              <a:lnSpc>
                <a:spcPct val="120000"/>
              </a:lnSpc>
              <a:buNone/>
            </a:pPr>
            <a:r>
              <a:rPr lang="ru-RU" sz="3100" dirty="0">
                <a:latin typeface="Times New Roman" pitchFamily="18" charset="0"/>
                <a:cs typeface="Times New Roman" pitchFamily="18" charset="0"/>
              </a:rPr>
              <a:t>Ø соблюдение требований психофизиологии</a:t>
            </a:r>
          </a:p>
          <a:p>
            <a:pPr marL="0" indent="361950">
              <a:lnSpc>
                <a:spcPct val="120000"/>
              </a:lnSpc>
              <a:buNone/>
            </a:pPr>
            <a:r>
              <a:rPr lang="ru-RU" sz="3100" dirty="0">
                <a:latin typeface="Times New Roman" pitchFamily="18" charset="0"/>
                <a:cs typeface="Times New Roman" pitchFamily="18" charset="0"/>
              </a:rPr>
              <a:t>Ø соблюдение требований технической эстетики</a:t>
            </a:r>
          </a:p>
          <a:p>
            <a:pPr marL="0" indent="361950">
              <a:lnSpc>
                <a:spcPct val="120000"/>
              </a:lnSpc>
              <a:buNone/>
            </a:pPr>
            <a:r>
              <a:rPr lang="ru-RU" sz="3100" dirty="0">
                <a:latin typeface="Times New Roman" pitchFamily="18" charset="0"/>
                <a:cs typeface="Times New Roman" pitchFamily="18" charset="0"/>
              </a:rPr>
              <a:t>Ø охрана труда и техники безопасности</a:t>
            </a:r>
          </a:p>
          <a:p>
            <a:pPr marL="0" indent="361950">
              <a:lnSpc>
                <a:spcPct val="120000"/>
              </a:lnSpc>
              <a:buNone/>
            </a:pPr>
            <a:r>
              <a:rPr lang="ru-RU" sz="3100" dirty="0">
                <a:latin typeface="Times New Roman" pitchFamily="18" charset="0"/>
                <a:cs typeface="Times New Roman" pitchFamily="18" charset="0"/>
              </a:rPr>
              <a:t>Ø организация производственных процессов, анализ затрат и результатов труда, установление оптимального соотношения между количеством единиц оборудования и числом персонала.</a:t>
            </a:r>
          </a:p>
          <a:p>
            <a:pPr marL="0" indent="361950">
              <a:lnSpc>
                <a:spcPct val="120000"/>
              </a:lnSpc>
              <a:buNone/>
            </a:pPr>
            <a:r>
              <a:rPr lang="ru-RU" sz="3100" dirty="0">
                <a:latin typeface="Times New Roman" pitchFamily="18" charset="0"/>
                <a:cs typeface="Times New Roman" pitchFamily="18" charset="0"/>
              </a:rPr>
              <a:t>2) Подсистема трудовых отношений:</a:t>
            </a:r>
          </a:p>
          <a:p>
            <a:pPr marL="0" indent="361950">
              <a:lnSpc>
                <a:spcPct val="120000"/>
              </a:lnSpc>
              <a:buNone/>
            </a:pPr>
            <a:r>
              <a:rPr lang="ru-RU" sz="3100" dirty="0">
                <a:latin typeface="Times New Roman" pitchFamily="18" charset="0"/>
                <a:cs typeface="Times New Roman" pitchFamily="18" charset="0"/>
              </a:rPr>
              <a:t>Ø анализ и регулирование групповых и личностных взаимоотношений</a:t>
            </a:r>
          </a:p>
          <a:p>
            <a:pPr marL="0" indent="361950">
              <a:lnSpc>
                <a:spcPct val="120000"/>
              </a:lnSpc>
              <a:buNone/>
            </a:pPr>
            <a:r>
              <a:rPr lang="ru-RU" sz="3100" dirty="0">
                <a:latin typeface="Times New Roman" pitchFamily="18" charset="0"/>
                <a:cs typeface="Times New Roman" pitchFamily="18" charset="0"/>
              </a:rPr>
              <a:t>Ø анализ и регулирование отношений руководства</a:t>
            </a:r>
          </a:p>
          <a:p>
            <a:pPr marL="0" indent="361950">
              <a:lnSpc>
                <a:spcPct val="120000"/>
              </a:lnSpc>
              <a:buNone/>
            </a:pPr>
            <a:r>
              <a:rPr lang="ru-RU" sz="3100" dirty="0">
                <a:latin typeface="Times New Roman" pitchFamily="18" charset="0"/>
                <a:cs typeface="Times New Roman" pitchFamily="18" charset="0"/>
              </a:rPr>
              <a:t>Ø управление производственными конфликтами и стрессами</a:t>
            </a:r>
          </a:p>
          <a:p>
            <a:pPr marL="0" indent="361950">
              <a:lnSpc>
                <a:spcPct val="120000"/>
              </a:lnSpc>
              <a:buNone/>
            </a:pPr>
            <a:r>
              <a:rPr lang="ru-RU" sz="3100" dirty="0">
                <a:latin typeface="Times New Roman" pitchFamily="18" charset="0"/>
                <a:cs typeface="Times New Roman" pitchFamily="18" charset="0"/>
              </a:rPr>
              <a:t>Ø социально-психологическая диагностика</a:t>
            </a:r>
          </a:p>
          <a:p>
            <a:pPr marL="0" indent="361950">
              <a:lnSpc>
                <a:spcPct val="120000"/>
              </a:lnSpc>
              <a:buNone/>
            </a:pPr>
            <a:r>
              <a:rPr lang="ru-RU" sz="3100" dirty="0">
                <a:latin typeface="Times New Roman" pitchFamily="18" charset="0"/>
                <a:cs typeface="Times New Roman" pitchFamily="18" charset="0"/>
              </a:rPr>
              <a:t>Ø соблюдение этических норм взаимоотношений</a:t>
            </a:r>
          </a:p>
          <a:p>
            <a:pPr marL="0" indent="361950">
              <a:lnSpc>
                <a:spcPct val="120000"/>
              </a:lnSpc>
              <a:buNone/>
            </a:pPr>
            <a:r>
              <a:rPr lang="ru-RU" sz="3100" dirty="0">
                <a:latin typeface="Times New Roman" pitchFamily="18" charset="0"/>
                <a:cs typeface="Times New Roman" pitchFamily="18" charset="0"/>
              </a:rPr>
              <a:t>Ø управление взаимодействием с профсоюзами.</a:t>
            </a:r>
          </a:p>
          <a:p>
            <a:pPr marL="0" indent="361950">
              <a:lnSpc>
                <a:spcPct val="120000"/>
              </a:lnSpc>
              <a:buNone/>
            </a:pPr>
            <a:r>
              <a:rPr lang="ru-RU" sz="3100" dirty="0">
                <a:latin typeface="Times New Roman" pitchFamily="18" charset="0"/>
                <a:cs typeface="Times New Roman" pitchFamily="18" charset="0"/>
              </a:rPr>
              <a:t>3) Подсистема оформления и учета кадров:</a:t>
            </a:r>
          </a:p>
          <a:p>
            <a:pPr marL="0" indent="361950">
              <a:lnSpc>
                <a:spcPct val="120000"/>
              </a:lnSpc>
              <a:buNone/>
            </a:pPr>
            <a:r>
              <a:rPr lang="ru-RU" sz="3100" dirty="0">
                <a:latin typeface="Times New Roman" pitchFamily="18" charset="0"/>
                <a:cs typeface="Times New Roman" pitchFamily="18" charset="0"/>
              </a:rPr>
              <a:t>Ø оформление и учета приема, увольнений, перемещений</a:t>
            </a:r>
          </a:p>
          <a:p>
            <a:pPr marL="0" indent="361950">
              <a:lnSpc>
                <a:spcPct val="120000"/>
              </a:lnSpc>
              <a:buNone/>
            </a:pPr>
            <a:r>
              <a:rPr lang="ru-RU" sz="3100" dirty="0">
                <a:latin typeface="Times New Roman" pitchFamily="18" charset="0"/>
                <a:cs typeface="Times New Roman" pitchFamily="18" charset="0"/>
              </a:rPr>
              <a:t>Ø информационное обеспечение системы кадрового управления</a:t>
            </a:r>
          </a:p>
          <a:p>
            <a:pPr marL="0" indent="361950">
              <a:lnSpc>
                <a:spcPct val="120000"/>
              </a:lnSpc>
              <a:buNone/>
            </a:pPr>
            <a:r>
              <a:rPr lang="ru-RU" sz="3100" dirty="0">
                <a:latin typeface="Times New Roman" pitchFamily="18" charset="0"/>
                <a:cs typeface="Times New Roman" pitchFamily="18" charset="0"/>
              </a:rPr>
              <a:t>Ø профориентация</a:t>
            </a:r>
          </a:p>
          <a:p>
            <a:pPr marL="0" indent="361950">
              <a:lnSpc>
                <a:spcPct val="120000"/>
              </a:lnSpc>
              <a:buNone/>
            </a:pPr>
            <a:r>
              <a:rPr lang="ru-RU" sz="3100" dirty="0">
                <a:latin typeface="Times New Roman" pitchFamily="18" charset="0"/>
                <a:cs typeface="Times New Roman" pitchFamily="18" charset="0"/>
              </a:rPr>
              <a:t>Ø обеспечение занятости</a:t>
            </a: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557808"/>
          </a:xfrm>
        </p:spPr>
        <p:txBody>
          <a:bodyPr>
            <a:normAutofit/>
          </a:bodyPr>
          <a:lstStyle/>
          <a:p>
            <a:r>
              <a:rPr lang="ru-RU" sz="2000" dirty="0">
                <a:solidFill>
                  <a:schemeClr val="tx1"/>
                </a:solidFill>
                <a:latin typeface="Times New Roman" pitchFamily="18" charset="0"/>
                <a:cs typeface="Times New Roman" pitchFamily="18" charset="0"/>
              </a:rPr>
              <a:t>Продолжение классификаций функций ЧУП в управлении </a:t>
            </a:r>
            <a:r>
              <a:rPr lang="ru-RU" sz="2000" dirty="0" err="1">
                <a:solidFill>
                  <a:schemeClr val="tx1"/>
                </a:solidFill>
                <a:latin typeface="Times New Roman" pitchFamily="18" charset="0"/>
                <a:cs typeface="Times New Roman" pitchFamily="18" charset="0"/>
              </a:rPr>
              <a:t>песоналом</a:t>
            </a:r>
            <a:endParaRPr lang="ru-RU" sz="2000"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124744"/>
            <a:ext cx="8229600" cy="5449792"/>
          </a:xfrm>
        </p:spPr>
        <p:txBody>
          <a:bodyPr>
            <a:normAutofit fontScale="25000" lnSpcReduction="20000"/>
          </a:bodyPr>
          <a:lstStyle/>
          <a:p>
            <a:pPr marL="0" indent="361950">
              <a:lnSpc>
                <a:spcPct val="120000"/>
              </a:lnSpc>
              <a:buNone/>
            </a:pPr>
            <a:r>
              <a:rPr lang="ru-RU" sz="3200" dirty="0">
                <a:latin typeface="Times New Roman" pitchFamily="18" charset="0"/>
                <a:cs typeface="Times New Roman" pitchFamily="18" charset="0"/>
              </a:rPr>
              <a:t>4) Подсистема планирования, прогнозирования и маркетинга персонала:</a:t>
            </a:r>
          </a:p>
          <a:p>
            <a:pPr marL="0" indent="361950">
              <a:lnSpc>
                <a:spcPct val="120000"/>
              </a:lnSpc>
              <a:buNone/>
            </a:pPr>
            <a:r>
              <a:rPr lang="ru-RU" sz="3200" dirty="0">
                <a:latin typeface="Times New Roman" pitchFamily="18" charset="0"/>
                <a:cs typeface="Times New Roman" pitchFamily="18" charset="0"/>
              </a:rPr>
              <a:t>Ø разработка стратегии управления персоналом</a:t>
            </a:r>
          </a:p>
          <a:p>
            <a:pPr marL="0" indent="361950">
              <a:lnSpc>
                <a:spcPct val="120000"/>
              </a:lnSpc>
              <a:buNone/>
            </a:pPr>
            <a:r>
              <a:rPr lang="ru-RU" sz="3200" dirty="0">
                <a:latin typeface="Times New Roman" pitchFamily="18" charset="0"/>
                <a:cs typeface="Times New Roman" pitchFamily="18" charset="0"/>
              </a:rPr>
              <a:t>Ø анализ кадрового потенциала</a:t>
            </a:r>
          </a:p>
          <a:p>
            <a:pPr marL="0" indent="361950">
              <a:lnSpc>
                <a:spcPct val="120000"/>
              </a:lnSpc>
              <a:buNone/>
            </a:pPr>
            <a:r>
              <a:rPr lang="ru-RU" sz="3200" dirty="0">
                <a:latin typeface="Times New Roman" pitchFamily="18" charset="0"/>
                <a:cs typeface="Times New Roman" pitchFamily="18" charset="0"/>
              </a:rPr>
              <a:t>Ø анализ рынка труда, планирование и прогнозирование потребности в персонале, организация рекламы</a:t>
            </a:r>
          </a:p>
          <a:p>
            <a:pPr marL="0" indent="361950">
              <a:lnSpc>
                <a:spcPct val="120000"/>
              </a:lnSpc>
              <a:buNone/>
            </a:pPr>
            <a:r>
              <a:rPr lang="ru-RU" sz="3200" dirty="0">
                <a:latin typeface="Times New Roman" pitchFamily="18" charset="0"/>
                <a:cs typeface="Times New Roman" pitchFamily="18" charset="0"/>
              </a:rPr>
              <a:t>Ø планирование кадров</a:t>
            </a:r>
          </a:p>
          <a:p>
            <a:pPr marL="0" indent="361950">
              <a:lnSpc>
                <a:spcPct val="120000"/>
              </a:lnSpc>
              <a:buNone/>
            </a:pPr>
            <a:r>
              <a:rPr lang="ru-RU" sz="3200" dirty="0">
                <a:latin typeface="Times New Roman" pitchFamily="18" charset="0"/>
                <a:cs typeface="Times New Roman" pitchFamily="18" charset="0"/>
              </a:rPr>
              <a:t>Ø взаимосвязь с внешними источниками, обеспечивающими кадрами организацию</a:t>
            </a:r>
          </a:p>
          <a:p>
            <a:pPr marL="0" indent="361950">
              <a:lnSpc>
                <a:spcPct val="120000"/>
              </a:lnSpc>
              <a:buNone/>
            </a:pPr>
            <a:r>
              <a:rPr lang="ru-RU" sz="3200" dirty="0">
                <a:latin typeface="Times New Roman" pitchFamily="18" charset="0"/>
                <a:cs typeface="Times New Roman" pitchFamily="18" charset="0"/>
              </a:rPr>
              <a:t>Ø оценка кандидатов на вакантную должность</a:t>
            </a:r>
          </a:p>
          <a:p>
            <a:pPr marL="0" indent="361950">
              <a:lnSpc>
                <a:spcPct val="120000"/>
              </a:lnSpc>
              <a:buNone/>
            </a:pPr>
            <a:r>
              <a:rPr lang="ru-RU" sz="3200" dirty="0">
                <a:latin typeface="Times New Roman" pitchFamily="18" charset="0"/>
                <a:cs typeface="Times New Roman" pitchFamily="18" charset="0"/>
              </a:rPr>
              <a:t>Ø текущая периодическая оценка кадров.</a:t>
            </a:r>
          </a:p>
          <a:p>
            <a:pPr marL="0" indent="361950">
              <a:lnSpc>
                <a:spcPct val="120000"/>
              </a:lnSpc>
              <a:buNone/>
            </a:pPr>
            <a:r>
              <a:rPr lang="ru-RU" sz="3200" dirty="0">
                <a:latin typeface="Times New Roman" pitchFamily="18" charset="0"/>
                <a:cs typeface="Times New Roman" pitchFamily="18" charset="0"/>
              </a:rPr>
              <a:t>5) Подсистема развития кадров</a:t>
            </a:r>
          </a:p>
          <a:p>
            <a:pPr marL="0" indent="361950">
              <a:lnSpc>
                <a:spcPct val="120000"/>
              </a:lnSpc>
              <a:buNone/>
            </a:pPr>
            <a:r>
              <a:rPr lang="ru-RU" sz="3200" dirty="0">
                <a:latin typeface="Times New Roman" pitchFamily="18" charset="0"/>
                <a:cs typeface="Times New Roman" pitchFamily="18" charset="0"/>
              </a:rPr>
              <a:t>Ø техническое и экономическое обучение</a:t>
            </a:r>
          </a:p>
          <a:p>
            <a:pPr marL="0" indent="361950">
              <a:lnSpc>
                <a:spcPct val="120000"/>
              </a:lnSpc>
              <a:buNone/>
            </a:pPr>
            <a:r>
              <a:rPr lang="ru-RU" sz="3200" dirty="0">
                <a:latin typeface="Times New Roman" pitchFamily="18" charset="0"/>
                <a:cs typeface="Times New Roman" pitchFamily="18" charset="0"/>
              </a:rPr>
              <a:t>Ø переподготовка и повышение квалификации</a:t>
            </a:r>
          </a:p>
          <a:p>
            <a:pPr marL="0" indent="361950">
              <a:lnSpc>
                <a:spcPct val="120000"/>
              </a:lnSpc>
              <a:buNone/>
            </a:pPr>
            <a:r>
              <a:rPr lang="ru-RU" sz="3200" dirty="0">
                <a:latin typeface="Times New Roman" pitchFamily="18" charset="0"/>
                <a:cs typeface="Times New Roman" pitchFamily="18" charset="0"/>
              </a:rPr>
              <a:t>Ø работа с кадровым резервом</a:t>
            </a:r>
          </a:p>
          <a:p>
            <a:pPr marL="0" indent="361950">
              <a:lnSpc>
                <a:spcPct val="120000"/>
              </a:lnSpc>
              <a:buNone/>
            </a:pPr>
            <a:r>
              <a:rPr lang="ru-RU" sz="3200" dirty="0">
                <a:latin typeface="Times New Roman" pitchFamily="18" charset="0"/>
                <a:cs typeface="Times New Roman" pitchFamily="18" charset="0"/>
              </a:rPr>
              <a:t>Ø профессиональная и социально-психологическая адаптация новых работников</a:t>
            </a:r>
          </a:p>
          <a:p>
            <a:pPr marL="0" indent="361950">
              <a:lnSpc>
                <a:spcPct val="120000"/>
              </a:lnSpc>
              <a:buNone/>
            </a:pPr>
            <a:r>
              <a:rPr lang="ru-RU" sz="3200" dirty="0">
                <a:latin typeface="Times New Roman" pitchFamily="18" charset="0"/>
                <a:cs typeface="Times New Roman" pitchFamily="18" charset="0"/>
              </a:rPr>
              <a:t>6) Подсистема анализа и развития средств стимулирования труда:</a:t>
            </a:r>
          </a:p>
          <a:p>
            <a:pPr marL="0" indent="361950">
              <a:lnSpc>
                <a:spcPct val="120000"/>
              </a:lnSpc>
              <a:buNone/>
            </a:pPr>
            <a:r>
              <a:rPr lang="ru-RU" sz="3200" dirty="0">
                <a:latin typeface="Times New Roman" pitchFamily="18" charset="0"/>
                <a:cs typeface="Times New Roman" pitchFamily="18" charset="0"/>
              </a:rPr>
              <a:t>Ø Нормирование и тарификация трудового процесса</a:t>
            </a:r>
          </a:p>
          <a:p>
            <a:pPr marL="0" indent="361950">
              <a:lnSpc>
                <a:spcPct val="120000"/>
              </a:lnSpc>
              <a:buNone/>
            </a:pPr>
            <a:r>
              <a:rPr lang="ru-RU" sz="3200" dirty="0">
                <a:latin typeface="Times New Roman" pitchFamily="18" charset="0"/>
                <a:cs typeface="Times New Roman" pitchFamily="18" charset="0"/>
              </a:rPr>
              <a:t>Ø Разработка систем оплаты труда</a:t>
            </a:r>
          </a:p>
          <a:p>
            <a:pPr marL="0" indent="361950">
              <a:lnSpc>
                <a:spcPct val="120000"/>
              </a:lnSpc>
              <a:buNone/>
            </a:pPr>
            <a:r>
              <a:rPr lang="ru-RU" sz="3200" dirty="0">
                <a:latin typeface="Times New Roman" pitchFamily="18" charset="0"/>
                <a:cs typeface="Times New Roman" pitchFamily="18" charset="0"/>
              </a:rPr>
              <a:t>Ø Использование средств морального поощрения</a:t>
            </a:r>
          </a:p>
          <a:p>
            <a:pPr marL="0" indent="361950">
              <a:lnSpc>
                <a:spcPct val="120000"/>
              </a:lnSpc>
              <a:buNone/>
            </a:pPr>
            <a:r>
              <a:rPr lang="ru-RU" sz="3200" dirty="0">
                <a:latin typeface="Times New Roman" pitchFamily="18" charset="0"/>
                <a:cs typeface="Times New Roman" pitchFamily="18" charset="0"/>
              </a:rPr>
              <a:t>Ø Разработка форм участия в прибыли и капитале</a:t>
            </a:r>
          </a:p>
          <a:p>
            <a:pPr marL="0" indent="361950">
              <a:lnSpc>
                <a:spcPct val="120000"/>
              </a:lnSpc>
              <a:buNone/>
            </a:pPr>
            <a:r>
              <a:rPr lang="ru-RU" sz="3200" dirty="0">
                <a:latin typeface="Times New Roman" pitchFamily="18" charset="0"/>
                <a:cs typeface="Times New Roman" pitchFamily="18" charset="0"/>
              </a:rPr>
              <a:t>Ø Управление трудовой мотивацией</a:t>
            </a:r>
          </a:p>
          <a:p>
            <a:pPr marL="0" indent="361950">
              <a:lnSpc>
                <a:spcPct val="120000"/>
              </a:lnSpc>
              <a:buNone/>
            </a:pPr>
            <a:r>
              <a:rPr lang="ru-RU" sz="3200" dirty="0">
                <a:latin typeface="Times New Roman" pitchFamily="18" charset="0"/>
                <a:cs typeface="Times New Roman" pitchFamily="18" charset="0"/>
              </a:rPr>
              <a:t>7) Подсистема юридических услуг</a:t>
            </a:r>
          </a:p>
          <a:p>
            <a:pPr marL="0" indent="361950">
              <a:lnSpc>
                <a:spcPct val="120000"/>
              </a:lnSpc>
              <a:buNone/>
            </a:pPr>
            <a:r>
              <a:rPr lang="ru-RU" sz="3200" dirty="0">
                <a:latin typeface="Times New Roman" pitchFamily="18" charset="0"/>
                <a:cs typeface="Times New Roman" pitchFamily="18" charset="0"/>
              </a:rPr>
              <a:t>Ø решение трудовых вопросов с точки зрения юридических нормативов</a:t>
            </a:r>
          </a:p>
          <a:p>
            <a:pPr marL="0" indent="361950">
              <a:lnSpc>
                <a:spcPct val="120000"/>
              </a:lnSpc>
              <a:buNone/>
            </a:pPr>
            <a:r>
              <a:rPr lang="ru-RU" sz="3200" dirty="0">
                <a:latin typeface="Times New Roman" pitchFamily="18" charset="0"/>
                <a:cs typeface="Times New Roman" pitchFamily="18" charset="0"/>
              </a:rPr>
              <a:t>Ø согласование распорядительных документов по управлению персоналом</a:t>
            </a:r>
          </a:p>
          <a:p>
            <a:pPr marL="0" indent="361950">
              <a:lnSpc>
                <a:spcPct val="120000"/>
              </a:lnSpc>
              <a:buNone/>
            </a:pPr>
            <a:r>
              <a:rPr lang="ru-RU" sz="3200" dirty="0">
                <a:latin typeface="Times New Roman" pitchFamily="18" charset="0"/>
                <a:cs typeface="Times New Roman" pitchFamily="18" charset="0"/>
              </a:rPr>
              <a:t>Ø решение правовых вопросов хозяйственной деятельности.</a:t>
            </a:r>
          </a:p>
          <a:p>
            <a:pPr marL="0" indent="361950">
              <a:lnSpc>
                <a:spcPct val="120000"/>
              </a:lnSpc>
              <a:buNone/>
            </a:pPr>
            <a:r>
              <a:rPr lang="ru-RU" sz="3200" dirty="0">
                <a:latin typeface="Times New Roman" pitchFamily="18" charset="0"/>
                <a:cs typeface="Times New Roman" pitchFamily="18" charset="0"/>
              </a:rPr>
              <a:t>8) Подсистема развития социальной инфраструктуры:</a:t>
            </a:r>
          </a:p>
          <a:p>
            <a:pPr marL="0" indent="361950">
              <a:lnSpc>
                <a:spcPct val="120000"/>
              </a:lnSpc>
              <a:buNone/>
            </a:pPr>
            <a:r>
              <a:rPr lang="ru-RU" sz="3200" dirty="0">
                <a:latin typeface="Times New Roman" pitchFamily="18" charset="0"/>
                <a:cs typeface="Times New Roman" pitchFamily="18" charset="0"/>
              </a:rPr>
              <a:t>Ø организация общественного питания</a:t>
            </a:r>
          </a:p>
          <a:p>
            <a:pPr marL="0" indent="361950">
              <a:lnSpc>
                <a:spcPct val="120000"/>
              </a:lnSpc>
              <a:buNone/>
            </a:pPr>
            <a:r>
              <a:rPr lang="ru-RU" sz="3200" dirty="0">
                <a:latin typeface="Times New Roman" pitchFamily="18" charset="0"/>
                <a:cs typeface="Times New Roman" pitchFamily="18" charset="0"/>
              </a:rPr>
              <a:t>Ø управление жилищно-бытовым обслуживанием</a:t>
            </a:r>
          </a:p>
          <a:p>
            <a:pPr marL="0" indent="361950">
              <a:lnSpc>
                <a:spcPct val="120000"/>
              </a:lnSpc>
              <a:buNone/>
            </a:pPr>
            <a:r>
              <a:rPr lang="ru-RU" sz="3200" dirty="0">
                <a:latin typeface="Times New Roman" pitchFamily="18" charset="0"/>
                <a:cs typeface="Times New Roman" pitchFamily="18" charset="0"/>
              </a:rPr>
              <a:t>Ø развитие культуры и физического воспитания</a:t>
            </a:r>
          </a:p>
          <a:p>
            <a:pPr marL="0" indent="361950">
              <a:lnSpc>
                <a:spcPct val="120000"/>
              </a:lnSpc>
              <a:buNone/>
            </a:pPr>
            <a:r>
              <a:rPr lang="ru-RU" sz="3200" dirty="0">
                <a:latin typeface="Times New Roman" pitchFamily="18" charset="0"/>
                <a:cs typeface="Times New Roman" pitchFamily="18" charset="0"/>
              </a:rPr>
              <a:t>Ø обеспечение охраны здоровья и отдыха</a:t>
            </a:r>
          </a:p>
          <a:p>
            <a:pPr marL="0" indent="361950">
              <a:lnSpc>
                <a:spcPct val="120000"/>
              </a:lnSpc>
              <a:buNone/>
            </a:pPr>
            <a:r>
              <a:rPr lang="ru-RU" sz="3200" dirty="0">
                <a:latin typeface="Times New Roman" pitchFamily="18" charset="0"/>
                <a:cs typeface="Times New Roman" pitchFamily="18" charset="0"/>
              </a:rPr>
              <a:t>Ø управление социальными конфликтами и стрессами</a:t>
            </a:r>
          </a:p>
          <a:p>
            <a:pPr marL="0" indent="361950">
              <a:lnSpc>
                <a:spcPct val="120000"/>
              </a:lnSpc>
              <a:buNone/>
            </a:pPr>
            <a:r>
              <a:rPr lang="ru-RU" sz="3200" dirty="0">
                <a:latin typeface="Times New Roman" pitchFamily="18" charset="0"/>
                <a:cs typeface="Times New Roman" pitchFamily="18" charset="0"/>
              </a:rPr>
              <a:t>9) Подсистема разработки </a:t>
            </a:r>
            <a:r>
              <a:rPr lang="ru-RU" sz="3200" dirty="0" err="1">
                <a:latin typeface="Times New Roman" pitchFamily="18" charset="0"/>
                <a:cs typeface="Times New Roman" pitchFamily="18" charset="0"/>
              </a:rPr>
              <a:t>оргструктуры</a:t>
            </a:r>
            <a:r>
              <a:rPr lang="ru-RU" sz="3200" dirty="0">
                <a:latin typeface="Times New Roman" pitchFamily="18" charset="0"/>
                <a:cs typeface="Times New Roman" pitchFamily="18" charset="0"/>
              </a:rPr>
              <a:t> управления</a:t>
            </a:r>
          </a:p>
          <a:p>
            <a:pPr marL="0" indent="361950">
              <a:lnSpc>
                <a:spcPct val="120000"/>
              </a:lnSpc>
              <a:buNone/>
            </a:pPr>
            <a:r>
              <a:rPr lang="ru-RU" sz="3200" dirty="0">
                <a:latin typeface="Times New Roman" pitchFamily="18" charset="0"/>
                <a:cs typeface="Times New Roman" pitchFamily="18" charset="0"/>
              </a:rPr>
              <a:t>Ø анализ сложившейся </a:t>
            </a:r>
            <a:r>
              <a:rPr lang="ru-RU" sz="3200" dirty="0" err="1">
                <a:latin typeface="Times New Roman" pitchFamily="18" charset="0"/>
                <a:cs typeface="Times New Roman" pitchFamily="18" charset="0"/>
              </a:rPr>
              <a:t>оргструктуры</a:t>
            </a:r>
            <a:r>
              <a:rPr lang="ru-RU" sz="3200" dirty="0">
                <a:latin typeface="Times New Roman" pitchFamily="18" charset="0"/>
                <a:cs typeface="Times New Roman" pitchFamily="18" charset="0"/>
              </a:rPr>
              <a:t> управления</a:t>
            </a:r>
          </a:p>
          <a:p>
            <a:pPr marL="0" indent="361950">
              <a:lnSpc>
                <a:spcPct val="120000"/>
              </a:lnSpc>
              <a:buNone/>
            </a:pPr>
            <a:r>
              <a:rPr lang="ru-RU" sz="3200" dirty="0">
                <a:latin typeface="Times New Roman" pitchFamily="18" charset="0"/>
                <a:cs typeface="Times New Roman" pitchFamily="18" charset="0"/>
              </a:rPr>
              <a:t>Ø проектирование </a:t>
            </a:r>
            <a:r>
              <a:rPr lang="ru-RU" sz="3200" dirty="0" err="1">
                <a:latin typeface="Times New Roman" pitchFamily="18" charset="0"/>
                <a:cs typeface="Times New Roman" pitchFamily="18" charset="0"/>
              </a:rPr>
              <a:t>оргструктуры</a:t>
            </a:r>
            <a:r>
              <a:rPr lang="ru-RU" sz="3200" dirty="0">
                <a:latin typeface="Times New Roman" pitchFamily="18" charset="0"/>
                <a:cs typeface="Times New Roman" pitchFamily="18" charset="0"/>
              </a:rPr>
              <a:t> управления</a:t>
            </a:r>
          </a:p>
          <a:p>
            <a:pPr marL="0" indent="361950">
              <a:lnSpc>
                <a:spcPct val="120000"/>
              </a:lnSpc>
              <a:buNone/>
            </a:pPr>
            <a:r>
              <a:rPr lang="ru-RU" sz="3200" dirty="0">
                <a:latin typeface="Times New Roman" pitchFamily="18" charset="0"/>
                <a:cs typeface="Times New Roman" pitchFamily="18" charset="0"/>
              </a:rPr>
              <a:t>Ø разработка штатного расписания</a:t>
            </a:r>
          </a:p>
          <a:p>
            <a:pPr marL="0" indent="361950">
              <a:lnSpc>
                <a:spcPct val="120000"/>
              </a:lnSpc>
              <a:buNone/>
            </a:pPr>
            <a:r>
              <a:rPr lang="ru-RU" sz="3200" dirty="0">
                <a:latin typeface="Times New Roman" pitchFamily="18" charset="0"/>
                <a:cs typeface="Times New Roman" pitchFamily="18" charset="0"/>
              </a:rPr>
              <a:t>Ø построение новой </a:t>
            </a:r>
            <a:r>
              <a:rPr lang="ru-RU" sz="3200" dirty="0" err="1">
                <a:latin typeface="Times New Roman" pitchFamily="18" charset="0"/>
                <a:cs typeface="Times New Roman" pitchFamily="18" charset="0"/>
              </a:rPr>
              <a:t>оргструктуры</a:t>
            </a:r>
            <a:r>
              <a:rPr lang="ru-RU" sz="3200" dirty="0">
                <a:latin typeface="Times New Roman" pitchFamily="18" charset="0"/>
                <a:cs typeface="Times New Roman" pitchFamily="18" charset="0"/>
              </a:rPr>
              <a:t> управления</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1066800"/>
          </a:xfrm>
        </p:spPr>
        <p:txBody>
          <a:bodyPr>
            <a:normAutofit/>
          </a:bodyPr>
          <a:lstStyle/>
          <a:p>
            <a:pPr lvl="1" algn="l" rtl="0">
              <a:spcBef>
                <a:spcPct val="0"/>
              </a:spcBef>
            </a:pPr>
            <a:r>
              <a:rPr lang="ru-RU" sz="2800" dirty="0">
                <a:solidFill>
                  <a:schemeClr val="tx1"/>
                </a:solidFill>
                <a:latin typeface="Times New Roman" pitchFamily="18" charset="0"/>
                <a:cs typeface="Times New Roman" pitchFamily="18" charset="0"/>
              </a:rPr>
              <a:t>1.1 </a:t>
            </a:r>
            <a:r>
              <a:rPr lang="ru-RU" sz="2800" dirty="0" err="1">
                <a:solidFill>
                  <a:schemeClr val="tx1"/>
                </a:solidFill>
                <a:latin typeface="Times New Roman" pitchFamily="18" charset="0"/>
                <a:cs typeface="Times New Roman" pitchFamily="18" charset="0"/>
              </a:rPr>
              <a:t>Целеполагание</a:t>
            </a:r>
            <a:r>
              <a:rPr lang="ru-RU" sz="2800" dirty="0">
                <a:solidFill>
                  <a:schemeClr val="tx1"/>
                </a:solidFill>
                <a:latin typeface="Times New Roman" pitchFamily="18" charset="0"/>
                <a:cs typeface="Times New Roman" pitchFamily="18" charset="0"/>
              </a:rPr>
              <a:t> и принципы формирования целей организации и системы управления персоналом.</a:t>
            </a:r>
          </a:p>
        </p:txBody>
      </p:sp>
      <p:sp>
        <p:nvSpPr>
          <p:cNvPr id="3" name="Содержимое 2"/>
          <p:cNvSpPr>
            <a:spLocks noGrp="1"/>
          </p:cNvSpPr>
          <p:nvPr>
            <p:ph idx="1"/>
          </p:nvPr>
        </p:nvSpPr>
        <p:spPr>
          <a:xfrm>
            <a:off x="457200" y="1628800"/>
            <a:ext cx="8229600" cy="4945736"/>
          </a:xfrm>
        </p:spPr>
        <p:txBody>
          <a:bodyPr>
            <a:noAutofit/>
          </a:bodyPr>
          <a:lstStyle/>
          <a:p>
            <a:pPr marL="0" indent="361950">
              <a:lnSpc>
                <a:spcPct val="120000"/>
              </a:lnSpc>
              <a:buNone/>
            </a:pPr>
            <a:r>
              <a:rPr lang="ru-RU" sz="1700" dirty="0" err="1">
                <a:latin typeface="Times New Roman" pitchFamily="18" charset="0"/>
                <a:cs typeface="Times New Roman" pitchFamily="18" charset="0"/>
              </a:rPr>
              <a:t>Целеполагание</a:t>
            </a:r>
            <a:r>
              <a:rPr lang="ru-RU" sz="1700" dirty="0">
                <a:latin typeface="Times New Roman" pitchFamily="18" charset="0"/>
                <a:cs typeface="Times New Roman" pitchFamily="18" charset="0"/>
              </a:rPr>
              <a:t> – это исходный момент в деятельности менеджмента, приобретающий все большее значение в условиях рыночной экономики. </a:t>
            </a:r>
            <a:r>
              <a:rPr lang="ru-RU" sz="1700" dirty="0" err="1">
                <a:latin typeface="Times New Roman" pitchFamily="18" charset="0"/>
                <a:cs typeface="Times New Roman" pitchFamily="18" charset="0"/>
              </a:rPr>
              <a:t>Целеполагание</a:t>
            </a:r>
            <a:r>
              <a:rPr lang="ru-RU" sz="1700" dirty="0">
                <a:latin typeface="Times New Roman" pitchFamily="18" charset="0"/>
                <a:cs typeface="Times New Roman" pitchFamily="18" charset="0"/>
              </a:rPr>
              <a:t> - это практическое осмысление своей деятельности человеком с точки зрения (постановки) целей и их реализации (достижения) наиболее экономичными (рентабельными) средствами.</a:t>
            </a:r>
          </a:p>
          <a:p>
            <a:pPr marL="0" indent="361950">
              <a:lnSpc>
                <a:spcPct val="120000"/>
              </a:lnSpc>
              <a:buNone/>
            </a:pPr>
            <a:r>
              <a:rPr lang="ru-RU" sz="1700" dirty="0">
                <a:latin typeface="Times New Roman" pitchFamily="18" charset="0"/>
                <a:cs typeface="Times New Roman" pitchFamily="18" charset="0"/>
              </a:rPr>
              <a:t>Миссия организации – это главная цель организации, ради которой она создана и которая характеризует определенные виды ее деятельности. При этом определение миссии организации, которая выражает философию и смысл ее существования, выступает в качестве первого этапа </a:t>
            </a:r>
            <a:r>
              <a:rPr lang="ru-RU" sz="1700" dirty="0" err="1">
                <a:latin typeface="Times New Roman" pitchFamily="18" charset="0"/>
                <a:cs typeface="Times New Roman" pitchFamily="18" charset="0"/>
              </a:rPr>
              <a:t>целеполагания</a:t>
            </a:r>
            <a:r>
              <a:rPr lang="ru-RU" sz="1700" dirty="0">
                <a:latin typeface="Times New Roman" pitchFamily="18" charset="0"/>
                <a:cs typeface="Times New Roman" pitchFamily="18" charset="0"/>
              </a:rPr>
              <a:t>. Миссия детализирует статус организации и направления деятельности для определения главной цели и стратегии организации. Формулировка миссии обычно включает: цель организации (траекторную или точечную) по товарам и услугам, рынкам, технологиям; характеристику культуры организации, тип привлекаемых работников.</a:t>
            </a:r>
          </a:p>
          <a:p>
            <a:pPr marL="0" indent="361950">
              <a:lnSpc>
                <a:spcPct val="120000"/>
              </a:lnSpc>
              <a:buNone/>
            </a:pPr>
            <a:r>
              <a:rPr lang="ru-RU" sz="1700" dirty="0">
                <a:latin typeface="Times New Roman" pitchFamily="18" charset="0"/>
                <a:cs typeface="Times New Roman" pitchFamily="18" charset="0"/>
              </a:rPr>
              <a:t>Цель – фундаментальное понятие теории управления. Цель представляет </a:t>
            </a:r>
            <a:r>
              <a:rPr lang="ru-RU" sz="1700" dirty="0" err="1">
                <a:latin typeface="Times New Roman" pitchFamily="18" charset="0"/>
                <a:cs typeface="Times New Roman" pitchFamily="18" charset="0"/>
              </a:rPr>
              <a:t>опредмеченный</a:t>
            </a:r>
            <a:r>
              <a:rPr lang="ru-RU" sz="1700" dirty="0">
                <a:latin typeface="Times New Roman" pitchFamily="18" charset="0"/>
                <a:cs typeface="Times New Roman" pitchFamily="18" charset="0"/>
              </a:rPr>
              <a:t> мотив, который побуждает к действию ради чего-то.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720080"/>
          </a:xfrm>
        </p:spPr>
        <p:txBody>
          <a:bodyPr>
            <a:noAutofit/>
          </a:bodyPr>
          <a:lstStyle/>
          <a:p>
            <a:r>
              <a:rPr lang="ru-RU" sz="1800" dirty="0">
                <a:solidFill>
                  <a:schemeClr val="tx1"/>
                </a:solidFill>
                <a:latin typeface="Times New Roman" pitchFamily="18" charset="0"/>
                <a:cs typeface="Times New Roman" pitchFamily="18" charset="0"/>
              </a:rPr>
              <a:t>Существует стандартный набор функций СУП, которые в сумме своей представляют кадровую политику фирмы. Рассмотрим эти функции подробнее.</a:t>
            </a:r>
          </a:p>
        </p:txBody>
      </p:sp>
      <p:sp>
        <p:nvSpPr>
          <p:cNvPr id="3" name="Содержимое 2"/>
          <p:cNvSpPr>
            <a:spLocks noGrp="1"/>
          </p:cNvSpPr>
          <p:nvPr>
            <p:ph idx="1"/>
          </p:nvPr>
        </p:nvSpPr>
        <p:spPr>
          <a:xfrm>
            <a:off x="457200" y="1340768"/>
            <a:ext cx="8229600" cy="5233768"/>
          </a:xfrm>
        </p:spPr>
        <p:txBody>
          <a:bodyPr>
            <a:noAutofit/>
          </a:bodyPr>
          <a:lstStyle/>
          <a:p>
            <a:pPr marL="0" indent="361950">
              <a:lnSpc>
                <a:spcPct val="120000"/>
              </a:lnSpc>
              <a:buNone/>
            </a:pPr>
            <a:r>
              <a:rPr lang="ru-RU" sz="1400" dirty="0"/>
              <a:t>1) Планирование трудовых ресурсов, – что включает в себя:</a:t>
            </a:r>
          </a:p>
          <a:p>
            <a:pPr marL="0" indent="361950">
              <a:lnSpc>
                <a:spcPct val="120000"/>
              </a:lnSpc>
            </a:pPr>
            <a:r>
              <a:rPr lang="ru-RU" sz="1400" dirty="0"/>
              <a:t>оценку наличных ресурсов (т.е. анализ содержания работ и имеющего персонального состава)</a:t>
            </a:r>
          </a:p>
          <a:p>
            <a:pPr marL="0" indent="361950">
              <a:lnSpc>
                <a:spcPct val="120000"/>
              </a:lnSpc>
            </a:pPr>
            <a:r>
              <a:rPr lang="ru-RU" sz="1400" dirty="0"/>
              <a:t>оценка будущих потребностей (прогноз внутренних и внешних предложений рабочей силы и спроса на рабочую силу)</a:t>
            </a:r>
          </a:p>
          <a:p>
            <a:pPr marL="0" indent="361950">
              <a:lnSpc>
                <a:spcPct val="120000"/>
              </a:lnSpc>
            </a:pPr>
            <a:r>
              <a:rPr lang="ru-RU" sz="1400" dirty="0"/>
              <a:t>разработка программы удовлетворения будущих потребностей в людских ресурсах на основе соотношения внутреннего и внешнего предложения рабочей силы со спросом и стратегии развития компании. Для правильного прогнозирования необходимо учитывать среднюю текучесть кадров, естественное выбытие (смерть, выход на пенсию и т.д.) и другие факторы.</a:t>
            </a:r>
          </a:p>
          <a:p>
            <a:pPr marL="0" indent="361950">
              <a:lnSpc>
                <a:spcPct val="120000"/>
              </a:lnSpc>
              <a:buNone/>
            </a:pPr>
            <a:r>
              <a:rPr lang="ru-RU" sz="1400" dirty="0"/>
              <a:t>2) Наем персонала – это создание резерва потенциальных кандидатов по всем должностям</a:t>
            </a:r>
          </a:p>
          <a:p>
            <a:pPr marL="0" indent="361950">
              <a:lnSpc>
                <a:spcPct val="120000"/>
              </a:lnSpc>
              <a:buNone/>
            </a:pPr>
            <a:r>
              <a:rPr lang="ru-RU" sz="1400" dirty="0"/>
              <a:t>3) Отбор персонала – оценка кандидатов на рабочее место и отбор лучших из резервов, созданного в ходе найма.</a:t>
            </a:r>
          </a:p>
          <a:p>
            <a:pPr marL="0" indent="361950">
              <a:lnSpc>
                <a:spcPct val="120000"/>
              </a:lnSpc>
              <a:buNone/>
            </a:pPr>
            <a:r>
              <a:rPr lang="ru-RU" sz="1400" dirty="0"/>
              <a:t>К основным критериям оценки относятся: профессиональные, образовательные, организационные, а потом уж и личные качества кандидата. Именно в таком порядке, так как в противном случае фирма рискует нанять прекрасного человека, но плохого специалиста.</a:t>
            </a:r>
          </a:p>
          <a:p>
            <a:pPr marL="0" indent="361950">
              <a:lnSpc>
                <a:spcPct val="120000"/>
              </a:lnSpc>
              <a:buNone/>
            </a:pPr>
            <a:r>
              <a:rPr lang="ru-RU" sz="1400" dirty="0"/>
              <a:t>К основным методам отбора относятся: испытания, оценка способностей и собеседование.</a:t>
            </a:r>
          </a:p>
          <a:p>
            <a:pPr marL="0" indent="361950">
              <a:lnSpc>
                <a:spcPct val="120000"/>
              </a:lnSpc>
              <a:buNone/>
            </a:pPr>
            <a:r>
              <a:rPr lang="ru-RU" sz="1400" dirty="0"/>
              <a:t>4) Определение заработной платы и льгот – разработка структуры заработной платы и льгот с целью привлечения и удержания работника.</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6237312"/>
          </a:xfrm>
        </p:spPr>
        <p:txBody>
          <a:bodyPr>
            <a:noAutofit/>
          </a:bodyPr>
          <a:lstStyle/>
          <a:p>
            <a:pPr marL="0" indent="361950">
              <a:lnSpc>
                <a:spcPct val="120000"/>
              </a:lnSpc>
              <a:buNone/>
            </a:pPr>
            <a:r>
              <a:rPr lang="ru-RU" sz="1300" dirty="0">
                <a:latin typeface="Times New Roman" pitchFamily="18" charset="0"/>
                <a:cs typeface="Times New Roman" pitchFamily="18" charset="0"/>
              </a:rPr>
              <a:t>5) Адаптация – введение нанятых работников в организацию и во все ее подразделения того, что ожидает от них организация и какой труд в ней получает заслуженную оценку.</a:t>
            </a:r>
          </a:p>
          <a:p>
            <a:pPr marL="0" indent="361950">
              <a:lnSpc>
                <a:spcPct val="120000"/>
              </a:lnSpc>
              <a:buNone/>
            </a:pPr>
            <a:r>
              <a:rPr lang="ru-RU" sz="1300" dirty="0">
                <a:latin typeface="Times New Roman" pitchFamily="18" charset="0"/>
                <a:cs typeface="Times New Roman" pitchFamily="18" charset="0"/>
              </a:rPr>
              <a:t>Основная цель адаптации – привести в соответствие личные знания, опыт и ценности работника с ценностями и традициями организации, обучать его взаимоотношениям в конкретной фирме. Адаптация протекает по формальным и неформальным каналам</a:t>
            </a:r>
          </a:p>
          <a:p>
            <a:pPr marL="0" indent="361950">
              <a:lnSpc>
                <a:spcPct val="120000"/>
              </a:lnSpc>
              <a:buNone/>
            </a:pPr>
            <a:r>
              <a:rPr lang="ru-RU" sz="1300" dirty="0">
                <a:latin typeface="Times New Roman" pitchFamily="18" charset="0"/>
                <a:cs typeface="Times New Roman" pitchFamily="18" charset="0"/>
              </a:rPr>
              <a:t>6) Обучение – разработка программ для обучения трудовым навыкам эффективного выполнения работ.</a:t>
            </a:r>
          </a:p>
          <a:p>
            <a:pPr marL="0" indent="361950">
              <a:lnSpc>
                <a:spcPct val="120000"/>
              </a:lnSpc>
              <a:buNone/>
            </a:pPr>
            <a:r>
              <a:rPr lang="ru-RU" sz="1300" dirty="0">
                <a:latin typeface="Times New Roman" pitchFamily="18" charset="0"/>
                <a:cs typeface="Times New Roman" pitchFamily="18" charset="0"/>
              </a:rPr>
              <a:t>Обучение необходимо для поддержания высокой производительности труда всего персонала и отдельных работников в случае поступления на новую должность и при недостаточности квалификации. Для того, чтобы программы обучения были эффективны нужно создать СУП совместно с высшим руководством фирмы соответствующий климат, благоприятствующий обучению: поощрение обучающихся, поддержка со стороны преподавателей и т.д.</a:t>
            </a:r>
          </a:p>
          <a:p>
            <a:pPr marL="0" indent="361950">
              <a:lnSpc>
                <a:spcPct val="120000"/>
              </a:lnSpc>
              <a:buNone/>
            </a:pPr>
            <a:r>
              <a:rPr lang="ru-RU" sz="1300" dirty="0">
                <a:latin typeface="Times New Roman" pitchFamily="18" charset="0"/>
                <a:cs typeface="Times New Roman" pitchFamily="18" charset="0"/>
              </a:rPr>
              <a:t>7) Оценка трудовой деятельности – разработка методик оценки трудовой деятельности и доведение ее до работников.</a:t>
            </a:r>
          </a:p>
          <a:p>
            <a:pPr marL="0" indent="361950">
              <a:lnSpc>
                <a:spcPct val="120000"/>
              </a:lnSpc>
              <a:buNone/>
            </a:pPr>
            <a:r>
              <a:rPr lang="ru-RU" sz="1300" dirty="0">
                <a:latin typeface="Times New Roman" pitchFamily="18" charset="0"/>
                <a:cs typeface="Times New Roman" pitchFamily="18" charset="0"/>
              </a:rPr>
              <a:t>Сегодня можно говорить и двух типах оценок персонала, методики которых напрямую связаны с отношением к сотруднику фирмы как к ценному ресурсу: первая – оценка персонала при приеме на работу, вторая – оценка деятельности персонала (это наиболее сложная часть кадровой работы, требующая высшей квалификации и от руководителей фирмы и от специалистов служб управления персонала).</a:t>
            </a:r>
          </a:p>
          <a:p>
            <a:pPr marL="0" indent="361950">
              <a:lnSpc>
                <a:spcPct val="120000"/>
              </a:lnSpc>
              <a:buNone/>
            </a:pPr>
            <a:r>
              <a:rPr lang="ru-RU" sz="1300" dirty="0">
                <a:latin typeface="Times New Roman" pitchFamily="18" charset="0"/>
                <a:cs typeface="Times New Roman" pitchFamily="18" charset="0"/>
              </a:rPr>
              <a:t>Основным требованиям, предъявляемым к оценке, является требование объективности со стороны оценивающего, а для СУП – разработка грамотных процедур и технологий оценки персонала.</a:t>
            </a:r>
          </a:p>
          <a:p>
            <a:pPr marL="0" indent="361950">
              <a:lnSpc>
                <a:spcPct val="120000"/>
              </a:lnSpc>
              <a:buNone/>
            </a:pPr>
            <a:r>
              <a:rPr lang="ru-RU" sz="1300" dirty="0">
                <a:latin typeface="Times New Roman" pitchFamily="18" charset="0"/>
                <a:cs typeface="Times New Roman" pitchFamily="18" charset="0"/>
              </a:rPr>
              <a:t>8) Повышение, понижение, перевод, увольнение персонала – для выполнения данной функции службы управления персоналом должны:</a:t>
            </a:r>
          </a:p>
          <a:p>
            <a:pPr marL="0" indent="361950">
              <a:lnSpc>
                <a:spcPct val="120000"/>
              </a:lnSpc>
              <a:buNone/>
            </a:pPr>
            <a:r>
              <a:rPr lang="ru-RU" sz="1300" dirty="0">
                <a:latin typeface="Times New Roman" pitchFamily="18" charset="0"/>
                <a:cs typeface="Times New Roman" pitchFamily="18" charset="0"/>
              </a:rPr>
              <a:t>· разработать методологию перемещения работника с должности большей или меньшей ответственностью</a:t>
            </a:r>
          </a:p>
          <a:p>
            <a:pPr marL="0" indent="361950">
              <a:lnSpc>
                <a:spcPct val="120000"/>
              </a:lnSpc>
              <a:buNone/>
            </a:pPr>
            <a:r>
              <a:rPr lang="ru-RU" sz="1300" dirty="0">
                <a:latin typeface="Times New Roman" pitchFamily="18" charset="0"/>
                <a:cs typeface="Times New Roman" pitchFamily="18" charset="0"/>
              </a:rPr>
              <a:t>· развивать профессиональный опыт работника путем перемещения на другие должности или участки работы (другими словами, СУП занимаются планированием карьеры работников).</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1440160"/>
          </a:xfrm>
        </p:spPr>
        <p:txBody>
          <a:bodyPr>
            <a:noAutofit/>
          </a:bodyPr>
          <a:lstStyle/>
          <a:p>
            <a:r>
              <a:rPr lang="ru-RU" sz="2400" dirty="0">
                <a:solidFill>
                  <a:schemeClr val="tx1"/>
                </a:solidFill>
                <a:latin typeface="Times New Roman" pitchFamily="18" charset="0"/>
                <a:cs typeface="Times New Roman" pitchFamily="18" charset="0"/>
              </a:rPr>
              <a:t>1.3. Функционально-целевая модель системы управления организацией и ее персоналом как основа формирования экономичных и эффективных организационных структур</a:t>
            </a:r>
          </a:p>
        </p:txBody>
      </p:sp>
      <p:sp>
        <p:nvSpPr>
          <p:cNvPr id="3" name="Содержимое 2"/>
          <p:cNvSpPr>
            <a:spLocks noGrp="1"/>
          </p:cNvSpPr>
          <p:nvPr>
            <p:ph idx="1"/>
          </p:nvPr>
        </p:nvSpPr>
        <p:spPr>
          <a:xfrm>
            <a:off x="457200" y="2276872"/>
            <a:ext cx="8229600" cy="4297664"/>
          </a:xfrm>
        </p:spPr>
        <p:txBody>
          <a:bodyPr>
            <a:normAutofit/>
          </a:bodyPr>
          <a:lstStyle/>
          <a:p>
            <a:pPr marL="0" indent="361950">
              <a:buNone/>
            </a:pPr>
            <a:r>
              <a:rPr lang="ru-RU" dirty="0">
                <a:latin typeface="Times New Roman" pitchFamily="18" charset="0"/>
                <a:cs typeface="Times New Roman" pitchFamily="18" charset="0"/>
              </a:rPr>
              <a:t>Системный функционально-целевой подход к разработке проектов систем управления всех уровней иерархии позволяет комплексно подойти к решению данной проблемы. Проектируются все подсистемы: подсистема линейного руководства, все функциональные и целевые подсистемы, подсистемы обеспечения управления (рис. 1). </a:t>
            </a:r>
            <a:br>
              <a:rPr lang="ru-RU" dirty="0"/>
            </a:br>
            <a:r>
              <a:rPr lang="ru-RU" dirty="0"/>
              <a:t> </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Содержимое 3" descr="http://znanie.podelise.ru/tw_files2/urls_898/5/d-4959/img5.jpg"/>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0" y="620688"/>
            <a:ext cx="9144000" cy="6237312"/>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953848"/>
          </a:xfrm>
        </p:spPr>
        <p:txBody>
          <a:bodyPr>
            <a:normAutofit fontScale="92500" lnSpcReduction="10000"/>
          </a:bodyPr>
          <a:lstStyle/>
          <a:p>
            <a:pPr marL="0" indent="361950">
              <a:buNone/>
            </a:pPr>
            <a:r>
              <a:rPr lang="ru-RU" sz="3200" dirty="0">
                <a:latin typeface="Times New Roman" pitchFamily="18" charset="0"/>
                <a:cs typeface="Times New Roman" pitchFamily="18" charset="0"/>
              </a:rPr>
              <a:t>Подсистема линейного руководства включает всех линейных руководителей: директора организации, начальников цехов и участков, мастеров, бригадиров, линейных руководителей </a:t>
            </a:r>
            <a:r>
              <a:rPr lang="ru-RU" sz="3200" dirty="0" err="1">
                <a:latin typeface="Times New Roman" pitchFamily="18" charset="0"/>
                <a:cs typeface="Times New Roman" pitchFamily="18" charset="0"/>
              </a:rPr>
              <a:t>непро-изводственных</a:t>
            </a:r>
            <a:r>
              <a:rPr lang="ru-RU" sz="3200" dirty="0">
                <a:latin typeface="Times New Roman" pitchFamily="18" charset="0"/>
                <a:cs typeface="Times New Roman" pitchFamily="18" charset="0"/>
              </a:rPr>
              <a:t> подразделений, а также соответствующих линейных руководителей научно-исследовательских, проектно-конструкторских и технологических организаций и их заместителей.</a:t>
            </a:r>
          </a:p>
          <a:p>
            <a:pPr marL="0" indent="361950">
              <a:buNone/>
            </a:pPr>
            <a:r>
              <a:rPr lang="ru-RU" sz="3200" dirty="0">
                <a:latin typeface="Times New Roman" pitchFamily="18" charset="0"/>
                <a:cs typeface="Times New Roman" pitchFamily="18" charset="0"/>
              </a:rPr>
              <a:t>Функциональные подсистемы системы управления обеспечивают выполнение конкретных функций управления для достижения целей всех сфер деятельности организации.</a:t>
            </a:r>
          </a:p>
          <a:p>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953848"/>
          </a:xfrm>
        </p:spPr>
        <p:txBody>
          <a:bodyPr>
            <a:normAutofit lnSpcReduction="10000"/>
          </a:bodyPr>
          <a:lstStyle/>
          <a:p>
            <a:pPr marL="0" indent="361950">
              <a:lnSpc>
                <a:spcPct val="110000"/>
              </a:lnSpc>
              <a:buNone/>
            </a:pPr>
            <a:r>
              <a:rPr lang="ru-RU" dirty="0">
                <a:latin typeface="Times New Roman" pitchFamily="18" charset="0"/>
                <a:cs typeface="Times New Roman" pitchFamily="18" charset="0"/>
              </a:rPr>
              <a:t>Функционально-целевая модель системы управления организацией включает следующие подсистемы управления:</a:t>
            </a:r>
          </a:p>
          <a:p>
            <a:pPr marL="0" indent="361950">
              <a:lnSpc>
                <a:spcPct val="110000"/>
              </a:lnSpc>
              <a:buNone/>
            </a:pPr>
            <a:r>
              <a:rPr lang="ru-RU" u="sng" dirty="0">
                <a:latin typeface="Times New Roman" pitchFamily="18" charset="0"/>
                <a:cs typeface="Times New Roman" pitchFamily="18" charset="0"/>
              </a:rPr>
              <a:t>Целевые:</a:t>
            </a:r>
            <a:endParaRPr lang="ru-RU" dirty="0">
              <a:latin typeface="Times New Roman" pitchFamily="18" charset="0"/>
              <a:cs typeface="Times New Roman" pitchFamily="18" charset="0"/>
            </a:endParaRPr>
          </a:p>
          <a:p>
            <a:pPr marL="0" indent="361950">
              <a:lnSpc>
                <a:spcPct val="110000"/>
              </a:lnSpc>
              <a:buNone/>
            </a:pPr>
            <a:r>
              <a:rPr lang="ru-RU" dirty="0">
                <a:latin typeface="Times New Roman" pitchFamily="18" charset="0"/>
                <a:cs typeface="Times New Roman" pitchFamily="18" charset="0"/>
              </a:rPr>
              <a:t>1 подсистема управления выполнением плана производства и поставок продукции</a:t>
            </a:r>
          </a:p>
          <a:p>
            <a:pPr marL="0" indent="361950">
              <a:lnSpc>
                <a:spcPct val="110000"/>
              </a:lnSpc>
              <a:buNone/>
            </a:pPr>
            <a:r>
              <a:rPr lang="ru-RU" dirty="0">
                <a:latin typeface="Times New Roman" pitchFamily="18" charset="0"/>
                <a:cs typeface="Times New Roman" pitchFamily="18" charset="0"/>
              </a:rPr>
              <a:t>2 подсистема управления качеством продукции</a:t>
            </a:r>
          </a:p>
          <a:p>
            <a:pPr marL="0" indent="361950">
              <a:lnSpc>
                <a:spcPct val="110000"/>
              </a:lnSpc>
              <a:buNone/>
            </a:pPr>
            <a:r>
              <a:rPr lang="ru-RU" dirty="0">
                <a:latin typeface="Times New Roman" pitchFamily="18" charset="0"/>
                <a:cs typeface="Times New Roman" pitchFamily="18" charset="0"/>
              </a:rPr>
              <a:t>3 подсистема управления ресурсами</a:t>
            </a:r>
          </a:p>
          <a:p>
            <a:pPr marL="0" indent="361950">
              <a:lnSpc>
                <a:spcPct val="110000"/>
              </a:lnSpc>
              <a:buNone/>
            </a:pPr>
            <a:r>
              <a:rPr lang="ru-RU" dirty="0">
                <a:latin typeface="Times New Roman" pitchFamily="18" charset="0"/>
                <a:cs typeface="Times New Roman" pitchFamily="18" charset="0"/>
              </a:rPr>
              <a:t>4 подсистема управления развитием производства</a:t>
            </a:r>
          </a:p>
          <a:p>
            <a:pPr marL="0" indent="361950">
              <a:lnSpc>
                <a:spcPct val="110000"/>
              </a:lnSpc>
              <a:buNone/>
            </a:pPr>
            <a:r>
              <a:rPr lang="ru-RU" dirty="0">
                <a:latin typeface="Times New Roman" pitchFamily="18" charset="0"/>
                <a:cs typeface="Times New Roman" pitchFamily="18" charset="0"/>
              </a:rPr>
              <a:t>5 подсистема управления развитием управления</a:t>
            </a:r>
          </a:p>
          <a:p>
            <a:pPr marL="0" indent="361950">
              <a:lnSpc>
                <a:spcPct val="110000"/>
              </a:lnSpc>
              <a:buNone/>
            </a:pPr>
            <a:r>
              <a:rPr lang="ru-RU" dirty="0">
                <a:latin typeface="Times New Roman" pitchFamily="18" charset="0"/>
                <a:cs typeface="Times New Roman" pitchFamily="18" charset="0"/>
              </a:rPr>
              <a:t>6 подсистема управления социальным развитием</a:t>
            </a:r>
          </a:p>
          <a:p>
            <a:pPr marL="0" indent="361950">
              <a:lnSpc>
                <a:spcPct val="110000"/>
              </a:lnSpc>
              <a:buNone/>
            </a:pPr>
            <a:r>
              <a:rPr lang="ru-RU" dirty="0">
                <a:latin typeface="Times New Roman" pitchFamily="18" charset="0"/>
                <a:cs typeface="Times New Roman" pitchFamily="18" charset="0"/>
              </a:rPr>
              <a:t>7 подсистема управления охраной окружающей среды</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953848"/>
          </a:xfrm>
        </p:spPr>
        <p:txBody>
          <a:bodyPr>
            <a:normAutofit fontScale="85000" lnSpcReduction="20000"/>
          </a:bodyPr>
          <a:lstStyle/>
          <a:p>
            <a:pPr marL="0" indent="361950">
              <a:buNone/>
            </a:pPr>
            <a:r>
              <a:rPr lang="ru-RU" u="sng" dirty="0">
                <a:latin typeface="Times New Roman" pitchFamily="18" charset="0"/>
                <a:cs typeface="Times New Roman" pitchFamily="18" charset="0"/>
              </a:rPr>
              <a:t>функциональные:</a:t>
            </a:r>
            <a:endParaRPr lang="ru-RU" dirty="0">
              <a:latin typeface="Times New Roman" pitchFamily="18" charset="0"/>
              <a:cs typeface="Times New Roman" pitchFamily="18" charset="0"/>
            </a:endParaRPr>
          </a:p>
          <a:p>
            <a:pPr marL="0" indent="361950">
              <a:buNone/>
            </a:pPr>
            <a:r>
              <a:rPr lang="ru-RU" dirty="0">
                <a:latin typeface="Times New Roman" pitchFamily="18" charset="0"/>
                <a:cs typeface="Times New Roman" pitchFamily="18" charset="0"/>
              </a:rPr>
              <a:t>1 подсистема управления научно-технической деятельностью</a:t>
            </a:r>
          </a:p>
          <a:p>
            <a:pPr marL="0" indent="361950">
              <a:buNone/>
            </a:pPr>
            <a:r>
              <a:rPr lang="ru-RU" dirty="0">
                <a:latin typeface="Times New Roman" pitchFamily="18" charset="0"/>
                <a:cs typeface="Times New Roman" pitchFamily="18" charset="0"/>
              </a:rPr>
              <a:t>2 подсистема управления производством</a:t>
            </a:r>
          </a:p>
          <a:p>
            <a:pPr marL="0" indent="361950">
              <a:buNone/>
            </a:pPr>
            <a:r>
              <a:rPr lang="ru-RU" dirty="0">
                <a:latin typeface="Times New Roman" pitchFamily="18" charset="0"/>
                <a:cs typeface="Times New Roman" pitchFamily="18" charset="0"/>
              </a:rPr>
              <a:t>3 подсистема управления экономической деятельностью</a:t>
            </a:r>
          </a:p>
          <a:p>
            <a:pPr marL="0" indent="361950">
              <a:buNone/>
            </a:pPr>
            <a:r>
              <a:rPr lang="ru-RU" dirty="0">
                <a:latin typeface="Times New Roman" pitchFamily="18" charset="0"/>
                <a:cs typeface="Times New Roman" pitchFamily="18" charset="0"/>
              </a:rPr>
              <a:t>4 подсистема управления внешне хозяйственной деятельностью</a:t>
            </a:r>
          </a:p>
          <a:p>
            <a:pPr marL="0" indent="361950">
              <a:buNone/>
            </a:pPr>
            <a:r>
              <a:rPr lang="ru-RU" dirty="0">
                <a:latin typeface="Times New Roman" pitchFamily="18" charset="0"/>
                <a:cs typeface="Times New Roman" pitchFamily="18" charset="0"/>
              </a:rPr>
              <a:t>5 подсистема управления персоналом</a:t>
            </a:r>
          </a:p>
          <a:p>
            <a:pPr marL="0" indent="361950">
              <a:buNone/>
            </a:pPr>
            <a:r>
              <a:rPr lang="ru-RU" dirty="0">
                <a:latin typeface="Times New Roman" pitchFamily="18" charset="0"/>
                <a:cs typeface="Times New Roman" pitchFamily="18" charset="0"/>
              </a:rPr>
              <a:t>6 подсистему линейного руководства</a:t>
            </a:r>
          </a:p>
          <a:p>
            <a:pPr marL="0" indent="361950">
              <a:buNone/>
            </a:pPr>
            <a:r>
              <a:rPr lang="ru-RU" dirty="0">
                <a:latin typeface="Times New Roman" pitchFamily="18" charset="0"/>
                <a:cs typeface="Times New Roman" pitchFamily="18" charset="0"/>
              </a:rPr>
              <a:t>7 подсистемы обеспечения управления</a:t>
            </a:r>
          </a:p>
          <a:p>
            <a:pPr marL="0" indent="361950">
              <a:buNone/>
            </a:pPr>
            <a:r>
              <a:rPr lang="ru-RU" dirty="0">
                <a:latin typeface="Times New Roman" pitchFamily="18" charset="0"/>
                <a:cs typeface="Times New Roman" pitchFamily="18" charset="0"/>
              </a:rPr>
              <a:t>8 подсистема правового обеспечения</a:t>
            </a:r>
          </a:p>
          <a:p>
            <a:pPr marL="0" indent="361950">
              <a:buNone/>
            </a:pPr>
            <a:r>
              <a:rPr lang="ru-RU" dirty="0">
                <a:latin typeface="Times New Roman" pitchFamily="18" charset="0"/>
                <a:cs typeface="Times New Roman" pitchFamily="18" charset="0"/>
              </a:rPr>
              <a:t>9 подсистема информационного обеспечения</a:t>
            </a:r>
          </a:p>
          <a:p>
            <a:pPr marL="0" indent="361950">
              <a:buNone/>
            </a:pPr>
            <a:r>
              <a:rPr lang="ru-RU" dirty="0">
                <a:latin typeface="Times New Roman" pitchFamily="18" charset="0"/>
                <a:cs typeface="Times New Roman" pitchFamily="18" charset="0"/>
              </a:rPr>
              <a:t>10 подсистема технического обеспечения</a:t>
            </a:r>
          </a:p>
          <a:p>
            <a:pPr marL="0" indent="361950">
              <a:buNone/>
            </a:pPr>
            <a:r>
              <a:rPr lang="ru-RU" dirty="0">
                <a:latin typeface="Times New Roman" pitchFamily="18" charset="0"/>
                <a:cs typeface="Times New Roman" pitchFamily="18" charset="0"/>
              </a:rPr>
              <a:t>11 подсистема нормативного обеспечения</a:t>
            </a:r>
          </a:p>
          <a:p>
            <a:pPr marL="0" indent="361950">
              <a:buNone/>
            </a:pPr>
            <a:r>
              <a:rPr lang="ru-RU" dirty="0">
                <a:latin typeface="Times New Roman" pitchFamily="18" charset="0"/>
                <a:cs typeface="Times New Roman" pitchFamily="18" charset="0"/>
              </a:rPr>
              <a:t>12 подсистема обеспечения регламентирующей документацией</a:t>
            </a:r>
          </a:p>
          <a:p>
            <a:pPr marL="0" indent="361950">
              <a:buNone/>
            </a:pPr>
            <a:r>
              <a:rPr lang="ru-RU" dirty="0">
                <a:latin typeface="Times New Roman" pitchFamily="18" charset="0"/>
                <a:cs typeface="Times New Roman" pitchFamily="18" charset="0"/>
              </a:rPr>
              <a:t>13 подсистема хозяйственного обеспечения</a:t>
            </a:r>
          </a:p>
          <a:p>
            <a:pPr marL="0" indent="361950">
              <a:buNone/>
            </a:pPr>
            <a:r>
              <a:rPr lang="ru-RU" dirty="0">
                <a:latin typeface="Times New Roman" pitchFamily="18" charset="0"/>
                <a:cs typeface="Times New Roman" pitchFamily="18" charset="0"/>
              </a:rPr>
              <a:t>14 подсистема делопроизводственного обеспечения</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953848"/>
          </a:xfrm>
        </p:spPr>
        <p:txBody>
          <a:bodyPr>
            <a:normAutofit fontScale="47500" lnSpcReduction="20000"/>
          </a:bodyPr>
          <a:lstStyle/>
          <a:p>
            <a:pPr marL="0" indent="361950">
              <a:lnSpc>
                <a:spcPct val="120000"/>
              </a:lnSpc>
              <a:buNone/>
            </a:pPr>
            <a:r>
              <a:rPr lang="ru-RU" sz="3800" dirty="0">
                <a:latin typeface="Times New Roman" pitchFamily="18" charset="0"/>
                <a:cs typeface="Times New Roman" pitchFamily="18" charset="0"/>
              </a:rPr>
              <a:t>Одной из функциональных подсистем является подсистема управления персоналом организации.</a:t>
            </a:r>
          </a:p>
          <a:p>
            <a:pPr marL="0" indent="361950">
              <a:lnSpc>
                <a:spcPct val="120000"/>
              </a:lnSpc>
              <a:buNone/>
            </a:pPr>
            <a:r>
              <a:rPr lang="ru-RU" sz="3800" dirty="0">
                <a:latin typeface="Times New Roman" pitchFamily="18" charset="0"/>
                <a:cs typeface="Times New Roman" pitchFamily="18" charset="0"/>
              </a:rPr>
              <a:t>В состав </a:t>
            </a:r>
            <a:r>
              <a:rPr lang="ru-RU" sz="3800" u="sng" dirty="0">
                <a:latin typeface="Times New Roman" pitchFamily="18" charset="0"/>
                <a:cs typeface="Times New Roman" pitchFamily="18" charset="0"/>
              </a:rPr>
              <a:t>подсистемы управления персоналом</a:t>
            </a:r>
            <a:r>
              <a:rPr lang="ru-RU" sz="3800" dirty="0">
                <a:latin typeface="Times New Roman" pitchFamily="18" charset="0"/>
                <a:cs typeface="Times New Roman" pitchFamily="18" charset="0"/>
              </a:rPr>
              <a:t> организации входит:</a:t>
            </a:r>
          </a:p>
          <a:p>
            <a:pPr marL="0" indent="361950">
              <a:lnSpc>
                <a:spcPct val="120000"/>
              </a:lnSpc>
              <a:buNone/>
            </a:pPr>
            <a:r>
              <a:rPr lang="ru-RU" sz="3800" dirty="0">
                <a:latin typeface="Times New Roman" pitchFamily="18" charset="0"/>
                <a:cs typeface="Times New Roman" pitchFamily="18" charset="0"/>
              </a:rPr>
              <a:t>1 стратегическое управление персоналом и кадровой политикой</a:t>
            </a:r>
          </a:p>
          <a:p>
            <a:pPr marL="0" indent="361950">
              <a:lnSpc>
                <a:spcPct val="120000"/>
              </a:lnSpc>
              <a:buNone/>
            </a:pPr>
            <a:r>
              <a:rPr lang="ru-RU" sz="3800" dirty="0">
                <a:latin typeface="Times New Roman" pitchFamily="18" charset="0"/>
                <a:cs typeface="Times New Roman" pitchFamily="18" charset="0"/>
              </a:rPr>
              <a:t>2 управление планированием и маркетингом персонала</a:t>
            </a:r>
          </a:p>
          <a:p>
            <a:pPr marL="0" indent="361950">
              <a:lnSpc>
                <a:spcPct val="120000"/>
              </a:lnSpc>
              <a:buNone/>
            </a:pPr>
            <a:r>
              <a:rPr lang="ru-RU" sz="3800" dirty="0">
                <a:latin typeface="Times New Roman" pitchFamily="18" charset="0"/>
                <a:cs typeface="Times New Roman" pitchFamily="18" charset="0"/>
              </a:rPr>
              <a:t>3 управление наймом и учетом персонала</a:t>
            </a:r>
          </a:p>
          <a:p>
            <a:pPr marL="0" indent="361950">
              <a:lnSpc>
                <a:spcPct val="120000"/>
              </a:lnSpc>
              <a:buNone/>
            </a:pPr>
            <a:r>
              <a:rPr lang="ru-RU" sz="3800" dirty="0">
                <a:latin typeface="Times New Roman" pitchFamily="18" charset="0"/>
                <a:cs typeface="Times New Roman" pitchFamily="18" charset="0"/>
              </a:rPr>
              <a:t>4 управление трудовыми отношениями</a:t>
            </a:r>
          </a:p>
          <a:p>
            <a:pPr marL="0" indent="361950">
              <a:lnSpc>
                <a:spcPct val="120000"/>
              </a:lnSpc>
              <a:buNone/>
            </a:pPr>
            <a:r>
              <a:rPr lang="ru-RU" sz="3800" dirty="0">
                <a:latin typeface="Times New Roman" pitchFamily="18" charset="0"/>
                <a:cs typeface="Times New Roman" pitchFamily="18" charset="0"/>
              </a:rPr>
              <a:t>5 управление условиями труда</a:t>
            </a:r>
          </a:p>
          <a:p>
            <a:pPr marL="0" indent="361950">
              <a:lnSpc>
                <a:spcPct val="120000"/>
              </a:lnSpc>
              <a:buNone/>
            </a:pPr>
            <a:r>
              <a:rPr lang="ru-RU" sz="3800" dirty="0">
                <a:latin typeface="Times New Roman" pitchFamily="18" charset="0"/>
                <a:cs typeface="Times New Roman" pitchFamily="18" charset="0"/>
              </a:rPr>
              <a:t>6 управление развитием персонала</a:t>
            </a:r>
          </a:p>
          <a:p>
            <a:pPr marL="0" indent="361950">
              <a:lnSpc>
                <a:spcPct val="120000"/>
              </a:lnSpc>
              <a:buNone/>
            </a:pPr>
            <a:r>
              <a:rPr lang="ru-RU" sz="3800" dirty="0">
                <a:latin typeface="Times New Roman" pitchFamily="18" charset="0"/>
                <a:cs typeface="Times New Roman" pitchFamily="18" charset="0"/>
              </a:rPr>
              <a:t>7 управление мотивацией и стимулированием труда персонала</a:t>
            </a:r>
          </a:p>
          <a:p>
            <a:pPr marL="0" indent="361950">
              <a:lnSpc>
                <a:spcPct val="120000"/>
              </a:lnSpc>
              <a:buNone/>
            </a:pPr>
            <a:r>
              <a:rPr lang="ru-RU" sz="3800" dirty="0">
                <a:latin typeface="Times New Roman" pitchFamily="18" charset="0"/>
                <a:cs typeface="Times New Roman" pitchFamily="18" charset="0"/>
              </a:rPr>
              <a:t>8 управление социальным развитием</a:t>
            </a:r>
          </a:p>
          <a:p>
            <a:pPr marL="0" indent="361950">
              <a:lnSpc>
                <a:spcPct val="120000"/>
              </a:lnSpc>
              <a:buNone/>
            </a:pPr>
            <a:r>
              <a:rPr lang="ru-RU" sz="3800" dirty="0">
                <a:latin typeface="Times New Roman" pitchFamily="18" charset="0"/>
                <a:cs typeface="Times New Roman" pitchFamily="18" charset="0"/>
              </a:rPr>
              <a:t>9 управление развитием организационных структур управления</a:t>
            </a:r>
          </a:p>
          <a:p>
            <a:pPr marL="0" indent="361950">
              <a:lnSpc>
                <a:spcPct val="120000"/>
              </a:lnSpc>
              <a:buNone/>
            </a:pPr>
            <a:r>
              <a:rPr lang="ru-RU" sz="3800" dirty="0">
                <a:latin typeface="Times New Roman" pitchFamily="18" charset="0"/>
                <a:cs typeface="Times New Roman" pitchFamily="18" charset="0"/>
              </a:rPr>
              <a:t>10 управление правовым обеспечением</a:t>
            </a:r>
          </a:p>
          <a:p>
            <a:pPr marL="0" indent="361950">
              <a:lnSpc>
                <a:spcPct val="120000"/>
              </a:lnSpc>
              <a:buNone/>
            </a:pPr>
            <a:r>
              <a:rPr lang="ru-RU" sz="3800" dirty="0">
                <a:latin typeface="Times New Roman" pitchFamily="18" charset="0"/>
                <a:cs typeface="Times New Roman" pitchFamily="18" charset="0"/>
              </a:rPr>
              <a:t>11 управление информационным обеспечением системы управления персоналом</a:t>
            </a:r>
          </a:p>
          <a:p>
            <a:pPr marL="0" indent="361950">
              <a:lnSpc>
                <a:spcPct val="120000"/>
              </a:lnSpc>
              <a:buNone/>
            </a:pPr>
            <a:r>
              <a:rPr lang="ru-RU" sz="3800" dirty="0">
                <a:latin typeface="Times New Roman" pitchFamily="18" charset="0"/>
                <a:cs typeface="Times New Roman" pitchFamily="18" charset="0"/>
              </a:rPr>
              <a:t>Основным структурным подразделением по управлению кадрами на предприятии является отдел кадров, на который возложены функции по приему и увольнению кадров, а также по организации обучения, повышения квалификации и переподготовки кадров.</a:t>
            </a:r>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953848"/>
          </a:xfrm>
        </p:spPr>
        <p:txBody>
          <a:bodyPr>
            <a:normAutofit fontScale="55000" lnSpcReduction="20000"/>
          </a:bodyPr>
          <a:lstStyle/>
          <a:p>
            <a:pPr marL="0" indent="361950">
              <a:lnSpc>
                <a:spcPct val="120000"/>
              </a:lnSpc>
              <a:buNone/>
            </a:pPr>
            <a:r>
              <a:rPr lang="ru-RU" sz="3200" u="sng" dirty="0"/>
              <a:t>Роль и местоположение подсистем управления персоналом в системе управления организацией зависит от следующих факторов:</a:t>
            </a:r>
            <a:endParaRPr lang="ru-RU" sz="3200" dirty="0"/>
          </a:p>
          <a:p>
            <a:pPr marL="0" indent="361950">
              <a:lnSpc>
                <a:spcPct val="120000"/>
              </a:lnSpc>
              <a:buNone/>
            </a:pPr>
            <a:r>
              <a:rPr lang="ru-RU" sz="3200" dirty="0"/>
              <a:t>1 организационного статуса службы управления персоналом и ее руководителя (состава полномочий и ответственности, их объема и иерархического ранга);</a:t>
            </a:r>
          </a:p>
          <a:p>
            <a:pPr marL="0" indent="361950">
              <a:lnSpc>
                <a:spcPct val="120000"/>
              </a:lnSpc>
              <a:buNone/>
            </a:pPr>
            <a:r>
              <a:rPr lang="ru-RU" sz="3200" dirty="0"/>
              <a:t>2 позиций и отношения первого руководителя организации к кадровой службе;</a:t>
            </a:r>
          </a:p>
          <a:p>
            <a:pPr marL="0" indent="361950">
              <a:lnSpc>
                <a:spcPct val="120000"/>
              </a:lnSpc>
              <a:buNone/>
            </a:pPr>
            <a:r>
              <a:rPr lang="ru-RU" sz="3200" dirty="0"/>
              <a:t>3 уровня организационного развития предприятия и его системы управления;</a:t>
            </a:r>
          </a:p>
          <a:p>
            <a:pPr marL="0" indent="361950">
              <a:lnSpc>
                <a:spcPct val="120000"/>
              </a:lnSpc>
              <a:buNone/>
            </a:pPr>
            <a:r>
              <a:rPr lang="ru-RU" sz="3200" dirty="0"/>
              <a:t>4 от наличия финансовых возможностей для развития кадровой службы;</a:t>
            </a:r>
          </a:p>
          <a:p>
            <a:pPr marL="0" indent="361950">
              <a:lnSpc>
                <a:spcPct val="120000"/>
              </a:lnSpc>
              <a:buNone/>
            </a:pPr>
            <a:r>
              <a:rPr lang="ru-RU" sz="3200" dirty="0"/>
              <a:t>5 от профессионального, интеллектуального потенциала работников службы управления персоналом.</a:t>
            </a:r>
          </a:p>
          <a:p>
            <a:pPr marL="0" indent="361950">
              <a:lnSpc>
                <a:spcPct val="120000"/>
              </a:lnSpc>
              <a:buNone/>
            </a:pPr>
            <a:r>
              <a:rPr lang="ru-RU" sz="3200" dirty="0"/>
              <a:t>В настоящее время отделы кадров российских предприятий во многих случаях еще не являются ни методическим, ни информационным, ни координирующим центром кадровой работы. Они структурно разобщены с отделами организации труда и заработной платы, отделами охраны труда и техники безопасности, юридическим отделом и другими подразделениями, которые выполняют функции управления кадрами.</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1066800"/>
          </a:xfrm>
        </p:spPr>
        <p:txBody>
          <a:bodyPr>
            <a:normAutofit/>
          </a:bodyPr>
          <a:lstStyle/>
          <a:p>
            <a:r>
              <a:rPr lang="ru-RU" sz="3200" dirty="0">
                <a:solidFill>
                  <a:schemeClr val="tx1"/>
                </a:solidFill>
                <a:latin typeface="Times New Roman" pitchFamily="18" charset="0"/>
                <a:cs typeface="Times New Roman" pitchFamily="18" charset="0"/>
              </a:rPr>
              <a:t>Можно выделить следующие свойства целей:</a:t>
            </a:r>
          </a:p>
        </p:txBody>
      </p:sp>
      <p:sp>
        <p:nvSpPr>
          <p:cNvPr id="3" name="Содержимое 2"/>
          <p:cNvSpPr>
            <a:spLocks noGrp="1"/>
          </p:cNvSpPr>
          <p:nvPr>
            <p:ph idx="1"/>
          </p:nvPr>
        </p:nvSpPr>
        <p:spPr>
          <a:xfrm>
            <a:off x="457200" y="1772816"/>
            <a:ext cx="8229600" cy="4801720"/>
          </a:xfrm>
        </p:spPr>
        <p:txBody>
          <a:bodyPr>
            <a:normAutofit/>
          </a:bodyPr>
          <a:lstStyle/>
          <a:p>
            <a:pPr marL="0" indent="361950">
              <a:buNone/>
            </a:pPr>
            <a:r>
              <a:rPr lang="ru-RU" dirty="0">
                <a:latin typeface="Times New Roman" pitchFamily="18" charset="0"/>
                <a:cs typeface="Times New Roman" pitchFamily="18" charset="0"/>
              </a:rPr>
              <a:t>1. соподчиненность, т.е. цели подсистем вышестоящего уровня, обусловливают цели подсистем нижестоящего уровня (вывод: цели формируются сверху – вниз);</a:t>
            </a:r>
          </a:p>
          <a:p>
            <a:pPr marL="0" indent="361950">
              <a:buNone/>
            </a:pPr>
            <a:r>
              <a:rPr lang="ru-RU" dirty="0">
                <a:latin typeface="Times New Roman" pitchFamily="18" charset="0"/>
                <a:cs typeface="Times New Roman" pitchFamily="18" charset="0"/>
              </a:rPr>
              <a:t>2. </a:t>
            </a:r>
            <a:r>
              <a:rPr lang="ru-RU" dirty="0" err="1">
                <a:latin typeface="Times New Roman" pitchFamily="18" charset="0"/>
                <a:cs typeface="Times New Roman" pitchFamily="18" charset="0"/>
              </a:rPr>
              <a:t>развертываемость</a:t>
            </a:r>
            <a:r>
              <a:rPr lang="ru-RU" dirty="0">
                <a:latin typeface="Times New Roman" pitchFamily="18" charset="0"/>
                <a:cs typeface="Times New Roman" pitchFamily="18" charset="0"/>
              </a:rPr>
              <a:t>, которая выражается в том, что более общая цель </a:t>
            </a:r>
            <a:r>
              <a:rPr lang="ru-RU" dirty="0" err="1">
                <a:latin typeface="Times New Roman" pitchFamily="18" charset="0"/>
                <a:cs typeface="Times New Roman" pitchFamily="18" charset="0"/>
              </a:rPr>
              <a:t>конкретизиуется</a:t>
            </a:r>
            <a:r>
              <a:rPr lang="ru-RU" dirty="0">
                <a:latin typeface="Times New Roman" pitchFamily="18" charset="0"/>
                <a:cs typeface="Times New Roman" pitchFamily="18" charset="0"/>
              </a:rPr>
              <a:t> несколькими более локальными, частными целями. </a:t>
            </a:r>
            <a:r>
              <a:rPr lang="ru-RU" dirty="0" err="1">
                <a:latin typeface="Times New Roman" pitchFamily="18" charset="0"/>
                <a:cs typeface="Times New Roman" pitchFamily="18" charset="0"/>
              </a:rPr>
              <a:t>Развертываемость</a:t>
            </a:r>
            <a:r>
              <a:rPr lang="ru-RU" dirty="0">
                <a:latin typeface="Times New Roman" pitchFamily="18" charset="0"/>
                <a:cs typeface="Times New Roman" pitchFamily="18" charset="0"/>
              </a:rPr>
              <a:t> может осуществляется по содержанию, по времени, по уровню;</a:t>
            </a:r>
          </a:p>
          <a:p>
            <a:pPr marL="0" indent="361950">
              <a:buNone/>
            </a:pPr>
            <a:r>
              <a:rPr lang="ru-RU" dirty="0">
                <a:latin typeface="Times New Roman" pitchFamily="18" charset="0"/>
                <a:cs typeface="Times New Roman" pitchFamily="18" charset="0"/>
              </a:rPr>
              <a:t>3. соотносительная важность.</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6237312"/>
          </a:xfrm>
        </p:spPr>
        <p:txBody>
          <a:bodyPr>
            <a:noAutofit/>
          </a:bodyPr>
          <a:lstStyle/>
          <a:p>
            <a:pPr marL="0" indent="361950">
              <a:buNone/>
            </a:pPr>
            <a:r>
              <a:rPr lang="ru-RU" sz="2200" dirty="0">
                <a:latin typeface="Times New Roman" pitchFamily="18" charset="0"/>
                <a:cs typeface="Times New Roman" pitchFamily="18" charset="0"/>
              </a:rPr>
              <a:t>Цели организации реализуются через стратегию и тактику.</a:t>
            </a:r>
          </a:p>
          <a:p>
            <a:pPr marL="0" indent="361950">
              <a:buNone/>
            </a:pPr>
            <a:r>
              <a:rPr lang="ru-RU" sz="2200" dirty="0">
                <a:latin typeface="Times New Roman" pitchFamily="18" charset="0"/>
                <a:cs typeface="Times New Roman" pitchFamily="18" charset="0"/>
              </a:rPr>
              <a:t>Тактика – система мер по реализации стратегии в определенные промежутки времени хозяйственной деятельности организации. Ее назначение – это оперативное управление по достижению целей организации в те или иные периоды ее деятельности.</a:t>
            </a:r>
          </a:p>
          <a:p>
            <a:pPr marL="0" indent="361950">
              <a:buNone/>
            </a:pPr>
            <a:r>
              <a:rPr lang="ru-RU" sz="2200" dirty="0">
                <a:latin typeface="Times New Roman" pitchFamily="18" charset="0"/>
                <a:cs typeface="Times New Roman" pitchFamily="18" charset="0"/>
              </a:rPr>
              <a:t>Стратегия – основное направление деятельности организации. Стратегия предполагает разработку концепций, прогноза или программы, содержащих методы и меры по осуществлению миссии. Стратегия разрабатывается несколькими методами:</a:t>
            </a:r>
          </a:p>
          <a:p>
            <a:pPr marL="0" indent="361950"/>
            <a:r>
              <a:rPr lang="ru-RU" sz="2200" dirty="0">
                <a:latin typeface="Times New Roman" pitchFamily="18" charset="0"/>
                <a:cs typeface="Times New Roman" pitchFamily="18" charset="0"/>
              </a:rPr>
              <a:t>Метод оценки и анализа внешней среды организации; </a:t>
            </a:r>
          </a:p>
          <a:p>
            <a:pPr marL="0" indent="361950"/>
            <a:r>
              <a:rPr lang="ru-RU" sz="2200" dirty="0">
                <a:latin typeface="Times New Roman" pitchFamily="18" charset="0"/>
                <a:cs typeface="Times New Roman" pitchFamily="18" charset="0"/>
              </a:rPr>
              <a:t>Метод диагностического анализа внутренней среды организации; </a:t>
            </a:r>
          </a:p>
          <a:p>
            <a:pPr marL="0" indent="361950"/>
            <a:r>
              <a:rPr lang="ru-RU" sz="2200" dirty="0">
                <a:latin typeface="Times New Roman" pitchFamily="18" charset="0"/>
                <a:cs typeface="Times New Roman" pitchFamily="18" charset="0"/>
              </a:rPr>
              <a:t>Метод разработки и анализа стратегических альтернатив;</a:t>
            </a:r>
          </a:p>
          <a:p>
            <a:pPr marL="0" indent="361950"/>
            <a:r>
              <a:rPr lang="ru-RU" sz="2200" dirty="0">
                <a:latin typeface="Times New Roman" pitchFamily="18" charset="0"/>
                <a:cs typeface="Times New Roman" pitchFamily="18" charset="0"/>
              </a:rPr>
              <a:t>Метод выбора наиболее предпочтительного варианта стратегии; </a:t>
            </a:r>
          </a:p>
          <a:p>
            <a:pPr marL="0" indent="361950"/>
            <a:r>
              <a:rPr lang="ru-RU" sz="2200" dirty="0">
                <a:latin typeface="Times New Roman" pitchFamily="18" charset="0"/>
                <a:cs typeface="Times New Roman" pitchFamily="18" charset="0"/>
              </a:rPr>
              <a:t>Метод оценки стратегии соотносительно миссии и главной цели организации; </a:t>
            </a:r>
          </a:p>
          <a:p>
            <a:pPr marL="0" indent="361950"/>
            <a:r>
              <a:rPr lang="ru-RU" sz="2200" dirty="0">
                <a:latin typeface="Times New Roman" pitchFamily="18" charset="0"/>
                <a:cs typeface="Times New Roman" pitchFamily="18" charset="0"/>
              </a:rPr>
              <a:t>Метод реализации стратегии в форме программы, бизнес-плана.</a:t>
            </a:r>
          </a:p>
          <a:p>
            <a:endParaRPr lang="ru-RU" sz="2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953848"/>
          </a:xfrm>
        </p:spPr>
        <p:txBody>
          <a:bodyPr>
            <a:normAutofit fontScale="77500" lnSpcReduction="20000"/>
          </a:bodyPr>
          <a:lstStyle/>
          <a:p>
            <a:pPr marL="0" indent="361950">
              <a:buNone/>
            </a:pPr>
            <a:r>
              <a:rPr lang="ru-RU" dirty="0">
                <a:latin typeface="Times New Roman" pitchFamily="18" charset="0"/>
                <a:cs typeface="Times New Roman" pitchFamily="18" charset="0"/>
              </a:rPr>
              <a:t>Можно выделить следующие требования к </a:t>
            </a:r>
            <a:r>
              <a:rPr lang="ru-RU" dirty="0" err="1">
                <a:latin typeface="Times New Roman" pitchFamily="18" charset="0"/>
                <a:cs typeface="Times New Roman" pitchFamily="18" charset="0"/>
              </a:rPr>
              <a:t>целеполаганию</a:t>
            </a:r>
            <a:r>
              <a:rPr lang="ru-RU" dirty="0">
                <a:latin typeface="Times New Roman" pitchFamily="18" charset="0"/>
                <a:cs typeface="Times New Roman" pitchFamily="18" charset="0"/>
              </a:rPr>
              <a:t>:</a:t>
            </a:r>
          </a:p>
          <a:p>
            <a:pPr marL="0" indent="361950">
              <a:buFont typeface="+mj-lt"/>
              <a:buAutoNum type="alphaLcParenR"/>
            </a:pPr>
            <a:r>
              <a:rPr lang="ru-RU" dirty="0">
                <a:latin typeface="Times New Roman" pitchFamily="18" charset="0"/>
                <a:cs typeface="Times New Roman" pitchFamily="18" charset="0"/>
              </a:rPr>
              <a:t>цели должны отражать интересы собственников, в числе которых могут быть отдельные физические лица, институциональные инвесторы либо те и другие вместе;</a:t>
            </a:r>
          </a:p>
          <a:p>
            <a:pPr marL="0" indent="361950">
              <a:buFont typeface="+mj-lt"/>
              <a:buAutoNum type="alphaLcParenR"/>
            </a:pPr>
            <a:r>
              <a:rPr lang="ru-RU" dirty="0" err="1">
                <a:latin typeface="Times New Roman" pitchFamily="18" charset="0"/>
                <a:cs typeface="Times New Roman" pitchFamily="18" charset="0"/>
              </a:rPr>
              <a:t>целеполагание</a:t>
            </a:r>
            <a:r>
              <a:rPr lang="ru-RU" dirty="0">
                <a:latin typeface="Times New Roman" pitchFamily="18" charset="0"/>
                <a:cs typeface="Times New Roman" pitchFamily="18" charset="0"/>
              </a:rPr>
              <a:t> как процесс зависит от структуры корпоративного управления, взаимоотношения собственников и менеджеров компании;</a:t>
            </a:r>
          </a:p>
          <a:p>
            <a:pPr marL="0" indent="361950">
              <a:buFont typeface="+mj-lt"/>
              <a:buAutoNum type="alphaLcParenR"/>
            </a:pPr>
            <a:r>
              <a:rPr lang="ru-RU" dirty="0">
                <a:latin typeface="Times New Roman" pitchFamily="18" charset="0"/>
                <a:cs typeface="Times New Roman" pitchFamily="18" charset="0"/>
              </a:rPr>
              <a:t>цели компании могут вступить в противоречия с отдельными людьми и организациями, так или иначе связанными с деятельностью компании, - с группами влияния (если цели компании вступают в противоречие с их интересами, это может создать проблемы в достижении целей);</a:t>
            </a:r>
          </a:p>
          <a:p>
            <a:pPr marL="0" indent="361950">
              <a:buFont typeface="+mj-lt"/>
              <a:buAutoNum type="alphaLcParenR"/>
            </a:pPr>
            <a:r>
              <a:rPr lang="ru-RU" dirty="0" err="1">
                <a:latin typeface="Times New Roman" pitchFamily="18" charset="0"/>
                <a:cs typeface="Times New Roman" pitchFamily="18" charset="0"/>
              </a:rPr>
              <a:t>целеполагание</a:t>
            </a:r>
            <a:r>
              <a:rPr lang="ru-RU" dirty="0">
                <a:latin typeface="Times New Roman" pitchFamily="18" charset="0"/>
                <a:cs typeface="Times New Roman" pitchFamily="18" charset="0"/>
              </a:rPr>
              <a:t> должно отражать особенности внешней среды - функционирования экономики и отрасли, в которой оперирует компания;</a:t>
            </a:r>
          </a:p>
          <a:p>
            <a:pPr marL="0" indent="361950">
              <a:buFont typeface="+mj-lt"/>
              <a:buAutoNum type="alphaLcParenR"/>
            </a:pPr>
            <a:r>
              <a:rPr lang="ru-RU" dirty="0">
                <a:latin typeface="Times New Roman" pitchFamily="18" charset="0"/>
                <a:cs typeface="Times New Roman" pitchFamily="18" charset="0"/>
              </a:rPr>
              <a:t>все сотрудники, принимающие решения в компании, должны быть ознакомлены с ее целями, представлять цели своего подразделения в рамках компании, принимать решения и предпринимать действия, направленные на достижение целей компании.</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953848"/>
          </a:xfrm>
        </p:spPr>
        <p:txBody>
          <a:bodyPr>
            <a:normAutofit/>
          </a:bodyPr>
          <a:lstStyle/>
          <a:p>
            <a:pPr marL="0" indent="361950">
              <a:buNone/>
            </a:pPr>
            <a:r>
              <a:rPr lang="ru-RU" dirty="0">
                <a:latin typeface="Times New Roman" pitchFamily="18" charset="0"/>
                <a:cs typeface="Times New Roman" pitchFamily="18" charset="0"/>
              </a:rPr>
              <a:t>Вся система целей компании должна отвечать требованиям SMART:</a:t>
            </a:r>
          </a:p>
          <a:p>
            <a:pPr marL="0" indent="361950">
              <a:buFont typeface="+mj-lt"/>
              <a:buAutoNum type="arabicPeriod"/>
            </a:pPr>
            <a:r>
              <a:rPr lang="ru-RU" dirty="0">
                <a:latin typeface="Times New Roman" pitchFamily="18" charset="0"/>
                <a:cs typeface="Times New Roman" pitchFamily="18" charset="0"/>
              </a:rPr>
              <a:t>Цели должны быть связанными с объектом, границы которого четко определены и очерчены; </a:t>
            </a:r>
          </a:p>
          <a:p>
            <a:pPr marL="0" indent="361950">
              <a:buFont typeface="+mj-lt"/>
              <a:buAutoNum type="arabicPeriod"/>
            </a:pPr>
            <a:r>
              <a:rPr lang="ru-RU" dirty="0">
                <a:latin typeface="Times New Roman" pitchFamily="18" charset="0"/>
                <a:cs typeface="Times New Roman" pitchFamily="18" charset="0"/>
              </a:rPr>
              <a:t>Цели должны быть измеримыми – то, что нельзя измерить, невозможно достичь; </a:t>
            </a:r>
          </a:p>
          <a:p>
            <a:pPr marL="0" indent="361950">
              <a:buFont typeface="+mj-lt"/>
              <a:buAutoNum type="arabicPeriod"/>
            </a:pPr>
            <a:r>
              <a:rPr lang="ru-RU" dirty="0">
                <a:latin typeface="Times New Roman" pitchFamily="18" charset="0"/>
                <a:cs typeface="Times New Roman" pitchFamily="18" charset="0"/>
              </a:rPr>
              <a:t>Цели должны быть достижимыми – постановка недостижимых целей может привести к тому, что люди просто перестанут работать; </a:t>
            </a:r>
          </a:p>
          <a:p>
            <a:pPr marL="0" indent="361950">
              <a:buFont typeface="+mj-lt"/>
              <a:buAutoNum type="arabicPeriod"/>
            </a:pPr>
            <a:r>
              <a:rPr lang="ru-RU" dirty="0">
                <a:latin typeface="Times New Roman" pitchFamily="18" charset="0"/>
                <a:cs typeface="Times New Roman" pitchFamily="18" charset="0"/>
              </a:rPr>
              <a:t>Цели должны быть реальными – должны быть понятными и ясными; </a:t>
            </a:r>
          </a:p>
          <a:p>
            <a:pPr marL="0" indent="361950">
              <a:buFont typeface="+mj-lt"/>
              <a:buAutoNum type="arabicPeriod"/>
            </a:pPr>
            <a:r>
              <a:rPr lang="ru-RU" dirty="0">
                <a:latin typeface="Times New Roman" pitchFamily="18" charset="0"/>
                <a:cs typeface="Times New Roman" pitchFamily="18" charset="0"/>
              </a:rPr>
              <a:t>Цели должны быть определенными во времени.</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1066800"/>
          </a:xfrm>
        </p:spPr>
        <p:txBody>
          <a:bodyPr>
            <a:normAutofit/>
          </a:bodyPr>
          <a:lstStyle/>
          <a:p>
            <a:r>
              <a:rPr lang="ru-RU" sz="3200" dirty="0">
                <a:solidFill>
                  <a:schemeClr val="tx1"/>
                </a:solidFill>
                <a:latin typeface="Times New Roman" pitchFamily="18" charset="0"/>
                <a:cs typeface="Times New Roman" pitchFamily="18" charset="0"/>
              </a:rPr>
              <a:t>1.2. Сущность и классификация общих и конкретных функций управления персоналом.</a:t>
            </a:r>
          </a:p>
        </p:txBody>
      </p:sp>
      <p:sp>
        <p:nvSpPr>
          <p:cNvPr id="3" name="Содержимое 2"/>
          <p:cNvSpPr>
            <a:spLocks noGrp="1"/>
          </p:cNvSpPr>
          <p:nvPr>
            <p:ph idx="1"/>
          </p:nvPr>
        </p:nvSpPr>
        <p:spPr>
          <a:xfrm>
            <a:off x="457200" y="1844824"/>
            <a:ext cx="8229600" cy="4729712"/>
          </a:xfrm>
        </p:spPr>
        <p:txBody>
          <a:bodyPr>
            <a:normAutofit fontScale="92500" lnSpcReduction="20000"/>
          </a:bodyPr>
          <a:lstStyle/>
          <a:p>
            <a:pPr marL="0" indent="361950">
              <a:lnSpc>
                <a:spcPct val="110000"/>
              </a:lnSpc>
              <a:buNone/>
            </a:pPr>
            <a:r>
              <a:rPr lang="ru-RU" dirty="0">
                <a:latin typeface="Times New Roman" pitchFamily="18" charset="0"/>
                <a:cs typeface="Times New Roman" pitchFamily="18" charset="0"/>
              </a:rPr>
              <a:t>Выработка цели организации — задача достаточно сложная и трудоемкая, предполагающая использование метода дерева целей. Как правило, выделяется генеральная цель и цели более низкого уровня. Генеральная цель в зависимости от ситуации, сложившейся в экономике, на рынке и в самой организации, может меняться. В любом случае всю совокупность целей, исходя из требований функционально-целевой модели системы управления организацией, можно подразделить на следующие виды: научно-техническая, производственная, экономическая, коммерческая, социальная.</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6237312"/>
          </a:xfrm>
        </p:spPr>
        <p:txBody>
          <a:bodyPr>
            <a:normAutofit fontScale="47500" lnSpcReduction="20000"/>
          </a:bodyPr>
          <a:lstStyle/>
          <a:p>
            <a:pPr marL="0" indent="361950">
              <a:lnSpc>
                <a:spcPct val="120000"/>
              </a:lnSpc>
              <a:buNone/>
            </a:pPr>
            <a:r>
              <a:rPr lang="ru-RU" sz="3800" dirty="0">
                <a:latin typeface="Times New Roman" pitchFamily="18" charset="0"/>
                <a:cs typeface="Times New Roman" pitchFamily="18" charset="0"/>
              </a:rPr>
              <a:t>Экономическая цель — получение прибыли от реализации продукции или услуг заданного объема и требуемого уровня качества. </a:t>
            </a:r>
          </a:p>
          <a:p>
            <a:pPr marL="0" indent="361950">
              <a:lnSpc>
                <a:spcPct val="120000"/>
              </a:lnSpc>
              <a:buNone/>
            </a:pPr>
            <a:r>
              <a:rPr lang="ru-RU" sz="3800" dirty="0">
                <a:latin typeface="Times New Roman" pitchFamily="18" charset="0"/>
                <a:cs typeface="Times New Roman" pitchFamily="18" charset="0"/>
              </a:rPr>
              <a:t>Научно-техническая цель — обеспечение заданного научно-технического уровня продукции и услуг, а также научно-исследовательских и опытно-конструкторских разработок при постоянном повышении производительности труда на основе новых технологий. </a:t>
            </a:r>
          </a:p>
          <a:p>
            <a:pPr marL="0" indent="361950">
              <a:lnSpc>
                <a:spcPct val="120000"/>
              </a:lnSpc>
              <a:buNone/>
            </a:pPr>
            <a:r>
              <a:rPr lang="ru-RU" sz="3800" dirty="0">
                <a:latin typeface="Times New Roman" pitchFamily="18" charset="0"/>
                <a:cs typeface="Times New Roman" pitchFamily="18" charset="0"/>
              </a:rPr>
              <a:t>Производственная цель — обеспечение выпуска планового объема продукции и оказания услуг заданного уровня качества и ритмичности производства. </a:t>
            </a:r>
          </a:p>
          <a:p>
            <a:pPr marL="0" indent="361950">
              <a:lnSpc>
                <a:spcPct val="120000"/>
              </a:lnSpc>
              <a:buNone/>
            </a:pPr>
            <a:r>
              <a:rPr lang="ru-RU" sz="3800" dirty="0">
                <a:latin typeface="Times New Roman" pitchFamily="18" charset="0"/>
                <a:cs typeface="Times New Roman" pitchFamily="18" charset="0"/>
              </a:rPr>
              <a:t>Коммерческая цель — обеспечение реализации продукции и услуг, а также результатов научно-исследовательских и опытно-конструкторских разработок в заданные сроки. </a:t>
            </a:r>
          </a:p>
          <a:p>
            <a:pPr marL="0" indent="361950">
              <a:lnSpc>
                <a:spcPct val="120000"/>
              </a:lnSpc>
              <a:buNone/>
            </a:pPr>
            <a:r>
              <a:rPr lang="ru-RU" sz="3800" dirty="0">
                <a:latin typeface="Times New Roman" pitchFamily="18" charset="0"/>
                <a:cs typeface="Times New Roman" pitchFamily="18" charset="0"/>
              </a:rPr>
              <a:t>Социальная цель — обеспечение организации кадрами, их эффективного использования, профессионального и социального развития.</a:t>
            </a:r>
          </a:p>
          <a:p>
            <a:pPr marL="0" indent="361950">
              <a:lnSpc>
                <a:spcPct val="120000"/>
              </a:lnSpc>
              <a:buNone/>
            </a:pPr>
            <a:r>
              <a:rPr lang="ru-RU" sz="3800" dirty="0">
                <a:latin typeface="Times New Roman" pitchFamily="18" charset="0"/>
                <a:cs typeface="Times New Roman" pitchFamily="18" charset="0"/>
              </a:rPr>
              <a:t>Социальную цель принято рассматривать с двух сторон: 1) с позиции администрации организации, которая нанимает работника; 2) с позиции работника, поступающего в организацию. В целях достижения генеральной цели администрация организации определяет цели 1, 2, 3-го и т.д. уровней.</a:t>
            </a:r>
          </a:p>
          <a:p>
            <a:pPr marL="0" indent="361950">
              <a:lnSpc>
                <a:spcPct val="120000"/>
              </a:lnSpc>
              <a:buNone/>
            </a:pPr>
            <a:r>
              <a:rPr lang="ru-RU" sz="3800" dirty="0">
                <a:latin typeface="Times New Roman" pitchFamily="18" charset="0"/>
                <a:cs typeface="Times New Roman" pitchFamily="18" charset="0"/>
              </a:rPr>
              <a:t>Дерево целей позволяет определить состав функций системы управления персоналом организации. Проведенные научные исследования и практический опыт позволяют сгруппировать все функции управления персоналом в несколько подсистем. </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953848"/>
          </a:xfrm>
        </p:spPr>
        <p:txBody>
          <a:bodyPr>
            <a:normAutofit/>
          </a:bodyPr>
          <a:lstStyle/>
          <a:p>
            <a:pPr marL="0" indent="361950">
              <a:buNone/>
            </a:pPr>
            <a:r>
              <a:rPr lang="ru-RU" dirty="0">
                <a:latin typeface="Times New Roman" pitchFamily="18" charset="0"/>
                <a:cs typeface="Times New Roman" pitchFamily="18" charset="0"/>
              </a:rPr>
              <a:t>Опыт показывает, что в настоящее время в состав службы управления персоналом многих отечественных организаций входят следующие подразделения: отдел кадров, отдел обучения, отдел труда и заработной платы, отдел социального развития и другие отделы социальной инфраструктуры, отдел охраны труда и техники безопасности, лаборатория социологии, отдел охраны окружающей среды, юридический отдел, отдел организации труда, производства и управления, отдел научно-технической информации, </a:t>
            </a:r>
            <a:r>
              <a:rPr lang="ru-RU" dirty="0" err="1">
                <a:latin typeface="Times New Roman" pitchFamily="18" charset="0"/>
                <a:cs typeface="Times New Roman" pitchFamily="18" charset="0"/>
              </a:rPr>
              <a:t>патентно</a:t>
            </a:r>
            <a:r>
              <a:rPr lang="ru-RU" dirty="0">
                <a:latin typeface="Times New Roman" pitchFamily="18" charset="0"/>
                <a:cs typeface="Times New Roman" pitchFamily="18" charset="0"/>
              </a:rPr>
              <a:t>- лицензионный отдел, бюро рационализации и изобретательства.</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52</TotalTime>
  <Words>3106</Words>
  <Application>Microsoft Office PowerPoint</Application>
  <PresentationFormat>Экран (4:3)</PresentationFormat>
  <Paragraphs>226</Paragraphs>
  <Slides>28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28</vt:i4>
      </vt:variant>
    </vt:vector>
  </HeadingPairs>
  <TitlesOfParts>
    <vt:vector size="33" baseType="lpstr">
      <vt:lpstr>Georgia</vt:lpstr>
      <vt:lpstr>Times New Roman</vt:lpstr>
      <vt:lpstr>Trebuchet MS</vt:lpstr>
      <vt:lpstr>Wingdings 2</vt:lpstr>
      <vt:lpstr>Городская</vt:lpstr>
      <vt:lpstr>Теоретические основы формирования экономических и эффективных систем управления персоналом </vt:lpstr>
      <vt:lpstr>1.1 Целеполагание и принципы формирования целей организации и системы управления персоналом.</vt:lpstr>
      <vt:lpstr>Можно выделить следующие свойства целей:</vt:lpstr>
      <vt:lpstr>Презентация PowerPoint</vt:lpstr>
      <vt:lpstr>Презентация PowerPoint</vt:lpstr>
      <vt:lpstr>Презентация PowerPoint</vt:lpstr>
      <vt:lpstr>1.2. Сущность и классификация общих и конкретных функций управления персоналом.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Функции управления многообразны:</vt:lpstr>
      <vt:lpstr>Презентация PowerPoint</vt:lpstr>
      <vt:lpstr>Конкретные функции службы управления персоналом в организации</vt:lpstr>
      <vt:lpstr>Продолжение классификаций функций ЧУП в управлении песоналом</vt:lpstr>
      <vt:lpstr>Существует стандартный набор функций СУП, которые в сумме своей представляют кадровую политику фирмы. Рассмотрим эти функции подробнее.</vt:lpstr>
      <vt:lpstr>Презентация PowerPoint</vt:lpstr>
      <vt:lpstr>1.3. Функционально-целевая модель системы управления организацией и ее персоналом как основа формирования экономичных и эффективных организационных структур</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1. Теоретические основы формирования экономических и эффективных систем управления персоналом</dc:title>
  <dc:creator>User</dc:creator>
  <cp:lastModifiedBy>Сметанин Александр</cp:lastModifiedBy>
  <cp:revision>25</cp:revision>
  <dcterms:created xsi:type="dcterms:W3CDTF">2016-01-10T11:23:56Z</dcterms:created>
  <dcterms:modified xsi:type="dcterms:W3CDTF">2025-12-06T14:47:01Z</dcterms:modified>
</cp:coreProperties>
</file>