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99" r:id="rId3"/>
    <p:sldId id="301" r:id="rId4"/>
    <p:sldId id="306" r:id="rId5"/>
    <p:sldId id="307" r:id="rId6"/>
    <p:sldId id="308" r:id="rId7"/>
    <p:sldId id="300" r:id="rId8"/>
    <p:sldId id="309" r:id="rId9"/>
    <p:sldId id="302" r:id="rId10"/>
    <p:sldId id="303" r:id="rId11"/>
    <p:sldId id="262" r:id="rId12"/>
    <p:sldId id="267" r:id="rId13"/>
    <p:sldId id="271" r:id="rId14"/>
    <p:sldId id="272" r:id="rId15"/>
    <p:sldId id="273" r:id="rId16"/>
    <p:sldId id="310" r:id="rId17"/>
    <p:sldId id="264" r:id="rId18"/>
    <p:sldId id="304" r:id="rId19"/>
    <p:sldId id="311" r:id="rId20"/>
    <p:sldId id="305" r:id="rId21"/>
    <p:sldId id="269" r:id="rId22"/>
    <p:sldId id="314" r:id="rId23"/>
    <p:sldId id="270" r:id="rId24"/>
    <p:sldId id="312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6D58-6E1F-4A99-BC3D-04FB72082EF9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CF34A-D197-49BD-A7EB-1D9C5428D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5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5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8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8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7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49C3-4EB6-4BCA-A5B0-C726C257BCD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F57AB6-5B15-4D24-A6FB-FA6639EAC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2" y="-20678"/>
            <a:ext cx="9187782" cy="68786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935B8-4F03-41B6-A5D6-3BE3B33DB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Межнациональные отношения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Межэтнические конфликты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439D7-FC5D-4FA1-97FB-5DFE934EB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1044A-ACCA-4903-A53A-9D9DE67E2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3" y="3335925"/>
            <a:ext cx="2315153" cy="1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14" y="116632"/>
            <a:ext cx="8932681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Типы межнациональных конфликтов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96480"/>
            <a:ext cx="3748106" cy="18645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Государственно-правовой 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(стремление этноса к собственной государственности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1003" y="1996480"/>
            <a:ext cx="3573403" cy="18645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Социально-психологический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(изменение образа жизни, нарушение прав человека)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149080"/>
            <a:ext cx="3699405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Этнотерриториальный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(определение территории проживания этноса)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8310" y="4149080"/>
            <a:ext cx="3699404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Этнодемографический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(защита прав «коренной» национальности, ограничения для «пришлых»)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74053" y="1031032"/>
            <a:ext cx="0" cy="965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97352" y="1031032"/>
            <a:ext cx="0" cy="965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1960" y="1031032"/>
            <a:ext cx="0" cy="3118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676456" y="1031032"/>
            <a:ext cx="0" cy="3118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69" y="196717"/>
            <a:ext cx="6717432" cy="77809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Национализм и его виды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657" y="1052736"/>
            <a:ext cx="82089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Национализм </a:t>
            </a:r>
            <a:r>
              <a:rPr lang="ru-RU" sz="2400" dirty="0"/>
              <a:t>- это идеология, политика, психология, которые основыва­ются на признании приоритета национального фактора в общественном развитии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0005" y="2543449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395420"/>
            <a:ext cx="2592288" cy="284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Этнический</a:t>
            </a:r>
          </a:p>
          <a:p>
            <a:pPr algn="ctr"/>
            <a:r>
              <a:rPr lang="ru-RU" sz="2000" dirty="0"/>
              <a:t>Борьба народов за национальное </a:t>
            </a:r>
          </a:p>
          <a:p>
            <a:pPr algn="ctr"/>
            <a:r>
              <a:rPr lang="ru-RU" sz="2000" dirty="0"/>
              <a:t>освобождение, обретение собственной государственности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9965" y="3899016"/>
            <a:ext cx="266429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Державно-государственный</a:t>
            </a:r>
            <a:endParaRPr lang="ru-RU" sz="2000" dirty="0"/>
          </a:p>
          <a:p>
            <a:pPr algn="ctr"/>
            <a:r>
              <a:rPr lang="ru-RU" sz="2000" dirty="0"/>
              <a:t>Стремление наций во­плотить в жизнь свои на­ционально-государствен­ные интересы, нередко за счет малых народов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3379512"/>
            <a:ext cx="2448272" cy="28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Бытовой</a:t>
            </a:r>
            <a:endParaRPr lang="ru-RU" sz="2200" dirty="0"/>
          </a:p>
          <a:p>
            <a:pPr algn="ctr"/>
            <a:r>
              <a:rPr lang="ru-RU" sz="2200" dirty="0"/>
              <a:t>Проявление нацио­нальных чувств, враждебное отно­шение к инородцам, ксенофобия</a:t>
            </a:r>
          </a:p>
        </p:txBody>
      </p:sp>
      <p:pic>
        <p:nvPicPr>
          <p:cNvPr id="2050" name="Picture 2" descr="http://www.islamnews.ru/uploads/news/2007-07/80480458/Stop10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6129"/>
            <a:ext cx="5187280" cy="55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12368"/>
          </a:xfrm>
          <a:pattFill prst="divot">
            <a:fgClr>
              <a:srgbClr val="00B050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Национализм</a:t>
            </a:r>
            <a:r>
              <a:rPr lang="ru-RU" b="1" dirty="0"/>
              <a:t>— идеология и политика, ставящие интересы нации превыше любых других экономических, социальных, политических интересов, стремление к национальной замкнутости, местничеству; недоверие к другим нациям, нередко перерастающее в межнациональную вражду.</a:t>
            </a:r>
          </a:p>
        </p:txBody>
      </p:sp>
      <p:pic>
        <p:nvPicPr>
          <p:cNvPr id="8194" name="Picture 2" descr="C:\Users\user\Contacts\Videos\Pictures\Нации\к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280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Contacts\Videos\Pictures\Нации\к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1617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37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525963"/>
          </a:xfrm>
          <a:pattFill prst="divot">
            <a:fgClr>
              <a:srgbClr val="00B050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Виды национализма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• </a:t>
            </a:r>
            <a:r>
              <a:rPr lang="ru-RU" b="1" dirty="0">
                <a:solidFill>
                  <a:srgbClr val="00B050"/>
                </a:solidFill>
              </a:rPr>
              <a:t>Этнический</a:t>
            </a:r>
            <a:r>
              <a:rPr lang="ru-RU" b="1" dirty="0"/>
              <a:t> — борьба народа за национальное освобождение, обретение собственной государственности.</a:t>
            </a:r>
          </a:p>
          <a:p>
            <a:pPr>
              <a:buNone/>
            </a:pPr>
            <a:r>
              <a:rPr lang="ru-RU" b="1" dirty="0"/>
              <a:t>• </a:t>
            </a:r>
            <a:r>
              <a:rPr lang="ru-RU" b="1" dirty="0" err="1">
                <a:solidFill>
                  <a:srgbClr val="C00000"/>
                </a:solidFill>
              </a:rPr>
              <a:t>Державно-государственный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— стремление наций воплотить в жизнь свои национально-государственные интересы, нередко за счет малых народов.</a:t>
            </a:r>
          </a:p>
          <a:p>
            <a:pPr>
              <a:buNone/>
            </a:pPr>
            <a:r>
              <a:rPr lang="ru-RU" b="1" dirty="0"/>
              <a:t>• </a:t>
            </a:r>
            <a:r>
              <a:rPr lang="ru-RU" b="1" dirty="0">
                <a:solidFill>
                  <a:srgbClr val="7030A0"/>
                </a:solidFill>
              </a:rPr>
              <a:t>Бытовой </a:t>
            </a:r>
            <a:r>
              <a:rPr lang="ru-RU" b="1" dirty="0"/>
              <a:t>— проявление национальных чувств, враждебное отношение к инородцам, ксенофобия</a:t>
            </a:r>
          </a:p>
          <a:p>
            <a:pPr>
              <a:buNone/>
            </a:pPr>
            <a:r>
              <a:rPr lang="ru-RU" b="1" dirty="0"/>
              <a:t>Национализм может перерасти в свою крайне агрессивную форму — </a:t>
            </a:r>
            <a:r>
              <a:rPr lang="ru-RU" b="1" dirty="0">
                <a:solidFill>
                  <a:srgbClr val="FF0000"/>
                </a:solidFill>
              </a:rPr>
              <a:t>шовинизм.</a:t>
            </a:r>
          </a:p>
          <a:p>
            <a:endParaRPr lang="ru-RU" b="1" dirty="0"/>
          </a:p>
        </p:txBody>
      </p:sp>
      <p:pic>
        <p:nvPicPr>
          <p:cNvPr id="7170" name="Picture 2" descr="C:\Users\user\Contacts\Videos\Pictures\Нации\к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930413" cy="2016224"/>
          </a:xfrm>
          <a:prstGeom prst="rect">
            <a:avLst/>
          </a:prstGeom>
          <a:noFill/>
        </p:spPr>
      </p:pic>
      <p:pic>
        <p:nvPicPr>
          <p:cNvPr id="7171" name="Picture 3" descr="C:\Users\user\Contacts\Videos\Pictures\Нации\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302935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15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Contacts\Videos\Pictures\Нации\к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58" y="188640"/>
            <a:ext cx="356364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424936" cy="3805883"/>
          </a:xfrm>
          <a:pattFill prst="divot">
            <a:fgClr>
              <a:srgbClr val="00B050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Шовинизм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—система взглядов и действий, обосновывающая исключительность той или иной нации, противопоставление ее интересов интересам других наций и народов, внедряющая в сознание людей неприязнь, а зачастую и ненависть к другим народам, которая разжигает вражду между людьми различных национальностей и вероисповеданий, национальный экстремизм.</a:t>
            </a:r>
          </a:p>
          <a:p>
            <a:pPr>
              <a:buNone/>
            </a:pPr>
            <a:r>
              <a:rPr lang="ru-RU" b="1" dirty="0"/>
              <a:t>Одним из проявлений государственного национализма является </a:t>
            </a:r>
            <a:r>
              <a:rPr lang="ru-RU" b="1" dirty="0">
                <a:solidFill>
                  <a:srgbClr val="C00000"/>
                </a:solidFill>
              </a:rPr>
              <a:t>геноцид</a:t>
            </a:r>
          </a:p>
        </p:txBody>
      </p:sp>
      <p:pic>
        <p:nvPicPr>
          <p:cNvPr id="6146" name="Picture 2" descr="C:\Users\user\Contacts\Videos\Pictures\Нации\к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240360" cy="2442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15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F9FE01-B78A-47AC-A7EA-191F2D80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4941168"/>
            <a:ext cx="8712968" cy="1656184"/>
          </a:xfrm>
          <a:pattFill prst="divot">
            <a:fgClr>
              <a:srgbClr val="00B050"/>
            </a:fgClr>
            <a:bgClr>
              <a:schemeClr val="bg1"/>
            </a:bgClr>
          </a:patt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Геноцид</a:t>
            </a:r>
            <a:r>
              <a:rPr lang="ru-RU" b="1" dirty="0">
                <a:solidFill>
                  <a:srgbClr val="C00000"/>
                </a:solidFill>
              </a:rPr>
              <a:t>— преднамеренное и систематическое уничтожение отдельных групп населения по расовым, национальным или религиозным признакам, а также умышленное создание жизненных условий, рассчитанных на физическое уничтожение этих групп. 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78C06-C883-4EC4-93A2-D631EBA8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Холокост </a:t>
            </a:r>
            <a:r>
              <a:rPr lang="ru-RU" sz="2000" b="1" dirty="0"/>
              <a:t>— массовое уничтожение гитлеровцами представителей различных социальных групп (евреев, поляков, цыган, советских военнопленных) во время Второй мировой войны.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4C02EE-626D-44B2-B0B2-AE7A3D2EA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199257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239F7D-41F1-4250-95A4-6C16CD14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79031"/>
            <a:ext cx="4572000" cy="31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bigstock_Childhood_Kids_3559278-1024x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35" y="16055"/>
            <a:ext cx="477930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6" y="4221088"/>
            <a:ext cx="9133834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Условия преодоления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этносоциальных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конфликтов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44" y="9306"/>
            <a:ext cx="4345810" cy="396044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Расовая сегрегация в США – отделение этнических групп посредством установления преград для социального обучения и воспитания и других дискриминационных мер. Законодательно расовая сегрегация в США была отменена в 1964 году.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68" y="5445224"/>
            <a:ext cx="254561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Улучшение жизни каждого гражданина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445224"/>
            <a:ext cx="6300192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Создание и закрепление у этносов психологического чувства удовлетворенности благоприятной стабильностью жизни</a:t>
            </a: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1298073" y="4941168"/>
            <a:ext cx="0" cy="5040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4941168"/>
            <a:ext cx="0" cy="5040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558" y="116632"/>
            <a:ext cx="8945938" cy="47525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современном этапе главным ориентиром в реализации морального, политического и правового регулирования межэтнических отношений является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гуманистический подход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состоящий: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применении и уважении многообразия культур, приверженности идеям мира, согласия, неприятии насилия в отношениях между народами;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развитии и постоянном функционировании демократии, обеспечении реализации прав и свобод личности, этнических сообществ независимо от их национальной принадлежности;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нацеленности государственных органов, СМИ, системы образования, спорта, искусства на формирование у граждан культуры межэтнического общения, воспитание толерантности.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58" y="5085184"/>
            <a:ext cx="894593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Толерантность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уважение, доверие, готовность к сотрудничеству, компромиссу с людьми разной этнической принадлежности; стремление понимать и принимать их культурные ценности и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val="26989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7FD82-296C-4335-89FA-12C0C249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Гуманистические принципы политики в области межнациональных отношений: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92F9E-E8A2-47B5-8E05-B362009F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отказ от насилия и принуждения;</a:t>
            </a:r>
          </a:p>
          <a:p>
            <a:r>
              <a:rPr lang="ru-RU" dirty="0"/>
              <a:t>2) поиск согласия на основе консенсуса всех участников;</a:t>
            </a:r>
          </a:p>
          <a:p>
            <a:r>
              <a:rPr lang="ru-RU" dirty="0"/>
              <a:t>3) признание прав и свобод человека важнейшей ценностью;</a:t>
            </a:r>
          </a:p>
          <a:p>
            <a:r>
              <a:rPr lang="ru-RU" dirty="0"/>
              <a:t>4) готовность к мирному урегулированию спорных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4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4638"/>
            <a:ext cx="8424936" cy="219310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Межнациональные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(межэтнические) отношения – отношения между народами, охватывающие все сферы общественной жизни.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7560840" cy="828092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Уровни межнациональных отношений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149080"/>
            <a:ext cx="612068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Взаимодействие народов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085184"/>
            <a:ext cx="6120680" cy="12024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Межличностные отношения людей, принадлежащих к разным этносам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15616" y="3681028"/>
            <a:ext cx="0" cy="200537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>
            <a:off x="1115616" y="5686400"/>
            <a:ext cx="1152128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1115616" y="4473116"/>
            <a:ext cx="1152128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info_2000_2000_7eb5d397e7381b85f6b74f6b95bc2f6e5ed23d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24" y="3286781"/>
            <a:ext cx="5184376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политика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составная часть политической деятельности государства, регулирующая межэтнические отношения в различных сферах жизни общества.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9860" y="1700808"/>
            <a:ext cx="9139483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основе 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демократической национальной политики </a:t>
            </a:r>
            <a:r>
              <a:rPr lang="ru-RU" sz="2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лежит  уважительное отношение к людям, представляющим любую этническую общность,  установка на сотрудничество и сближение народов.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44" y="3356992"/>
            <a:ext cx="3913584" cy="350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принципы  сформулированы  в «Стратегии государственной национальной политики Российской Федерации (до 2025 г.)» (2012), ежегодных посланиях Президента РФ Федеральному Собранию РФ.</a:t>
            </a:r>
          </a:p>
        </p:txBody>
      </p:sp>
    </p:spTree>
    <p:extLst>
      <p:ext uri="{BB962C8B-B14F-4D97-AF65-F5344CB8AC3E}">
        <p14:creationId xmlns:p14="http://schemas.microsoft.com/office/powerpoint/2010/main" val="17729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Конституционные основы национальной политики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2642" y="2204864"/>
            <a:ext cx="3663374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Своевременное и мирное разрешение противоречий и конфликтов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42120"/>
            <a:ext cx="3744416" cy="167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Запрещение любых форм ограничения прав гражданина по национальной принадлежности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2642" y="4132746"/>
            <a:ext cx="3663374" cy="19958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прав и интересов граждан РФ за её пределами; поддержка соотечественников, проживающих в зарубежных странах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9730" y="3501008"/>
            <a:ext cx="3744416" cy="1280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Содействие развитию национальных культур и языков народов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373216"/>
            <a:ext cx="3744416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Гарантия прав коренных малочисленных народов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914400"/>
            <a:ext cx="0" cy="546692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1520" y="1844824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1"/>
          </p:cNvCxnSpPr>
          <p:nvPr/>
        </p:nvCxnSpPr>
        <p:spPr>
          <a:xfrm>
            <a:off x="251520" y="2852936"/>
            <a:ext cx="80112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3789040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1520" y="6381328"/>
            <a:ext cx="489654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7" idx="1"/>
          </p:cNvCxnSpPr>
          <p:nvPr/>
        </p:nvCxnSpPr>
        <p:spPr>
          <a:xfrm>
            <a:off x="251520" y="5130682"/>
            <a:ext cx="801122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E4FF5-CC71-40E8-8736-3BC3296D9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02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440F4-1C1B-4F0B-8C19-0810D456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Правовые основы национальной политики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DE7A5-3F22-4D56-A7F2-36F792B5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А) Международные документы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Б) Государственные</a:t>
            </a:r>
          </a:p>
        </p:txBody>
      </p:sp>
    </p:spTree>
    <p:extLst>
      <p:ext uri="{BB962C8B-B14F-4D97-AF65-F5344CB8AC3E}">
        <p14:creationId xmlns:p14="http://schemas.microsoft.com/office/powerpoint/2010/main" val="75170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Конституция РФ. Статья 68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Государственным языком Российской Федерации на всей её территории является русский язык.</a:t>
            </a: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вправе устанавливать свои государственные языки. В органах государственной власти… республик они употребляются наряду с государственным языком Российской Федерации.</a:t>
            </a: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Российская Федерация гарантирует всем её народам право на сохранение  родного языка, создание условий для его изучения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5004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CFDFE-2862-4E6A-8AB9-D233F21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принципы национальной политики в РФ: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8E8F6-1057-4931-86B3-E5DBA7C2A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Равенство прав и свобод человека и гражданина независимо от его пола, расы, национальности, языка, отношения к религии, принадлежности к социальным группам и общественным объединениям.</a:t>
            </a:r>
          </a:p>
          <a:p>
            <a:r>
              <a:rPr lang="ru-RU" dirty="0"/>
              <a:t>2. Запрещение любых форм ограничения прав граждан по признакам социальной, расовой, национальной, языковой или религиозной принадлежности.</a:t>
            </a:r>
          </a:p>
          <a:p>
            <a:r>
              <a:rPr lang="ru-RU" dirty="0"/>
              <a:t>3. Сохранение целостности и неприкосновенности территории РФ.</a:t>
            </a:r>
          </a:p>
          <a:p>
            <a:r>
              <a:rPr lang="ru-RU" dirty="0"/>
              <a:t>4. Равноправие всех субъектов РФ во взаимоотношениях с федеральными органами государственной власти.</a:t>
            </a:r>
          </a:p>
          <a:p>
            <a:r>
              <a:rPr lang="ru-RU" dirty="0"/>
              <a:t>5. Гарантия прав коренных малочисленных народов в соответствии с Конституцией РФ, общепризнанными принципами и нормами международного права и международными договорами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9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8029B-81CC-4DAC-8B70-267A099E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принципы национальной политики в РФ: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272C4-1D47-4464-A396-DE09D3F6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6. Право каждого гражданина определять и указывать свою национальную принадлежность без всякого принуждения.</a:t>
            </a:r>
          </a:p>
          <a:p>
            <a:r>
              <a:rPr lang="ru-RU" dirty="0"/>
              <a:t>7. Содействие развитию национальных культур и языков народов России.</a:t>
            </a:r>
          </a:p>
          <a:p>
            <a:r>
              <a:rPr lang="ru-RU" dirty="0"/>
              <a:t>8. Своевременное и мирное разрешение противоречий и конфликтов.</a:t>
            </a:r>
          </a:p>
          <a:p>
            <a:r>
              <a:rPr lang="ru-RU" dirty="0"/>
              <a:t>9. Запрещение деятельности, направленной на подрыв безопасности государства, возбуждение социальной, расовой, национальной и религиозной розни, ненависти либо вражды.</a:t>
            </a:r>
          </a:p>
          <a:p>
            <a:r>
              <a:rPr lang="ru-RU" dirty="0"/>
              <a:t>10. Защита прав и интересов граждан РФ за её пределами, поддержка соотечественников, проживающих в зарубежных странах, в сохранении и развитии родного языка, культуры и национальных традиций, в укреплении их связей с Родиной в соответствии с нормами международного права.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2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202"/>
            <a:ext cx="9144000" cy="17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928992" cy="144016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Межнациональные отношения  выражаются в конкретных поступках людей и во многом зависят от индивидуального поведения, культурных норм, влияния семьи и ближайшего окружения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80B93-064C-4451-8575-6200AAE0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45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1DF1DE-8F92-4F1D-ADD4-EA44005CC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701" r="4325"/>
          <a:stretch/>
        </p:blipFill>
        <p:spPr>
          <a:xfrm>
            <a:off x="107504" y="116632"/>
            <a:ext cx="864096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8974F-6AE9-40C9-B82F-552038E1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426C1-9E1D-4DD6-B706-B5248800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Мигрантофобия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9A7CF-F97C-4C24-8F20-604997EEB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вид этнической напряжённости, при которой мигранты воспринимаются как носители угрозы социальной, культурной, этнической безопасности. Особенностью образа мигрантов является сочетание реальности и символических кодов, рациональности и мифичности.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A0D653-F951-4C23-A053-A3D0C41592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1559"/>
            <a:ext cx="4038600" cy="212026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B450F3-677D-4706-BBAB-C968074F8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21644"/>
            <a:ext cx="4495798" cy="25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516" y="260648"/>
            <a:ext cx="9153516" cy="6537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Основные тенденции развития межэтнических процессо</a:t>
            </a:r>
            <a:r>
              <a:rPr lang="ru-RU" sz="2400" dirty="0"/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516" y="1340768"/>
            <a:ext cx="5373604" cy="161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Интеграция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(сотрудничество, объединение разных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этногосударственных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общностей, сближение различных сторон жизни народов)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340768"/>
            <a:ext cx="3491880" cy="1613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Дифференциация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(стремление народов к национальной самостоятельности)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3016"/>
            <a:ext cx="5364088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Экономические и политические союзы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Транснациональные корпорации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культурные и научные центры, интеграция системы образования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Взаимопроникновение ценностей и культур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573016"/>
            <a:ext cx="3491880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Самоизоляция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Экономика протекционизма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Идеология национализма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Религиозный фанатизм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Экстремизм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0" cy="653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Глобализация (постепенное стирание традиционных границ)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2677286" y="914400"/>
            <a:ext cx="4758" cy="4263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98060" y="914400"/>
            <a:ext cx="0" cy="4263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2677286" y="2954288"/>
            <a:ext cx="4758" cy="61872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8" idx="0"/>
          </p:cNvCxnSpPr>
          <p:nvPr/>
        </p:nvCxnSpPr>
        <p:spPr>
          <a:xfrm>
            <a:off x="7398060" y="2954288"/>
            <a:ext cx="0" cy="61872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 flipH="1">
            <a:off x="2677286" y="5445224"/>
            <a:ext cx="4758" cy="49837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0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894463-2759-46E4-B096-62428C94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02" y="-18490"/>
            <a:ext cx="9436202" cy="6860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6202"/>
            <a:ext cx="9144000" cy="17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-180528" y="2924943"/>
            <a:ext cx="4464496" cy="3816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Межнациональные конфликты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форма гражданского противостояния на внутригосударственном или межгосударственном уровне, при которой хотя бы одна из сторон организуется и действует по этническому признаку или от имени этно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924943"/>
            <a:ext cx="3672408" cy="381642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Этносоциальные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конфликты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состояние взаимных претензий, открытого противостояния этносов друг другу, имеющие тенденцию к нарастанию противоречий вплоть до вооруженных столкновений 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536239C-DF22-40D0-B631-55DE3201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8012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Межэтнические конфликты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dirty="0" err="1">
                <a:solidFill>
                  <a:srgbClr val="FFFF00"/>
                </a:solidFill>
              </a:rPr>
              <a:t>этносоциальные</a:t>
            </a:r>
            <a:r>
              <a:rPr lang="ru-RU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7" y="16705"/>
            <a:ext cx="9139483" cy="531975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Причины межнациональных  конфликтов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2267745" cy="4572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48680"/>
            <a:ext cx="6876256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Характеристика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5" y="1012807"/>
            <a:ext cx="6876255" cy="760009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Несовпадение государственных или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администра-тивных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границ с границей расселения народов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12807"/>
            <a:ext cx="2267744" cy="760009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Территориаль-ные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7" y="1772817"/>
            <a:ext cx="2263228" cy="720079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5" y="1772817"/>
            <a:ext cx="6876255" cy="720079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Неравенство в уровне жизни 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4518" y="2492897"/>
            <a:ext cx="2263226" cy="936104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Языковые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5" y="2492896"/>
            <a:ext cx="6876255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Недостаточное, с точки зрения этнического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мень-шинства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использование его языка и культуры; различия культурных традиций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17" y="3429002"/>
            <a:ext cx="2263227" cy="1080118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Этнодемогра-фические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429002"/>
            <a:ext cx="6876256" cy="1080118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Быстрое изменение соотношения численности кон-тактирующих народов вследствие миграции и раз-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уровне естественного прироста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18" y="4509121"/>
            <a:ext cx="2263227" cy="936104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4509120"/>
            <a:ext cx="6876256" cy="93610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Ухудшение качества окружающей среды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-тате её загрязнения либо истощения природных ресурсов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445224"/>
            <a:ext cx="2282428" cy="576064"/>
          </a:xfrm>
          <a:prstGeom prst="rect">
            <a:avLst/>
          </a:prstGeom>
          <a:solidFill>
            <a:srgbClr val="6666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Политические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5445224"/>
            <a:ext cx="6876256" cy="576064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Проводимая государственная политика, направленная ухудшение отношений между нациями.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21288"/>
            <a:ext cx="2267744" cy="914400"/>
          </a:xfrm>
          <a:prstGeom prst="rect">
            <a:avLst/>
          </a:prstGeom>
          <a:solidFill>
            <a:srgbClr val="80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Конфессио-нальные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6021288"/>
            <a:ext cx="6876256" cy="914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Принадлежность к разным религиям и конфессиям, различия в уровне религиозности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6448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1251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Тема Office</vt:lpstr>
      <vt:lpstr>Межнациональные отношения Межэтнические конфликты </vt:lpstr>
      <vt:lpstr>Презентация PowerPoint</vt:lpstr>
      <vt:lpstr>Презентация PowerPoint</vt:lpstr>
      <vt:lpstr>Презентация PowerPoint</vt:lpstr>
      <vt:lpstr>Презентация PowerPoint</vt:lpstr>
      <vt:lpstr>Мигрантофобия</vt:lpstr>
      <vt:lpstr>Презентация PowerPoint</vt:lpstr>
      <vt:lpstr> Межэтнические конфликты (этносоциальные) </vt:lpstr>
      <vt:lpstr>Презентация PowerPoint</vt:lpstr>
      <vt:lpstr>Презентация PowerPoint</vt:lpstr>
      <vt:lpstr> Национализм и его виды </vt:lpstr>
      <vt:lpstr>Презентация PowerPoint</vt:lpstr>
      <vt:lpstr>Презентация PowerPoint</vt:lpstr>
      <vt:lpstr>Презентация PowerPoint</vt:lpstr>
      <vt:lpstr>Презентация PowerPoint</vt:lpstr>
      <vt:lpstr>Холокост — массовое уничтожение гитлеровцами представителей различных социальных групп (евреев, поляков, цыган, советских военнопленных) во время Второй мировой войны. </vt:lpstr>
      <vt:lpstr>Презентация PowerPoint</vt:lpstr>
      <vt:lpstr>Презентация PowerPoint</vt:lpstr>
      <vt:lpstr>Гуманистические принципы политики в области межнациональных отношений:</vt:lpstr>
      <vt:lpstr>Презентация PowerPoint</vt:lpstr>
      <vt:lpstr>Презентация PowerPoint</vt:lpstr>
      <vt:lpstr>Правовые основы национальной политики РФ</vt:lpstr>
      <vt:lpstr>Презентация PowerPoint</vt:lpstr>
      <vt:lpstr>Основные принципы национальной политики в РФ:</vt:lpstr>
      <vt:lpstr>Основные принципы национальной политики в РФ: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Этнос и нация</dc:title>
  <dc:creator>Лена</dc:creator>
  <cp:lastModifiedBy>Сметанин Александр</cp:lastModifiedBy>
  <cp:revision>45</cp:revision>
  <dcterms:created xsi:type="dcterms:W3CDTF">2012-11-05T19:16:08Z</dcterms:created>
  <dcterms:modified xsi:type="dcterms:W3CDTF">2025-12-07T05:08:02Z</dcterms:modified>
</cp:coreProperties>
</file>