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7" r:id="rId2"/>
    <p:sldId id="302" r:id="rId3"/>
    <p:sldId id="304" r:id="rId4"/>
    <p:sldId id="303" r:id="rId5"/>
    <p:sldId id="305" r:id="rId6"/>
    <p:sldId id="306" r:id="rId7"/>
    <p:sldId id="307" r:id="rId8"/>
    <p:sldId id="308" r:id="rId9"/>
    <p:sldId id="310" r:id="rId10"/>
    <p:sldId id="309" r:id="rId11"/>
    <p:sldId id="311" r:id="rId12"/>
    <p:sldId id="313" r:id="rId13"/>
    <p:sldId id="314" r:id="rId14"/>
    <p:sldId id="315" r:id="rId15"/>
    <p:sldId id="316" r:id="rId16"/>
    <p:sldId id="317" r:id="rId17"/>
    <p:sldId id="318" r:id="rId18"/>
    <p:sldId id="319" r:id="rId19"/>
    <p:sldId id="320" r:id="rId20"/>
    <p:sldId id="322" r:id="rId21"/>
    <p:sldId id="321" r:id="rId22"/>
    <p:sldId id="323" r:id="rId23"/>
    <p:sldId id="324" r:id="rId24"/>
    <p:sldId id="325" r:id="rId25"/>
    <p:sldId id="326" r:id="rId26"/>
    <p:sldId id="327" r:id="rId27"/>
    <p:sldId id="328" r:id="rId28"/>
    <p:sldId id="301" r:id="rId29"/>
    <p:sldId id="261" r:id="rId30"/>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C448E"/>
    <a:srgbClr val="00BCBC"/>
    <a:srgbClr val="039EA5"/>
    <a:srgbClr val="096A7E"/>
    <a:srgbClr val="C6F0F0"/>
    <a:srgbClr val="284E94"/>
    <a:srgbClr val="4D4DB5"/>
    <a:srgbClr val="009ADE"/>
    <a:srgbClr val="008755"/>
    <a:srgbClr val="00629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8015" autoAdjust="0"/>
    <p:restoredTop sz="94660"/>
  </p:normalViewPr>
  <p:slideViewPr>
    <p:cSldViewPr snapToGrid="0" showGuides="1">
      <p:cViewPr varScale="1">
        <p:scale>
          <a:sx n="65" d="100"/>
          <a:sy n="65" d="100"/>
        </p:scale>
        <p:origin x="408" y="4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E490414-13A5-447A-A40C-1A25F747D4FD}" type="datetimeFigureOut">
              <a:rPr lang="ru-RU" smtClean="0"/>
              <a:t>11.05.2025</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DD757F3-55D1-4D00-BBEE-CD4C5A18EE76}" type="slidenum">
              <a:rPr lang="ru-RU" smtClean="0"/>
              <a:t>‹#›</a:t>
            </a:fld>
            <a:endParaRPr lang="ru-RU"/>
          </a:p>
        </p:txBody>
      </p:sp>
    </p:spTree>
    <p:extLst>
      <p:ext uri="{BB962C8B-B14F-4D97-AF65-F5344CB8AC3E}">
        <p14:creationId xmlns:p14="http://schemas.microsoft.com/office/powerpoint/2010/main" val="37305213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49F7C18A-2F8C-4AE4-9D7A-AD848A44311A}"/>
              </a:ext>
            </a:extLst>
          </p:cNvPr>
          <p:cNvSpPr>
            <a:spLocks noGrp="1"/>
          </p:cNvSpPr>
          <p:nvPr>
            <p:ph type="ctrTitle"/>
          </p:nvPr>
        </p:nvSpPr>
        <p:spPr>
          <a:xfrm>
            <a:off x="1524000" y="1122363"/>
            <a:ext cx="9144000" cy="2387600"/>
          </a:xfrm>
        </p:spPr>
        <p:txBody>
          <a:bodyPr anchor="b"/>
          <a:lstStyle>
            <a:lvl1pPr algn="ctr">
              <a:defRPr sz="6000"/>
            </a:lvl1pPr>
          </a:lstStyle>
          <a:p>
            <a:r>
              <a:rPr lang="ru-RU"/>
              <a:t>Образец заголовка</a:t>
            </a:r>
          </a:p>
        </p:txBody>
      </p:sp>
      <p:sp>
        <p:nvSpPr>
          <p:cNvPr id="3" name="Подзаголовок 2">
            <a:extLst>
              <a:ext uri="{FF2B5EF4-FFF2-40B4-BE49-F238E27FC236}">
                <a16:creationId xmlns:a16="http://schemas.microsoft.com/office/drawing/2014/main" id="{B44FC9BA-E3B6-4315-84B5-61B98C4A283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a:t>Образец подзаголовка</a:t>
            </a:r>
          </a:p>
        </p:txBody>
      </p:sp>
      <p:sp>
        <p:nvSpPr>
          <p:cNvPr id="4" name="Дата 3">
            <a:extLst>
              <a:ext uri="{FF2B5EF4-FFF2-40B4-BE49-F238E27FC236}">
                <a16:creationId xmlns:a16="http://schemas.microsoft.com/office/drawing/2014/main" id="{3243BC46-3F9D-4CF9-8A1F-AA23113987D5}"/>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5" name="Нижний колонтитул 4">
            <a:extLst>
              <a:ext uri="{FF2B5EF4-FFF2-40B4-BE49-F238E27FC236}">
                <a16:creationId xmlns:a16="http://schemas.microsoft.com/office/drawing/2014/main" id="{0EA71EF0-84C0-4F28-BFE5-86A85B75E64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EB308E39-11AC-4F2B-B55D-938A17B77434}"/>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36800949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9021B626-2FD8-4B35-AD75-9C4A9A71DD4B}"/>
              </a:ext>
            </a:extLst>
          </p:cNvPr>
          <p:cNvSpPr>
            <a:spLocks noGrp="1"/>
          </p:cNvSpPr>
          <p:nvPr>
            <p:ph type="title"/>
          </p:nvPr>
        </p:nvSpPr>
        <p:spPr/>
        <p:txBody>
          <a:bodyPr/>
          <a:lstStyle/>
          <a:p>
            <a:r>
              <a:rPr lang="ru-RU"/>
              <a:t>Образец заголовка</a:t>
            </a:r>
          </a:p>
        </p:txBody>
      </p:sp>
      <p:sp>
        <p:nvSpPr>
          <p:cNvPr id="3" name="Вертикальный текст 2">
            <a:extLst>
              <a:ext uri="{FF2B5EF4-FFF2-40B4-BE49-F238E27FC236}">
                <a16:creationId xmlns:a16="http://schemas.microsoft.com/office/drawing/2014/main" id="{0D9953EC-66FC-4FE7-A205-C0AC93B7CF60}"/>
              </a:ext>
            </a:extLst>
          </p:cNvPr>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0632A692-F710-415C-9823-05A47C1A779A}"/>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5" name="Нижний колонтитул 4">
            <a:extLst>
              <a:ext uri="{FF2B5EF4-FFF2-40B4-BE49-F238E27FC236}">
                <a16:creationId xmlns:a16="http://schemas.microsoft.com/office/drawing/2014/main" id="{2106D45F-A676-4D3E-BE61-E18BD72BB313}"/>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F7C8B60B-F54E-41D3-ACD5-CFDDE5D180B2}"/>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39958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a:extLst>
              <a:ext uri="{FF2B5EF4-FFF2-40B4-BE49-F238E27FC236}">
                <a16:creationId xmlns:a16="http://schemas.microsoft.com/office/drawing/2014/main" id="{2D324241-86B1-491D-ABF1-1445992AC0FA}"/>
              </a:ext>
            </a:extLst>
          </p:cNvPr>
          <p:cNvSpPr>
            <a:spLocks noGrp="1"/>
          </p:cNvSpPr>
          <p:nvPr>
            <p:ph type="title" orient="vert"/>
          </p:nvPr>
        </p:nvSpPr>
        <p:spPr>
          <a:xfrm>
            <a:off x="8724900" y="365125"/>
            <a:ext cx="2628900" cy="5811838"/>
          </a:xfrm>
        </p:spPr>
        <p:txBody>
          <a:bodyPr vert="eaVert"/>
          <a:lstStyle/>
          <a:p>
            <a:r>
              <a:rPr lang="ru-RU"/>
              <a:t>Образец заголовка</a:t>
            </a:r>
          </a:p>
        </p:txBody>
      </p:sp>
      <p:sp>
        <p:nvSpPr>
          <p:cNvPr id="3" name="Вертикальный текст 2">
            <a:extLst>
              <a:ext uri="{FF2B5EF4-FFF2-40B4-BE49-F238E27FC236}">
                <a16:creationId xmlns:a16="http://schemas.microsoft.com/office/drawing/2014/main" id="{CA4A3DFB-CF11-456C-8B40-63C14D9121C2}"/>
              </a:ext>
            </a:extLst>
          </p:cNvPr>
          <p:cNvSpPr>
            <a:spLocks noGrp="1"/>
          </p:cNvSpPr>
          <p:nvPr>
            <p:ph type="body" orient="vert" idx="1"/>
          </p:nvPr>
        </p:nvSpPr>
        <p:spPr>
          <a:xfrm>
            <a:off x="838200" y="365125"/>
            <a:ext cx="7734300" cy="5811838"/>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DE07D8AF-2B4B-4397-AB1A-1CD701C4B2EC}"/>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5" name="Нижний колонтитул 4">
            <a:extLst>
              <a:ext uri="{FF2B5EF4-FFF2-40B4-BE49-F238E27FC236}">
                <a16:creationId xmlns:a16="http://schemas.microsoft.com/office/drawing/2014/main" id="{FB6B5B7F-50D9-422E-9F4A-EE1AE9017241}"/>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A62B224B-7875-4078-BE3E-72C952C17B65}"/>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8945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A37DA795-10CB-437B-8052-BB0BE08CAE57}"/>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6BAF0FE2-C935-4B46-AD8B-29309A521237}"/>
              </a:ext>
            </a:extLst>
          </p:cNvPr>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899F92BF-8099-49C9-8A42-1C1EA379B6CC}"/>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5" name="Нижний колонтитул 4">
            <a:extLst>
              <a:ext uri="{FF2B5EF4-FFF2-40B4-BE49-F238E27FC236}">
                <a16:creationId xmlns:a16="http://schemas.microsoft.com/office/drawing/2014/main" id="{29BE9BA7-CE5C-4876-9ACC-9F1F88860122}"/>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977E6BB4-601D-416B-BBF8-0AC32E1C75A3}"/>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2396945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8E4A93F0-CABB-42AC-84CE-97B5B3196AFF}"/>
              </a:ext>
            </a:extLst>
          </p:cNvPr>
          <p:cNvSpPr>
            <a:spLocks noGrp="1"/>
          </p:cNvSpPr>
          <p:nvPr>
            <p:ph type="title"/>
          </p:nvPr>
        </p:nvSpPr>
        <p:spPr>
          <a:xfrm>
            <a:off x="831850" y="1709738"/>
            <a:ext cx="10515600" cy="2852737"/>
          </a:xfrm>
        </p:spPr>
        <p:txBody>
          <a:bodyPr anchor="b"/>
          <a:lstStyle>
            <a:lvl1pPr>
              <a:defRPr sz="6000"/>
            </a:lvl1pPr>
          </a:lstStyle>
          <a:p>
            <a:r>
              <a:rPr lang="ru-RU"/>
              <a:t>Образец заголовка</a:t>
            </a:r>
          </a:p>
        </p:txBody>
      </p:sp>
      <p:sp>
        <p:nvSpPr>
          <p:cNvPr id="3" name="Текст 2">
            <a:extLst>
              <a:ext uri="{FF2B5EF4-FFF2-40B4-BE49-F238E27FC236}">
                <a16:creationId xmlns:a16="http://schemas.microsoft.com/office/drawing/2014/main" id="{3DEF6A0C-3090-45C5-B555-668455010C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a:t>Образец текста</a:t>
            </a:r>
          </a:p>
        </p:txBody>
      </p:sp>
      <p:sp>
        <p:nvSpPr>
          <p:cNvPr id="4" name="Дата 3">
            <a:extLst>
              <a:ext uri="{FF2B5EF4-FFF2-40B4-BE49-F238E27FC236}">
                <a16:creationId xmlns:a16="http://schemas.microsoft.com/office/drawing/2014/main" id="{FB45B77C-28E5-4092-93B1-CFFD26B6DBD9}"/>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5" name="Нижний колонтитул 4">
            <a:extLst>
              <a:ext uri="{FF2B5EF4-FFF2-40B4-BE49-F238E27FC236}">
                <a16:creationId xmlns:a16="http://schemas.microsoft.com/office/drawing/2014/main" id="{9B46D322-0D45-45B8-A7E8-B82C88F44975}"/>
              </a:ext>
            </a:extLst>
          </p:cNvPr>
          <p:cNvSpPr>
            <a:spLocks noGrp="1"/>
          </p:cNvSpPr>
          <p:nvPr>
            <p:ph type="ftr" sz="quarter" idx="11"/>
          </p:nvPr>
        </p:nvSpPr>
        <p:spPr/>
        <p:txBody>
          <a:bodyPr/>
          <a:lstStyle/>
          <a:p>
            <a:endParaRPr lang="ru-RU"/>
          </a:p>
        </p:txBody>
      </p:sp>
      <p:sp>
        <p:nvSpPr>
          <p:cNvPr id="6" name="Номер слайда 5">
            <a:extLst>
              <a:ext uri="{FF2B5EF4-FFF2-40B4-BE49-F238E27FC236}">
                <a16:creationId xmlns:a16="http://schemas.microsoft.com/office/drawing/2014/main" id="{B563172B-96DF-488B-959B-CC63B86E4921}"/>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6319724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2FE13B6C-CB9B-4A5F-99A7-6E9027EFCC1B}"/>
              </a:ext>
            </a:extLst>
          </p:cNvPr>
          <p:cNvSpPr>
            <a:spLocks noGrp="1"/>
          </p:cNvSpPr>
          <p:nvPr>
            <p:ph type="title"/>
          </p:nvPr>
        </p:nvSpPr>
        <p:spPr/>
        <p:txBody>
          <a:bodyPr/>
          <a:lstStyle/>
          <a:p>
            <a:r>
              <a:rPr lang="ru-RU"/>
              <a:t>Образец заголовка</a:t>
            </a:r>
          </a:p>
        </p:txBody>
      </p:sp>
      <p:sp>
        <p:nvSpPr>
          <p:cNvPr id="3" name="Объект 2">
            <a:extLst>
              <a:ext uri="{FF2B5EF4-FFF2-40B4-BE49-F238E27FC236}">
                <a16:creationId xmlns:a16="http://schemas.microsoft.com/office/drawing/2014/main" id="{C343C3A5-9706-4114-AA45-D870C0E35BEA}"/>
              </a:ext>
            </a:extLst>
          </p:cNvPr>
          <p:cNvSpPr>
            <a:spLocks noGrp="1"/>
          </p:cNvSpPr>
          <p:nvPr>
            <p:ph sz="half" idx="1"/>
          </p:nvPr>
        </p:nvSpPr>
        <p:spPr>
          <a:xfrm>
            <a:off x="838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Объект 3">
            <a:extLst>
              <a:ext uri="{FF2B5EF4-FFF2-40B4-BE49-F238E27FC236}">
                <a16:creationId xmlns:a16="http://schemas.microsoft.com/office/drawing/2014/main" id="{A982222B-5C14-4756-BFF7-76EADAC2DED9}"/>
              </a:ext>
            </a:extLst>
          </p:cNvPr>
          <p:cNvSpPr>
            <a:spLocks noGrp="1"/>
          </p:cNvSpPr>
          <p:nvPr>
            <p:ph sz="half" idx="2"/>
          </p:nvPr>
        </p:nvSpPr>
        <p:spPr>
          <a:xfrm>
            <a:off x="6172200" y="1825625"/>
            <a:ext cx="5181600" cy="435133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a:extLst>
              <a:ext uri="{FF2B5EF4-FFF2-40B4-BE49-F238E27FC236}">
                <a16:creationId xmlns:a16="http://schemas.microsoft.com/office/drawing/2014/main" id="{D6B947BE-439E-4B2D-A3D3-BC1912B0B905}"/>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6" name="Нижний колонтитул 5">
            <a:extLst>
              <a:ext uri="{FF2B5EF4-FFF2-40B4-BE49-F238E27FC236}">
                <a16:creationId xmlns:a16="http://schemas.microsoft.com/office/drawing/2014/main" id="{8BBC7AB9-92F7-419A-B1F9-18400EA6C058}"/>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AD04BFE1-FD7E-42D0-A01D-3272B715D3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32843077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D3EFCCEB-1BA8-4549-A1AB-2D7DAA6E8ED4}"/>
              </a:ext>
            </a:extLst>
          </p:cNvPr>
          <p:cNvSpPr>
            <a:spLocks noGrp="1"/>
          </p:cNvSpPr>
          <p:nvPr>
            <p:ph type="title"/>
          </p:nvPr>
        </p:nvSpPr>
        <p:spPr>
          <a:xfrm>
            <a:off x="839788" y="365125"/>
            <a:ext cx="10515600" cy="1325563"/>
          </a:xfrm>
        </p:spPr>
        <p:txBody>
          <a:bodyPr/>
          <a:lstStyle/>
          <a:p>
            <a:r>
              <a:rPr lang="ru-RU"/>
              <a:t>Образец заголовка</a:t>
            </a:r>
          </a:p>
        </p:txBody>
      </p:sp>
      <p:sp>
        <p:nvSpPr>
          <p:cNvPr id="3" name="Текст 2">
            <a:extLst>
              <a:ext uri="{FF2B5EF4-FFF2-40B4-BE49-F238E27FC236}">
                <a16:creationId xmlns:a16="http://schemas.microsoft.com/office/drawing/2014/main" id="{8BE36495-482B-4B2C-92EF-E684414F9E9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Объект 3">
            <a:extLst>
              <a:ext uri="{FF2B5EF4-FFF2-40B4-BE49-F238E27FC236}">
                <a16:creationId xmlns:a16="http://schemas.microsoft.com/office/drawing/2014/main" id="{E10C5EA2-3F47-4025-9231-71F398C23012}"/>
              </a:ext>
            </a:extLst>
          </p:cNvPr>
          <p:cNvSpPr>
            <a:spLocks noGrp="1"/>
          </p:cNvSpPr>
          <p:nvPr>
            <p:ph sz="half" idx="2"/>
          </p:nvPr>
        </p:nvSpPr>
        <p:spPr>
          <a:xfrm>
            <a:off x="839788" y="2505075"/>
            <a:ext cx="5157787"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a:extLst>
              <a:ext uri="{FF2B5EF4-FFF2-40B4-BE49-F238E27FC236}">
                <a16:creationId xmlns:a16="http://schemas.microsoft.com/office/drawing/2014/main" id="{F40A6A12-D259-4FC7-A919-829D9BA67D1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Объект 5">
            <a:extLst>
              <a:ext uri="{FF2B5EF4-FFF2-40B4-BE49-F238E27FC236}">
                <a16:creationId xmlns:a16="http://schemas.microsoft.com/office/drawing/2014/main" id="{A3686FD3-3CC8-4F26-8AAA-F65D907FFD10}"/>
              </a:ext>
            </a:extLst>
          </p:cNvPr>
          <p:cNvSpPr>
            <a:spLocks noGrp="1"/>
          </p:cNvSpPr>
          <p:nvPr>
            <p:ph sz="quarter" idx="4"/>
          </p:nvPr>
        </p:nvSpPr>
        <p:spPr>
          <a:xfrm>
            <a:off x="6172200" y="2505075"/>
            <a:ext cx="5183188" cy="3684588"/>
          </a:xfrm>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a:extLst>
              <a:ext uri="{FF2B5EF4-FFF2-40B4-BE49-F238E27FC236}">
                <a16:creationId xmlns:a16="http://schemas.microsoft.com/office/drawing/2014/main" id="{7FB85271-9B6B-4EDF-A774-5D17EE48A0DD}"/>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8" name="Нижний колонтитул 7">
            <a:extLst>
              <a:ext uri="{FF2B5EF4-FFF2-40B4-BE49-F238E27FC236}">
                <a16:creationId xmlns:a16="http://schemas.microsoft.com/office/drawing/2014/main" id="{5FAF317B-3F3D-416A-AB10-FEE68EB0BDAF}"/>
              </a:ext>
            </a:extLst>
          </p:cNvPr>
          <p:cNvSpPr>
            <a:spLocks noGrp="1"/>
          </p:cNvSpPr>
          <p:nvPr>
            <p:ph type="ftr" sz="quarter" idx="11"/>
          </p:nvPr>
        </p:nvSpPr>
        <p:spPr/>
        <p:txBody>
          <a:bodyPr/>
          <a:lstStyle/>
          <a:p>
            <a:endParaRPr lang="ru-RU"/>
          </a:p>
        </p:txBody>
      </p:sp>
      <p:sp>
        <p:nvSpPr>
          <p:cNvPr id="9" name="Номер слайда 8">
            <a:extLst>
              <a:ext uri="{FF2B5EF4-FFF2-40B4-BE49-F238E27FC236}">
                <a16:creationId xmlns:a16="http://schemas.microsoft.com/office/drawing/2014/main" id="{51A3314E-E3C2-49B9-B921-85F8EA783AA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1573365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E480410F-3169-498A-82E6-1EE6796F7273}"/>
              </a:ext>
            </a:extLst>
          </p:cNvPr>
          <p:cNvSpPr>
            <a:spLocks noGrp="1"/>
          </p:cNvSpPr>
          <p:nvPr>
            <p:ph type="title"/>
          </p:nvPr>
        </p:nvSpPr>
        <p:spPr/>
        <p:txBody>
          <a:bodyPr/>
          <a:lstStyle/>
          <a:p>
            <a:r>
              <a:rPr lang="ru-RU"/>
              <a:t>Образец заголовка</a:t>
            </a:r>
          </a:p>
        </p:txBody>
      </p:sp>
      <p:sp>
        <p:nvSpPr>
          <p:cNvPr id="3" name="Дата 2">
            <a:extLst>
              <a:ext uri="{FF2B5EF4-FFF2-40B4-BE49-F238E27FC236}">
                <a16:creationId xmlns:a16="http://schemas.microsoft.com/office/drawing/2014/main" id="{79D48A53-4C92-4810-B89B-3C08D082E5A2}"/>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4" name="Нижний колонтитул 3">
            <a:extLst>
              <a:ext uri="{FF2B5EF4-FFF2-40B4-BE49-F238E27FC236}">
                <a16:creationId xmlns:a16="http://schemas.microsoft.com/office/drawing/2014/main" id="{553E7FAC-4E17-4EA2-BC1B-526524BCC9F9}"/>
              </a:ext>
            </a:extLst>
          </p:cNvPr>
          <p:cNvSpPr>
            <a:spLocks noGrp="1"/>
          </p:cNvSpPr>
          <p:nvPr>
            <p:ph type="ftr" sz="quarter" idx="11"/>
          </p:nvPr>
        </p:nvSpPr>
        <p:spPr/>
        <p:txBody>
          <a:bodyPr/>
          <a:lstStyle/>
          <a:p>
            <a:endParaRPr lang="ru-RU"/>
          </a:p>
        </p:txBody>
      </p:sp>
      <p:sp>
        <p:nvSpPr>
          <p:cNvPr id="5" name="Номер слайда 4">
            <a:extLst>
              <a:ext uri="{FF2B5EF4-FFF2-40B4-BE49-F238E27FC236}">
                <a16:creationId xmlns:a16="http://schemas.microsoft.com/office/drawing/2014/main" id="{76C36069-7FEE-4981-9849-85FB55BAA4F0}"/>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41510532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a:extLst>
              <a:ext uri="{FF2B5EF4-FFF2-40B4-BE49-F238E27FC236}">
                <a16:creationId xmlns:a16="http://schemas.microsoft.com/office/drawing/2014/main" id="{A4626CCF-1158-4FC9-9FB9-A68F4E307248}"/>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3" name="Нижний колонтитул 2">
            <a:extLst>
              <a:ext uri="{FF2B5EF4-FFF2-40B4-BE49-F238E27FC236}">
                <a16:creationId xmlns:a16="http://schemas.microsoft.com/office/drawing/2014/main" id="{B449070F-A678-48A6-8E41-4DEDB80A02A1}"/>
              </a:ext>
            </a:extLst>
          </p:cNvPr>
          <p:cNvSpPr>
            <a:spLocks noGrp="1"/>
          </p:cNvSpPr>
          <p:nvPr>
            <p:ph type="ftr" sz="quarter" idx="11"/>
          </p:nvPr>
        </p:nvSpPr>
        <p:spPr/>
        <p:txBody>
          <a:bodyPr/>
          <a:lstStyle/>
          <a:p>
            <a:endParaRPr lang="ru-RU"/>
          </a:p>
        </p:txBody>
      </p:sp>
      <p:sp>
        <p:nvSpPr>
          <p:cNvPr id="4" name="Номер слайда 3">
            <a:extLst>
              <a:ext uri="{FF2B5EF4-FFF2-40B4-BE49-F238E27FC236}">
                <a16:creationId xmlns:a16="http://schemas.microsoft.com/office/drawing/2014/main" id="{D24885C2-61A7-4E71-AE38-27DFEC23094A}"/>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6196533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5D7CB046-8889-4750-97EE-92FA499609DB}"/>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Объект 2">
            <a:extLst>
              <a:ext uri="{FF2B5EF4-FFF2-40B4-BE49-F238E27FC236}">
                <a16:creationId xmlns:a16="http://schemas.microsoft.com/office/drawing/2014/main" id="{F067B980-4942-4DF6-831B-E3D5DB065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a:extLst>
              <a:ext uri="{FF2B5EF4-FFF2-40B4-BE49-F238E27FC236}">
                <a16:creationId xmlns:a16="http://schemas.microsoft.com/office/drawing/2014/main" id="{5DFCC3ED-7119-4C7C-824D-C4AF8357C9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9337090D-AA1E-4844-92D4-FBB313CD5BFA}"/>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6" name="Нижний колонтитул 5">
            <a:extLst>
              <a:ext uri="{FF2B5EF4-FFF2-40B4-BE49-F238E27FC236}">
                <a16:creationId xmlns:a16="http://schemas.microsoft.com/office/drawing/2014/main" id="{8B8ED671-A8F2-4011-AD65-3D07D76DDB2D}"/>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B6F249E2-1E51-4A13-85A4-FDD57F49229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0261109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0025909E-9A26-4384-BDA7-9B6B21879542}"/>
              </a:ext>
            </a:extLst>
          </p:cNvPr>
          <p:cNvSpPr>
            <a:spLocks noGrp="1"/>
          </p:cNvSpPr>
          <p:nvPr>
            <p:ph type="title"/>
          </p:nvPr>
        </p:nvSpPr>
        <p:spPr>
          <a:xfrm>
            <a:off x="839788" y="457200"/>
            <a:ext cx="3932237" cy="1600200"/>
          </a:xfrm>
        </p:spPr>
        <p:txBody>
          <a:bodyPr anchor="b"/>
          <a:lstStyle>
            <a:lvl1pPr>
              <a:defRPr sz="3200"/>
            </a:lvl1pPr>
          </a:lstStyle>
          <a:p>
            <a:r>
              <a:rPr lang="ru-RU"/>
              <a:t>Образец заголовка</a:t>
            </a:r>
          </a:p>
        </p:txBody>
      </p:sp>
      <p:sp>
        <p:nvSpPr>
          <p:cNvPr id="3" name="Рисунок 2">
            <a:extLst>
              <a:ext uri="{FF2B5EF4-FFF2-40B4-BE49-F238E27FC236}">
                <a16:creationId xmlns:a16="http://schemas.microsoft.com/office/drawing/2014/main" id="{6EEA5224-E849-4855-906A-9FD3B8CE543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a:extLst>
              <a:ext uri="{FF2B5EF4-FFF2-40B4-BE49-F238E27FC236}">
                <a16:creationId xmlns:a16="http://schemas.microsoft.com/office/drawing/2014/main" id="{B27D6143-26BF-47B2-BB3D-F00BD205FF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a:t>Образец текста</a:t>
            </a:r>
          </a:p>
        </p:txBody>
      </p:sp>
      <p:sp>
        <p:nvSpPr>
          <p:cNvPr id="5" name="Дата 4">
            <a:extLst>
              <a:ext uri="{FF2B5EF4-FFF2-40B4-BE49-F238E27FC236}">
                <a16:creationId xmlns:a16="http://schemas.microsoft.com/office/drawing/2014/main" id="{77AB686F-55C3-4A0B-91E9-1F4D12DC2370}"/>
              </a:ext>
            </a:extLst>
          </p:cNvPr>
          <p:cNvSpPr>
            <a:spLocks noGrp="1"/>
          </p:cNvSpPr>
          <p:nvPr>
            <p:ph type="dt" sz="half" idx="10"/>
          </p:nvPr>
        </p:nvSpPr>
        <p:spPr/>
        <p:txBody>
          <a:bodyPr/>
          <a:lstStyle/>
          <a:p>
            <a:fld id="{A0FF91DE-AC79-4989-B51E-0AA5E11CB3D1}" type="datetimeFigureOut">
              <a:rPr lang="ru-RU" smtClean="0"/>
              <a:t>11.05.2025</a:t>
            </a:fld>
            <a:endParaRPr lang="ru-RU"/>
          </a:p>
        </p:txBody>
      </p:sp>
      <p:sp>
        <p:nvSpPr>
          <p:cNvPr id="6" name="Нижний колонтитул 5">
            <a:extLst>
              <a:ext uri="{FF2B5EF4-FFF2-40B4-BE49-F238E27FC236}">
                <a16:creationId xmlns:a16="http://schemas.microsoft.com/office/drawing/2014/main" id="{BF18A565-F983-4859-8ED8-7726F3775CD5}"/>
              </a:ext>
            </a:extLst>
          </p:cNvPr>
          <p:cNvSpPr>
            <a:spLocks noGrp="1"/>
          </p:cNvSpPr>
          <p:nvPr>
            <p:ph type="ftr" sz="quarter" idx="11"/>
          </p:nvPr>
        </p:nvSpPr>
        <p:spPr/>
        <p:txBody>
          <a:bodyPr/>
          <a:lstStyle/>
          <a:p>
            <a:endParaRPr lang="ru-RU"/>
          </a:p>
        </p:txBody>
      </p:sp>
      <p:sp>
        <p:nvSpPr>
          <p:cNvPr id="7" name="Номер слайда 6">
            <a:extLst>
              <a:ext uri="{FF2B5EF4-FFF2-40B4-BE49-F238E27FC236}">
                <a16:creationId xmlns:a16="http://schemas.microsoft.com/office/drawing/2014/main" id="{4033EDF3-52F4-4AE6-9B43-B28A21419DBC}"/>
              </a:ext>
            </a:extLst>
          </p:cNvPr>
          <p:cNvSpPr>
            <a:spLocks noGrp="1"/>
          </p:cNvSpPr>
          <p:nvPr>
            <p:ph type="sldNum" sz="quarter" idx="12"/>
          </p:nvPr>
        </p:nvSpPr>
        <p:spPr/>
        <p:txBody>
          <a:bodyPr/>
          <a:lstStyle/>
          <a:p>
            <a:fld id="{33BB6FEA-A664-4935-89DC-F6AF32DAD0B9}" type="slidenum">
              <a:rPr lang="ru-RU" smtClean="0"/>
              <a:t>‹#›</a:t>
            </a:fld>
            <a:endParaRPr lang="ru-RU"/>
          </a:p>
        </p:txBody>
      </p:sp>
    </p:spTree>
    <p:extLst>
      <p:ext uri="{BB962C8B-B14F-4D97-AF65-F5344CB8AC3E}">
        <p14:creationId xmlns:p14="http://schemas.microsoft.com/office/powerpoint/2010/main" val="2531017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a:extLst>
              <a:ext uri="{FF2B5EF4-FFF2-40B4-BE49-F238E27FC236}">
                <a16:creationId xmlns:a16="http://schemas.microsoft.com/office/drawing/2014/main" id="{BE32DE68-4D6C-496F-BBAE-88D098F87D1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p>
        </p:txBody>
      </p:sp>
      <p:sp>
        <p:nvSpPr>
          <p:cNvPr id="3" name="Текст 2">
            <a:extLst>
              <a:ext uri="{FF2B5EF4-FFF2-40B4-BE49-F238E27FC236}">
                <a16:creationId xmlns:a16="http://schemas.microsoft.com/office/drawing/2014/main" id="{35BF3775-4F6C-4F45-AA14-9BDC031337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a:extLst>
              <a:ext uri="{FF2B5EF4-FFF2-40B4-BE49-F238E27FC236}">
                <a16:creationId xmlns:a16="http://schemas.microsoft.com/office/drawing/2014/main" id="{C4F35A96-F00A-4146-8EFB-8423BA6FE21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0FF91DE-AC79-4989-B51E-0AA5E11CB3D1}" type="datetimeFigureOut">
              <a:rPr lang="ru-RU" smtClean="0"/>
              <a:t>11.05.2025</a:t>
            </a:fld>
            <a:endParaRPr lang="ru-RU"/>
          </a:p>
        </p:txBody>
      </p:sp>
      <p:sp>
        <p:nvSpPr>
          <p:cNvPr id="5" name="Нижний колонтитул 4">
            <a:extLst>
              <a:ext uri="{FF2B5EF4-FFF2-40B4-BE49-F238E27FC236}">
                <a16:creationId xmlns:a16="http://schemas.microsoft.com/office/drawing/2014/main" id="{B67F164D-7499-4009-8BC9-D2C57BE66F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a:extLst>
              <a:ext uri="{FF2B5EF4-FFF2-40B4-BE49-F238E27FC236}">
                <a16:creationId xmlns:a16="http://schemas.microsoft.com/office/drawing/2014/main" id="{A8415251-25DD-4979-8FCE-C3DFCF504D2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BB6FEA-A664-4935-89DC-F6AF32DAD0B9}" type="slidenum">
              <a:rPr lang="ru-RU" smtClean="0"/>
              <a:t>‹#›</a:t>
            </a:fld>
            <a:endParaRPr lang="ru-RU"/>
          </a:p>
        </p:txBody>
      </p:sp>
    </p:spTree>
    <p:extLst>
      <p:ext uri="{BB962C8B-B14F-4D97-AF65-F5344CB8AC3E}">
        <p14:creationId xmlns:p14="http://schemas.microsoft.com/office/powerpoint/2010/main" val="9840857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showMasterSp="0">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650139" y="2121204"/>
            <a:ext cx="8744584" cy="2554545"/>
          </a:xfrm>
          <a:prstGeom prst="rect">
            <a:avLst/>
          </a:prstGeom>
          <a:noFill/>
        </p:spPr>
        <p:txBody>
          <a:bodyPr wrap="square" rtlCol="0">
            <a:spAutoFit/>
          </a:bodyPr>
          <a:lstStyle/>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Тема: </a:t>
            </a:r>
          </a:p>
          <a:p>
            <a:pPr algn="ct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«Комплексная система мотивации </a:t>
            </a:r>
            <a:r>
              <a:rPr lang="ru-RU" sz="4000" b="1" dirty="0" smtClean="0">
                <a:solidFill>
                  <a:schemeClr val="accent1">
                    <a:lumMod val="75000"/>
                  </a:schemeClr>
                </a:solidFill>
                <a:effectLst>
                  <a:outerShdw blurRad="38100" dist="38100" dir="2700000" algn="tl">
                    <a:srgbClr val="000000">
                      <a:alpha val="43137"/>
                    </a:srgbClr>
                  </a:outerShdw>
                </a:effectLst>
                <a:latin typeface="Georgia" panose="02040502050405020303" pitchFamily="18" charset="0"/>
              </a:rPr>
              <a:t>персонала»</a:t>
            </a: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a:p>
            <a:pPr algn="ctr"/>
            <a:endParaRPr lang="ru-RU" sz="4000" b="1" dirty="0">
              <a:solidFill>
                <a:schemeClr val="accent1">
                  <a:lumMod val="75000"/>
                </a:schemeClr>
              </a:solidFill>
              <a:effectLst>
                <a:outerShdw blurRad="38100" dist="38100" dir="2700000" algn="tl">
                  <a:srgbClr val="000000">
                    <a:alpha val="43137"/>
                  </a:srgbClr>
                </a:outerShdw>
              </a:effectLst>
              <a:latin typeface="Georgia" panose="02040502050405020303" pitchFamily="18" charset="0"/>
            </a:endParaRPr>
          </a:p>
        </p:txBody>
      </p:sp>
      <p:pic>
        <p:nvPicPr>
          <p:cNvPr id="11" name="Рисунок 10" descr="Изображение выглядит как текст&#10;&#10;Автоматически созданное описание">
            <a:extLst>
              <a:ext uri="{FF2B5EF4-FFF2-40B4-BE49-F238E27FC236}">
                <a16:creationId xmlns:a16="http://schemas.microsoft.com/office/drawing/2014/main" id="{E602AFED-D232-450C-84BA-526C21FF7E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78379" y="1118681"/>
            <a:ext cx="4113621" cy="5790393"/>
          </a:xfrm>
          <a:prstGeom prst="rect">
            <a:avLst/>
          </a:prstGeom>
        </p:spPr>
      </p:pic>
      <p:pic>
        <p:nvPicPr>
          <p:cNvPr id="12" name="Рисунок 11">
            <a:extLst>
              <a:ext uri="{FF2B5EF4-FFF2-40B4-BE49-F238E27FC236}">
                <a16:creationId xmlns:a16="http://schemas.microsoft.com/office/drawing/2014/main" id="{F73A6B1D-8BEA-460D-950C-3411AD2BC0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Tree>
    <p:extLst>
      <p:ext uri="{BB962C8B-B14F-4D97-AF65-F5344CB8AC3E}">
        <p14:creationId xmlns:p14="http://schemas.microsoft.com/office/powerpoint/2010/main" val="22273748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9910" y="1248392"/>
            <a:ext cx="10014154" cy="6499600"/>
          </a:xfrm>
          <a:prstGeom prst="rect">
            <a:avLst/>
          </a:prstGeom>
        </p:spPr>
        <p:txBody>
          <a:bodyPr wrap="square">
            <a:spAutoFit/>
          </a:bodyPr>
          <a:lstStyle/>
          <a:p>
            <a:pPr algn="just">
              <a:lnSpc>
                <a:spcPct val="150000"/>
              </a:lnSpc>
            </a:pPr>
            <a:r>
              <a:rPr lang="ru-RU" sz="2000" dirty="0" smtClean="0">
                <a:solidFill>
                  <a:schemeClr val="accent1">
                    <a:lumMod val="50000"/>
                  </a:schemeClr>
                </a:solidFill>
                <a:latin typeface="Georgia" panose="02040502050405020303" pitchFamily="18" charset="0"/>
              </a:rPr>
              <a:t>Любое </a:t>
            </a:r>
            <a:r>
              <a:rPr lang="ru-RU" sz="2000" dirty="0">
                <a:solidFill>
                  <a:schemeClr val="accent1">
                    <a:lumMod val="50000"/>
                  </a:schemeClr>
                </a:solidFill>
                <a:latin typeface="Georgia" panose="02040502050405020303" pitchFamily="18" charset="0"/>
              </a:rPr>
              <a:t>нарушение равновесия как в пользу организации, так и в пользу работника (недоплата или переплата) будет вызывать возникновение напряжения, которое может выразиться в определенных действиях со стороны работника</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Здесь очень важно отметить, что понятие справедливости является субъективным. Это мнение, восприятие или представление работника относительно справедливости оценки его трудового вклада. То, что работник может рассматривать как несправедливую оценку его трудового вклада ("недоплату"), его руководитель может считать вполне справедливым или даже расценивать как переплату (то есть работник получает от организации больше того, что заслуживает).</a:t>
            </a:r>
          </a:p>
          <a:p>
            <a:pPr algn="just">
              <a:lnSpc>
                <a:spcPct val="150000"/>
              </a:lnSpc>
            </a:pPr>
            <a:r>
              <a:rPr lang="ru-RU" sz="2000" dirty="0">
                <a:solidFill>
                  <a:schemeClr val="accent1">
                    <a:lumMod val="50000"/>
                  </a:schemeClr>
                </a:solidFill>
                <a:latin typeface="Georgia" panose="02040502050405020303" pitchFamily="18" charset="0"/>
              </a:rPr>
              <a:t/>
            </a:r>
            <a:br>
              <a:rPr lang="ru-RU" sz="2000" dirty="0">
                <a:solidFill>
                  <a:schemeClr val="accent1">
                    <a:lumMod val="50000"/>
                  </a:schemeClr>
                </a:solidFill>
                <a:latin typeface="Georgia" panose="02040502050405020303" pitchFamily="18" charset="0"/>
              </a:rPr>
            </a:b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1021664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34155" y="1189398"/>
            <a:ext cx="10014154" cy="655564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Принцип подкрепления</a:t>
            </a:r>
          </a:p>
          <a:p>
            <a:pPr algn="just">
              <a:lnSpc>
                <a:spcPct val="150000"/>
              </a:lnSpc>
            </a:pPr>
            <a:r>
              <a:rPr lang="ru-RU" sz="2000" dirty="0">
                <a:solidFill>
                  <a:schemeClr val="accent1">
                    <a:lumMod val="50000"/>
                  </a:schemeClr>
                </a:solidFill>
                <a:latin typeface="Georgia" panose="02040502050405020303" pitchFamily="18" charset="0"/>
              </a:rPr>
              <a:t>Поведение или действия человека, вызванные определенной ситуацией или событием, как правило, имеют определенные последствия. Если эти последствия являются для него позитивными, то в похожих ситуациях человек будет стремиться действовать подобным образом. Если же последствия будут негативными, нежелательными, то человек в будущем постарается изменить свое поведение, чтобы избежать таких последствий. Например, работники стремятся в точности исполнять требования своего непосредственного руководителя, потому что нарушение этих требований в прошлом каралось наказанием (выговором, лишением премии, исключением из состава резерва или переносом отпуска на неудобное время).</a:t>
            </a:r>
          </a:p>
          <a:p>
            <a:pPr algn="just">
              <a:lnSpc>
                <a:spcPct val="150000"/>
              </a:lnSpc>
            </a:pPr>
            <a:r>
              <a:rPr lang="ru-RU" sz="2000" dirty="0">
                <a:solidFill>
                  <a:schemeClr val="accent1">
                    <a:lumMod val="50000"/>
                  </a:schemeClr>
                </a:solidFill>
                <a:latin typeface="Georgia" panose="02040502050405020303" pitchFamily="18" charset="0"/>
              </a:rPr>
              <a:t/>
            </a:r>
            <a:br>
              <a:rPr lang="ru-RU" sz="2000" dirty="0">
                <a:solidFill>
                  <a:schemeClr val="accent1">
                    <a:lumMod val="50000"/>
                  </a:schemeClr>
                </a:solidFill>
                <a:latin typeface="Georgia" panose="02040502050405020303" pitchFamily="18" charset="0"/>
              </a:rPr>
            </a:b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90803134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0413" y="1100908"/>
            <a:ext cx="10014154" cy="6499600"/>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Позитивное подкрепление</a:t>
            </a:r>
            <a:r>
              <a:rPr lang="ru-RU" sz="2000" dirty="0">
                <a:solidFill>
                  <a:schemeClr val="accent1">
                    <a:lumMod val="50000"/>
                  </a:schemeClr>
                </a:solidFill>
                <a:latin typeface="Georgia" panose="02040502050405020303" pitchFamily="18" charset="0"/>
              </a:rPr>
              <a:t> – это стимулы, которые повышают вероятность желательного поведения. Так, например, школьник за хорошие отметки в школе получает позитивное подкрепление от своих родителей в той или иной форме (от похвалы до покупки привлекательных для него вещей, например велосипеда). В условиях трудовых отношений значимое для работника позитивное подкрепление может быть использовано для закрепления эффективных рабочих действий и улучшения работы. При этом следует иметь в виду, что подкрепление, представляющее ценность для одного работника, может не представлять никакого интереса для </a:t>
            </a:r>
            <a:r>
              <a:rPr lang="ru-RU" sz="2000" dirty="0" smtClean="0">
                <a:solidFill>
                  <a:schemeClr val="accent1">
                    <a:lumMod val="50000"/>
                  </a:schemeClr>
                </a:solidFill>
                <a:latin typeface="Georgia" panose="02040502050405020303" pitchFamily="18" charset="0"/>
              </a:rPr>
              <a:t>другого.</a:t>
            </a:r>
          </a:p>
          <a:p>
            <a:pPr algn="ctr">
              <a:lnSpc>
                <a:spcPct val="150000"/>
              </a:lnSpc>
            </a:pPr>
            <a:r>
              <a:rPr lang="ru-RU" sz="2000" i="1" dirty="0" smtClean="0">
                <a:solidFill>
                  <a:schemeClr val="accent1">
                    <a:lumMod val="50000"/>
                  </a:schemeClr>
                </a:solidFill>
                <a:latin typeface="Georgia" panose="02040502050405020303" pitchFamily="18" charset="0"/>
              </a:rPr>
              <a:t>К </a:t>
            </a:r>
            <a:r>
              <a:rPr lang="ru-RU" sz="2000" i="1" dirty="0">
                <a:solidFill>
                  <a:schemeClr val="accent1">
                    <a:lumMod val="50000"/>
                  </a:schemeClr>
                </a:solidFill>
                <a:latin typeface="Georgia" panose="02040502050405020303" pitchFamily="18" charset="0"/>
              </a:rPr>
              <a:t>примеру, для одних работников большое значение имеют соображения престижа и значимости работы, тогда как других интересует только уровень </a:t>
            </a:r>
            <a:r>
              <a:rPr lang="ru-RU" sz="2000" i="1" dirty="0" smtClean="0">
                <a:solidFill>
                  <a:schemeClr val="accent1">
                    <a:lumMod val="50000"/>
                  </a:schemeClr>
                </a:solidFill>
                <a:latin typeface="Georgia" panose="02040502050405020303" pitchFamily="18" charset="0"/>
              </a:rPr>
              <a:t>оплаты.</a:t>
            </a:r>
            <a:r>
              <a:rPr lang="ru-RU" sz="2000" dirty="0">
                <a:solidFill>
                  <a:schemeClr val="accent1">
                    <a:lumMod val="50000"/>
                  </a:schemeClr>
                </a:solidFill>
                <a:latin typeface="Georgia" panose="02040502050405020303" pitchFamily="18" charset="0"/>
              </a:rPr>
              <a:t/>
            </a:r>
            <a:br>
              <a:rPr lang="ru-RU" sz="2000" dirty="0">
                <a:solidFill>
                  <a:schemeClr val="accent1">
                    <a:lumMod val="50000"/>
                  </a:schemeClr>
                </a:solidFill>
                <a:latin typeface="Georgia" panose="02040502050405020303" pitchFamily="18" charset="0"/>
              </a:rPr>
            </a:b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18381914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0413" y="1277889"/>
            <a:ext cx="10014154" cy="5170646"/>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Негативное подкрепление</a:t>
            </a:r>
            <a:r>
              <a:rPr lang="ru-RU" sz="2000" dirty="0">
                <a:solidFill>
                  <a:schemeClr val="accent1">
                    <a:lumMod val="50000"/>
                  </a:schemeClr>
                </a:solidFill>
                <a:latin typeface="Georgia" panose="02040502050405020303" pitchFamily="18" charset="0"/>
              </a:rPr>
              <a:t> может не только тормозить нежелательные действия или поведение работника, но и стимулировать деятельность, ведущую к успеху. Например, более напряженная работа с целью скорейшего завершения проекта может подкрепляться тем, что дает возможность не выслушивать выговоры или замечания придирчивого руководителя, позволяя избежать лишения премии или других негативных последствий</a:t>
            </a:r>
            <a:r>
              <a:rPr lang="ru-RU" sz="2000" dirty="0" smtClean="0">
                <a:solidFill>
                  <a:schemeClr val="accent1">
                    <a:lumMod val="50000"/>
                  </a:schemeClr>
                </a:solidFill>
                <a:latin typeface="Georgia" panose="02040502050405020303" pitchFamily="18" charset="0"/>
              </a:rPr>
              <a:t>.</a:t>
            </a:r>
          </a:p>
          <a:p>
            <a:pPr algn="just">
              <a:lnSpc>
                <a:spcPct val="150000"/>
              </a:lnSpc>
            </a:pPr>
            <a:r>
              <a:rPr lang="ru-RU" sz="2000" dirty="0">
                <a:solidFill>
                  <a:schemeClr val="accent1">
                    <a:lumMod val="50000"/>
                  </a:schemeClr>
                </a:solidFill>
                <a:latin typeface="Georgia" panose="02040502050405020303" pitchFamily="18" charset="0"/>
              </a:rPr>
              <a:t>Основными функциями мотивации являются:</a:t>
            </a:r>
          </a:p>
          <a:p>
            <a:pPr algn="just">
              <a:lnSpc>
                <a:spcPct val="150000"/>
              </a:lnSpc>
            </a:pPr>
            <a:r>
              <a:rPr lang="ru-RU" sz="2000" dirty="0">
                <a:solidFill>
                  <a:schemeClr val="accent1">
                    <a:lumMod val="50000"/>
                  </a:schemeClr>
                </a:solidFill>
                <a:latin typeface="Georgia" panose="02040502050405020303" pitchFamily="18" charset="0"/>
              </a:rPr>
              <a:t>• побуждение к действию,</a:t>
            </a:r>
          </a:p>
          <a:p>
            <a:pPr algn="just">
              <a:lnSpc>
                <a:spcPct val="150000"/>
              </a:lnSpc>
            </a:pPr>
            <a:r>
              <a:rPr lang="ru-RU" sz="2000" dirty="0">
                <a:solidFill>
                  <a:schemeClr val="accent1">
                    <a:lumMod val="50000"/>
                  </a:schemeClr>
                </a:solidFill>
                <a:latin typeface="Georgia" panose="02040502050405020303" pitchFamily="18" charset="0"/>
              </a:rPr>
              <a:t>• направление деятельности,</a:t>
            </a:r>
          </a:p>
          <a:p>
            <a:pPr algn="just">
              <a:lnSpc>
                <a:spcPct val="150000"/>
              </a:lnSpc>
            </a:pPr>
            <a:r>
              <a:rPr lang="ru-RU" sz="2000" dirty="0">
                <a:solidFill>
                  <a:schemeClr val="accent1">
                    <a:lumMod val="50000"/>
                  </a:schemeClr>
                </a:solidFill>
                <a:latin typeface="Georgia" panose="02040502050405020303" pitchFamily="18" charset="0"/>
              </a:rPr>
              <a:t>• контроль и поддержание поведения.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607042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60413" y="1705593"/>
            <a:ext cx="10014154" cy="372961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Высокая отдача от работников возможна лишь в том случае, если они будут заинтересованы в конечном результате и будут положительно относиться к выполняемой работе. Это возможно лишь тогда, когда процесс работы и конечные ее результаты позволяют человеку удовлетворить важнейшие из его потребностей. То есть тогда, когда он имеет высокий уровень трудовой мотивации. Руководителю, желающему воздействовать на трудовую мотивацию подчиненных, в этой работе необходимо сделать пять шагов, чтобы добиться желаемого результата.</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28234964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5665" y="1043020"/>
            <a:ext cx="10014154" cy="6037935"/>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Шаг 1 – оценка потребностей работников, определяющих их рабочее поведение, отношение к работе и к рабочим заданиям.</a:t>
            </a:r>
          </a:p>
          <a:p>
            <a:pPr algn="just">
              <a:lnSpc>
                <a:spcPct val="150000"/>
              </a:lnSpc>
            </a:pPr>
            <a:r>
              <a:rPr lang="ru-RU" sz="2000" dirty="0">
                <a:solidFill>
                  <a:schemeClr val="accent1">
                    <a:lumMod val="50000"/>
                  </a:schemeClr>
                </a:solidFill>
                <a:latin typeface="Georgia" panose="02040502050405020303" pitchFamily="18" charset="0"/>
              </a:rPr>
              <a:t>Шаг 2 – определение тех факторов, которые влияют на трудовую мотивацию работников, определяя их отношение к работе, степень заинтересованности в конечных результатах и готовность работать с полной отдачей.</a:t>
            </a:r>
          </a:p>
          <a:p>
            <a:pPr algn="just">
              <a:lnSpc>
                <a:spcPct val="150000"/>
              </a:lnSpc>
            </a:pPr>
            <a:r>
              <a:rPr lang="ru-RU" sz="2000" dirty="0">
                <a:solidFill>
                  <a:schemeClr val="accent1">
                    <a:lumMod val="50000"/>
                  </a:schemeClr>
                </a:solidFill>
                <a:latin typeface="Georgia" panose="02040502050405020303" pitchFamily="18" charset="0"/>
              </a:rPr>
              <a:t>Шаг 3 – выработка таких мер воздействия, построение такой мотивирующей рабочей среды, которая способствует высокой заинтересованности в конечных результатах, позитивному отношению к выполняемой работе и к организации.</a:t>
            </a:r>
          </a:p>
          <a:p>
            <a:pPr algn="just">
              <a:lnSpc>
                <a:spcPct val="150000"/>
              </a:lnSpc>
            </a:pPr>
            <a:r>
              <a:rPr lang="ru-RU" sz="2000" dirty="0">
                <a:solidFill>
                  <a:schemeClr val="accent1">
                    <a:lumMod val="50000"/>
                  </a:schemeClr>
                </a:solidFill>
                <a:latin typeface="Georgia" panose="02040502050405020303" pitchFamily="18" charset="0"/>
              </a:rPr>
              <a:t>Шаг 4 – воздействие на трудовую мотивацию с учетом индивидуальных особенностей работника.</a:t>
            </a:r>
          </a:p>
          <a:p>
            <a:pPr algn="just">
              <a:lnSpc>
                <a:spcPct val="150000"/>
              </a:lnSpc>
            </a:pPr>
            <a:r>
              <a:rPr lang="ru-RU" sz="2000" dirty="0">
                <a:solidFill>
                  <a:schemeClr val="accent1">
                    <a:lumMod val="50000"/>
                  </a:schemeClr>
                </a:solidFill>
                <a:latin typeface="Georgia" panose="02040502050405020303" pitchFamily="18" charset="0"/>
              </a:rPr>
              <a:t>Шаг 5 – оценка эффективности выбранных мер воздействия и их корректировка в случае необходимости.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61827675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274772" y="1960343"/>
            <a:ext cx="10014154" cy="3323987"/>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Низкая мотивация персонала может привести к негативным последствиям в организации:</a:t>
            </a:r>
          </a:p>
          <a:p>
            <a:pPr algn="just">
              <a:lnSpc>
                <a:spcPct val="150000"/>
              </a:lnSpc>
            </a:pPr>
            <a:r>
              <a:rPr lang="ru-RU" sz="2000" dirty="0">
                <a:solidFill>
                  <a:schemeClr val="accent1">
                    <a:lumMod val="50000"/>
                  </a:schemeClr>
                </a:solidFill>
                <a:latin typeface="Georgia" panose="02040502050405020303" pitchFamily="18" charset="0"/>
              </a:rPr>
              <a:t>– падение производительности труда;</a:t>
            </a:r>
          </a:p>
          <a:p>
            <a:pPr algn="just">
              <a:lnSpc>
                <a:spcPct val="150000"/>
              </a:lnSpc>
            </a:pPr>
            <a:r>
              <a:rPr lang="ru-RU" sz="2000" dirty="0">
                <a:solidFill>
                  <a:schemeClr val="accent1">
                    <a:lumMod val="50000"/>
                  </a:schemeClr>
                </a:solidFill>
                <a:latin typeface="Georgia" panose="02040502050405020303" pitchFamily="18" charset="0"/>
              </a:rPr>
              <a:t>– ухудшение социально-психологического климата в коллективе;</a:t>
            </a:r>
          </a:p>
          <a:p>
            <a:pPr algn="just">
              <a:lnSpc>
                <a:spcPct val="150000"/>
              </a:lnSpc>
            </a:pPr>
            <a:r>
              <a:rPr lang="ru-RU" sz="2000" dirty="0">
                <a:solidFill>
                  <a:schemeClr val="accent1">
                    <a:lumMod val="50000"/>
                  </a:schemeClr>
                </a:solidFill>
                <a:latin typeface="Georgia" panose="02040502050405020303" pitchFamily="18" charset="0"/>
              </a:rPr>
              <a:t>– снижение качества труда;</a:t>
            </a:r>
          </a:p>
          <a:p>
            <a:pPr algn="just">
              <a:lnSpc>
                <a:spcPct val="150000"/>
              </a:lnSpc>
            </a:pPr>
            <a:r>
              <a:rPr lang="ru-RU" sz="2000" dirty="0">
                <a:solidFill>
                  <a:schemeClr val="accent1">
                    <a:lumMod val="50000"/>
                  </a:schemeClr>
                </a:solidFill>
                <a:latin typeface="Georgia" panose="02040502050405020303" pitchFamily="18" charset="0"/>
              </a:rPr>
              <a:t>– ухудшение имиджа компании на рынке.</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1200486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1420" y="1198556"/>
            <a:ext cx="10014154" cy="5576270"/>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Следует выделять две основные формы мотивации, действующие на сотрудников.</a:t>
            </a:r>
          </a:p>
          <a:p>
            <a:pPr algn="just">
              <a:lnSpc>
                <a:spcPct val="150000"/>
              </a:lnSpc>
            </a:pPr>
            <a:r>
              <a:rPr lang="ru-RU" sz="2000" dirty="0">
                <a:solidFill>
                  <a:schemeClr val="accent1">
                    <a:lumMod val="50000"/>
                  </a:schemeClr>
                </a:solidFill>
                <a:latin typeface="Georgia" panose="02040502050405020303" pitchFamily="18" charset="0"/>
              </a:rPr>
              <a:t>1. Внешние формы вознаграждения – заработная плата, премии, хорошие условия труда (компенсационный пакет и социальные гарантии, предоставляемые ему организацией).</a:t>
            </a:r>
          </a:p>
          <a:p>
            <a:pPr algn="just">
              <a:lnSpc>
                <a:spcPct val="150000"/>
              </a:lnSpc>
            </a:pPr>
            <a:r>
              <a:rPr lang="ru-RU" sz="2000" dirty="0">
                <a:solidFill>
                  <a:schemeClr val="accent1">
                    <a:lumMod val="50000"/>
                  </a:schemeClr>
                </a:solidFill>
                <a:latin typeface="Georgia" panose="02040502050405020303" pitchFamily="18" charset="0"/>
              </a:rPr>
              <a:t>2. Внутренние формы вознаграждения – совпадение ценностей компании с жизненным стилем сотрудника, комфорт, ощущения успеха, товарищеские отношения в коллективе, статус, отношение к собственному имиджу, интересная работа.</a:t>
            </a:r>
          </a:p>
          <a:p>
            <a:pPr algn="just">
              <a:lnSpc>
                <a:spcPct val="150000"/>
              </a:lnSpc>
            </a:pPr>
            <a:r>
              <a:rPr lang="ru-RU" sz="2000" dirty="0">
                <a:solidFill>
                  <a:schemeClr val="accent1">
                    <a:lumMod val="50000"/>
                  </a:schemeClr>
                </a:solidFill>
                <a:latin typeface="Georgia" panose="02040502050405020303" pitchFamily="18" charset="0"/>
              </a:rPr>
              <a:t>Вторая форма вознаграждения оказывает большое влияние на самомотивацию для увеличения эффективности в деятельности сотрудника и, следовательно, на культуру компании в целом, на возможности ее совершенствования.</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51055693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01420" y="1257550"/>
            <a:ext cx="10014154" cy="5114605"/>
          </a:xfrm>
          <a:prstGeom prst="rect">
            <a:avLst/>
          </a:prstGeom>
        </p:spPr>
        <p:txBody>
          <a:bodyPr wrap="square">
            <a:spAutoFit/>
          </a:bodyPr>
          <a:lstStyle/>
          <a:p>
            <a:pPr algn="just">
              <a:lnSpc>
                <a:spcPct val="150000"/>
              </a:lnSpc>
            </a:pPr>
            <a:r>
              <a:rPr lang="ru-RU" sz="2000" b="1" dirty="0">
                <a:solidFill>
                  <a:schemeClr val="accent1">
                    <a:lumMod val="50000"/>
                  </a:schemeClr>
                </a:solidFill>
                <a:latin typeface="Georgia" panose="02040502050405020303" pitchFamily="18" charset="0"/>
              </a:rPr>
              <a:t>Компоненты и инструменты системы мотивации персонала</a:t>
            </a:r>
          </a:p>
          <a:p>
            <a:pPr algn="just">
              <a:lnSpc>
                <a:spcPct val="150000"/>
              </a:lnSpc>
            </a:pPr>
            <a:r>
              <a:rPr lang="ru-RU" sz="2000" dirty="0">
                <a:solidFill>
                  <a:schemeClr val="accent1">
                    <a:lumMod val="50000"/>
                  </a:schemeClr>
                </a:solidFill>
                <a:latin typeface="Georgia" panose="02040502050405020303" pitchFamily="18" charset="0"/>
              </a:rPr>
              <a:t>Комплексная система мотивации персонала включает в себя материальное стимулирование, разнообразные инструменты нематериального стимулирования.</a:t>
            </a:r>
          </a:p>
          <a:p>
            <a:pPr algn="just">
              <a:lnSpc>
                <a:spcPct val="150000"/>
              </a:lnSpc>
            </a:pPr>
            <a:r>
              <a:rPr lang="ru-RU" sz="2000" dirty="0">
                <a:solidFill>
                  <a:schemeClr val="accent1">
                    <a:lumMod val="50000"/>
                  </a:schemeClr>
                </a:solidFill>
                <a:latin typeface="Georgia" panose="02040502050405020303" pitchFamily="18" charset="0"/>
              </a:rPr>
              <a:t>Группа мотивов, образующих в совокупности единую систему, – это мотивы содержательности труда, его общественной полезности, статусные мотивы, связанные с общественным признанием плодотворности трудовой деятельности, мотивы получения материальных благ, а также мотивы, ориентированные на определенную интенсивность работы.</a:t>
            </a:r>
          </a:p>
          <a:p>
            <a:pPr algn="just">
              <a:lnSpc>
                <a:spcPct val="150000"/>
              </a:lnSpc>
            </a:pPr>
            <a:r>
              <a:rPr lang="ru-RU" sz="2000" dirty="0">
                <a:solidFill>
                  <a:schemeClr val="accent1">
                    <a:lumMod val="50000"/>
                  </a:schemeClr>
                </a:solidFill>
                <a:latin typeface="Georgia" panose="02040502050405020303" pitchFamily="18" charset="0"/>
              </a:rPr>
              <a:t>Комплексный подход к управлению мотивацией предполагает использование максимально полного набора средств воздействия на нее (табл. </a:t>
            </a:r>
            <a:r>
              <a:rPr lang="ru-RU" sz="2000" dirty="0">
                <a:solidFill>
                  <a:schemeClr val="accent1">
                    <a:lumMod val="50000"/>
                  </a:schemeClr>
                </a:solidFill>
                <a:latin typeface="Georgia" panose="02040502050405020303" pitchFamily="18" charset="0"/>
              </a:rPr>
              <a:t>1</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402159515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4" y="1091443"/>
            <a:ext cx="10014154" cy="1138773"/>
          </a:xfrm>
          <a:prstGeom prst="rect">
            <a:avLst/>
          </a:prstGeom>
        </p:spPr>
        <p:txBody>
          <a:bodyPr wrap="square">
            <a:spAutoFit/>
          </a:bodyPr>
          <a:lstStyle/>
          <a:p>
            <a:r>
              <a:rPr lang="ru-RU" sz="2000" b="1" i="1" dirty="0">
                <a:solidFill>
                  <a:schemeClr val="accent1">
                    <a:lumMod val="50000"/>
                  </a:schemeClr>
                </a:solidFill>
                <a:latin typeface="Georgia" panose="02040502050405020303" pitchFamily="18" charset="0"/>
              </a:rPr>
              <a:t>Таблица </a:t>
            </a:r>
            <a:r>
              <a:rPr lang="ru-RU" sz="2000" b="1" i="1" dirty="0" smtClean="0">
                <a:solidFill>
                  <a:schemeClr val="accent1">
                    <a:lumMod val="50000"/>
                  </a:schemeClr>
                </a:solidFill>
                <a:latin typeface="Georgia" panose="02040502050405020303" pitchFamily="18" charset="0"/>
              </a:rPr>
              <a:t>1. </a:t>
            </a:r>
            <a:r>
              <a:rPr lang="ru-RU" sz="2000" b="1" dirty="0" smtClean="0">
                <a:solidFill>
                  <a:schemeClr val="accent1">
                    <a:lumMod val="50000"/>
                  </a:schemeClr>
                </a:solidFill>
                <a:latin typeface="Georgia" panose="02040502050405020303" pitchFamily="18" charset="0"/>
              </a:rPr>
              <a:t>Средства </a:t>
            </a:r>
            <a:r>
              <a:rPr lang="ru-RU" sz="2000" b="1" dirty="0">
                <a:solidFill>
                  <a:schemeClr val="accent1">
                    <a:lumMod val="50000"/>
                  </a:schemeClr>
                </a:solidFill>
                <a:latin typeface="Georgia" panose="02040502050405020303" pitchFamily="18" charset="0"/>
              </a:rPr>
              <a:t>воздействия на </a:t>
            </a:r>
            <a:r>
              <a:rPr lang="ru-RU" sz="2000" b="1" dirty="0" smtClean="0">
                <a:solidFill>
                  <a:schemeClr val="accent1">
                    <a:lumMod val="50000"/>
                  </a:schemeClr>
                </a:solidFill>
                <a:latin typeface="Georgia" panose="02040502050405020303" pitchFamily="18" charset="0"/>
              </a:rPr>
              <a:t>мотивацию</a:t>
            </a: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3274995504"/>
              </p:ext>
            </p:extLst>
          </p:nvPr>
        </p:nvGraphicFramePr>
        <p:xfrm>
          <a:off x="862778" y="1617420"/>
          <a:ext cx="10382866" cy="4970848"/>
        </p:xfrm>
        <a:graphic>
          <a:graphicData uri="http://schemas.openxmlformats.org/drawingml/2006/table">
            <a:tbl>
              <a:tblPr/>
              <a:tblGrid>
                <a:gridCol w="5191433">
                  <a:extLst>
                    <a:ext uri="{9D8B030D-6E8A-4147-A177-3AD203B41FA5}">
                      <a16:colId xmlns:a16="http://schemas.microsoft.com/office/drawing/2014/main" val="4043258942"/>
                    </a:ext>
                  </a:extLst>
                </a:gridCol>
                <a:gridCol w="5191433">
                  <a:extLst>
                    <a:ext uri="{9D8B030D-6E8A-4147-A177-3AD203B41FA5}">
                      <a16:colId xmlns:a16="http://schemas.microsoft.com/office/drawing/2014/main" val="2773181886"/>
                    </a:ext>
                  </a:extLst>
                </a:gridCol>
              </a:tblGrid>
              <a:tr h="354855">
                <a:tc>
                  <a:txBody>
                    <a:bodyPr/>
                    <a:lstStyle/>
                    <a:p>
                      <a:pPr algn="just"/>
                      <a:r>
                        <a:rPr lang="ru-RU" sz="1600" dirty="0">
                          <a:solidFill>
                            <a:schemeClr val="accent1">
                              <a:lumMod val="50000"/>
                            </a:schemeClr>
                          </a:solidFill>
                          <a:effectLst/>
                          <a:latin typeface="Georgia" panose="02040502050405020303" pitchFamily="18" charset="0"/>
                        </a:rPr>
                        <a:t>Средства воздействия на мотивацию</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Основные составляющие</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049119106"/>
                  </a:ext>
                </a:extLst>
              </a:tr>
              <a:tr h="1192546">
                <a:tc>
                  <a:txBody>
                    <a:bodyPr/>
                    <a:lstStyle/>
                    <a:p>
                      <a:pPr algn="just"/>
                      <a:r>
                        <a:rPr lang="ru-RU" sz="1600">
                          <a:solidFill>
                            <a:schemeClr val="accent1">
                              <a:lumMod val="50000"/>
                            </a:schemeClr>
                          </a:solidFill>
                          <a:effectLst/>
                          <a:latin typeface="Georgia" panose="02040502050405020303" pitchFamily="18" charset="0"/>
                        </a:rPr>
                        <a:t>Организация работ</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Разнообразие навыков, требуемых для выполнения работы. Законченность выполняемых заданий. Значимость и ответственность работы. Предоставление самостоятельности работнику. Требования к качеству работы</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720061987"/>
                  </a:ext>
                </a:extLst>
              </a:tr>
              <a:tr h="1401968">
                <a:tc>
                  <a:txBody>
                    <a:bodyPr/>
                    <a:lstStyle/>
                    <a:p>
                      <a:pPr algn="just"/>
                      <a:r>
                        <a:rPr lang="ru-RU" sz="1600">
                          <a:solidFill>
                            <a:schemeClr val="accent1">
                              <a:lumMod val="50000"/>
                            </a:schemeClr>
                          </a:solidFill>
                          <a:effectLst/>
                          <a:latin typeface="Georgia" panose="02040502050405020303" pitchFamily="18" charset="0"/>
                        </a:rPr>
                        <a:t>Материальное стимулирование</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Конкурентоспособность оплаты труда. Соотношение постоянной и переменной части зарплаты. Связь оплаты труда и рабочих результатов. Возможность дифференцировать оплату в рамках одной профессиональной группы или должностной категории</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367813578"/>
                  </a:ext>
                </a:extLst>
              </a:tr>
              <a:tr h="1401968">
                <a:tc>
                  <a:txBody>
                    <a:bodyPr/>
                    <a:lstStyle/>
                    <a:p>
                      <a:pPr algn="just"/>
                      <a:r>
                        <a:rPr lang="ru-RU" sz="1600">
                          <a:solidFill>
                            <a:schemeClr val="accent1">
                              <a:lumMod val="50000"/>
                            </a:schemeClr>
                          </a:solidFill>
                          <a:effectLst/>
                          <a:latin typeface="Georgia" panose="02040502050405020303" pitchFamily="18" charset="0"/>
                        </a:rPr>
                        <a:t>Моральное стимулирование</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Широкий набор нематериальных стимулов, используемых руководством предприятия (устная благодарность, почетная грамота, фото на Доске почета и др.).</a:t>
                      </a:r>
                    </a:p>
                    <a:p>
                      <a:pPr algn="just"/>
                      <a:r>
                        <a:rPr lang="ru-RU" sz="1600" dirty="0">
                          <a:solidFill>
                            <a:schemeClr val="accent1">
                              <a:lumMod val="50000"/>
                            </a:schemeClr>
                          </a:solidFill>
                          <a:effectLst/>
                          <a:latin typeface="Georgia" panose="02040502050405020303" pitchFamily="18" charset="0"/>
                        </a:rPr>
                        <a:t>Мотивирующий потенциал этого средства надает при формальном подходе</a:t>
                      </a:r>
                    </a:p>
                  </a:txBody>
                  <a:tcPr marL="72716" marR="72716" marT="72716" marB="72716"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752112280"/>
                  </a:ext>
                </a:extLst>
              </a:tr>
            </a:tbl>
          </a:graphicData>
        </a:graphic>
      </p:graphicFrame>
    </p:spTree>
    <p:extLst>
      <p:ext uri="{BB962C8B-B14F-4D97-AF65-F5344CB8AC3E}">
        <p14:creationId xmlns:p14="http://schemas.microsoft.com/office/powerpoint/2010/main" val="6192915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27676" y="1225689"/>
            <a:ext cx="10014154" cy="563231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Принципы и функции мотивации персонала</a:t>
            </a:r>
          </a:p>
          <a:p>
            <a:pPr algn="just">
              <a:lnSpc>
                <a:spcPct val="150000"/>
              </a:lnSpc>
            </a:pPr>
            <a:r>
              <a:rPr lang="ru-RU" sz="2000" dirty="0">
                <a:solidFill>
                  <a:schemeClr val="accent1">
                    <a:lumMod val="50000"/>
                  </a:schemeClr>
                </a:solidFill>
                <a:latin typeface="Georgia" panose="02040502050405020303" pitchFamily="18" charset="0"/>
              </a:rPr>
              <a:t>Высокая мотивация персонала – это важнейшее условие успеха организации. Ни одна компания не может преуспеть без настроя работников на работу с высокой отдачей, высокого уровня приверженности персонала, заинтересованности членов организации в конечных результатах и их стремления внести свой вклад в достижение поставленных целей. Именно поэтому так высок интерес руководителей и исследователей, занимающихся управлением, к изучению причин, заставляющих людей работать с полной отдачей сил в интересах организации. И хотя нельзя утверждать, что рабочие результаты и рабочее поведение работников определяется только лишь их мотивацией, все же значение мотивации очень велико.</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61190121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47134" y="1091443"/>
            <a:ext cx="10014154" cy="1138773"/>
          </a:xfrm>
          <a:prstGeom prst="rect">
            <a:avLst/>
          </a:prstGeom>
        </p:spPr>
        <p:txBody>
          <a:bodyPr wrap="square">
            <a:spAutoFit/>
          </a:bodyPr>
          <a:lstStyle/>
          <a:p>
            <a:r>
              <a:rPr lang="ru-RU" sz="2000" b="1" i="1" dirty="0">
                <a:solidFill>
                  <a:schemeClr val="accent1">
                    <a:lumMod val="50000"/>
                  </a:schemeClr>
                </a:solidFill>
                <a:latin typeface="Georgia" panose="02040502050405020303" pitchFamily="18" charset="0"/>
              </a:rPr>
              <a:t>Таблица </a:t>
            </a:r>
            <a:r>
              <a:rPr lang="ru-RU" sz="2000" b="1" i="1" dirty="0" smtClean="0">
                <a:solidFill>
                  <a:schemeClr val="accent1">
                    <a:lumMod val="50000"/>
                  </a:schemeClr>
                </a:solidFill>
                <a:latin typeface="Georgia" panose="02040502050405020303" pitchFamily="18" charset="0"/>
              </a:rPr>
              <a:t>1. </a:t>
            </a:r>
            <a:r>
              <a:rPr lang="ru-RU" sz="2000" b="1" dirty="0" smtClean="0">
                <a:solidFill>
                  <a:schemeClr val="accent1">
                    <a:lumMod val="50000"/>
                  </a:schemeClr>
                </a:solidFill>
                <a:latin typeface="Georgia" panose="02040502050405020303" pitchFamily="18" charset="0"/>
              </a:rPr>
              <a:t>Средства </a:t>
            </a:r>
            <a:r>
              <a:rPr lang="ru-RU" sz="2000" b="1" dirty="0">
                <a:solidFill>
                  <a:schemeClr val="accent1">
                    <a:lumMod val="50000"/>
                  </a:schemeClr>
                </a:solidFill>
                <a:latin typeface="Georgia" panose="02040502050405020303" pitchFamily="18" charset="0"/>
              </a:rPr>
              <a:t>воздействия на </a:t>
            </a:r>
            <a:r>
              <a:rPr lang="ru-RU" sz="2000" b="1" dirty="0" smtClean="0">
                <a:solidFill>
                  <a:schemeClr val="accent1">
                    <a:lumMod val="50000"/>
                  </a:schemeClr>
                </a:solidFill>
                <a:latin typeface="Georgia" panose="02040502050405020303" pitchFamily="18" charset="0"/>
              </a:rPr>
              <a:t>мотивацию</a:t>
            </a: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947505504"/>
              </p:ext>
            </p:extLst>
          </p:nvPr>
        </p:nvGraphicFramePr>
        <p:xfrm>
          <a:off x="862778" y="1766633"/>
          <a:ext cx="10382866" cy="4545128"/>
        </p:xfrm>
        <a:graphic>
          <a:graphicData uri="http://schemas.openxmlformats.org/drawingml/2006/table">
            <a:tbl>
              <a:tblPr/>
              <a:tblGrid>
                <a:gridCol w="5191433">
                  <a:extLst>
                    <a:ext uri="{9D8B030D-6E8A-4147-A177-3AD203B41FA5}">
                      <a16:colId xmlns:a16="http://schemas.microsoft.com/office/drawing/2014/main" val="2868185042"/>
                    </a:ext>
                  </a:extLst>
                </a:gridCol>
                <a:gridCol w="5191433">
                  <a:extLst>
                    <a:ext uri="{9D8B030D-6E8A-4147-A177-3AD203B41FA5}">
                      <a16:colId xmlns:a16="http://schemas.microsoft.com/office/drawing/2014/main" val="2324577224"/>
                    </a:ext>
                  </a:extLst>
                </a:gridCol>
              </a:tblGrid>
              <a:tr h="1319562">
                <a:tc>
                  <a:txBody>
                    <a:bodyPr/>
                    <a:lstStyle/>
                    <a:p>
                      <a:pPr algn="just"/>
                      <a:r>
                        <a:rPr lang="ru-RU" sz="1600" dirty="0">
                          <a:solidFill>
                            <a:schemeClr val="accent1">
                              <a:lumMod val="50000"/>
                            </a:schemeClr>
                          </a:solidFill>
                          <a:effectLst/>
                          <a:latin typeface="Georgia" panose="02040502050405020303" pitchFamily="18" charset="0"/>
                        </a:rPr>
                        <a:t>Индивидуальный подход к работнику</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Оценка руководителем индивидуальных особенностей данного работника и выбор таких подходов, которые в наибольшей степени соответствуют особенностям его личности и характера, особенностям его мотивации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969739977"/>
                  </a:ext>
                </a:extLst>
              </a:tr>
              <a:tr h="1319562">
                <a:tc>
                  <a:txBody>
                    <a:bodyPr/>
                    <a:lstStyle/>
                    <a:p>
                      <a:pPr algn="just"/>
                      <a:r>
                        <a:rPr lang="ru-RU" sz="1600" dirty="0">
                          <a:solidFill>
                            <a:schemeClr val="accent1">
                              <a:lumMod val="50000"/>
                            </a:schemeClr>
                          </a:solidFill>
                          <a:effectLst/>
                          <a:latin typeface="Georgia" panose="02040502050405020303" pitchFamily="18" charset="0"/>
                        </a:rPr>
                        <a:t>Остановка целей</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Постановка перед работником четких целей и задач, которые должны быть решены за определенное время. Конкретность, привлекательность и реализуемость – ключевые требования к мотивирующим целям</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774829284"/>
                  </a:ext>
                </a:extLst>
              </a:tr>
              <a:tr h="1087834">
                <a:tc>
                  <a:txBody>
                    <a:bodyPr/>
                    <a:lstStyle/>
                    <a:p>
                      <a:pPr algn="just"/>
                      <a:r>
                        <a:rPr lang="ru-RU" sz="1600">
                          <a:solidFill>
                            <a:schemeClr val="accent1">
                              <a:lumMod val="50000"/>
                            </a:schemeClr>
                          </a:solidFill>
                          <a:effectLst/>
                          <a:latin typeface="Georgia" panose="02040502050405020303" pitchFamily="18" charset="0"/>
                        </a:rPr>
                        <a:t>Оценка и контроль</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Формы контроля за работой персонала, осуществляемые непосредственным руководителем. Оценка его рабочих результатов и рабочего поведения</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556216369"/>
                  </a:ext>
                </a:extLst>
              </a:tr>
              <a:tr h="624378">
                <a:tc>
                  <a:txBody>
                    <a:bodyPr/>
                    <a:lstStyle/>
                    <a:p>
                      <a:pPr algn="just"/>
                      <a:r>
                        <a:rPr lang="ru-RU" sz="1600">
                          <a:solidFill>
                            <a:schemeClr val="accent1">
                              <a:lumMod val="50000"/>
                            </a:schemeClr>
                          </a:solidFill>
                          <a:effectLst/>
                          <a:latin typeface="Georgia" panose="02040502050405020303" pitchFamily="18" charset="0"/>
                        </a:rPr>
                        <a:t>Информирование</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Своевременность и полнота информации, необходимой для выполнения работ</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739618145"/>
                  </a:ext>
                </a:extLst>
              </a:tr>
            </a:tbl>
          </a:graphicData>
        </a:graphic>
      </p:graphicFrame>
    </p:spTree>
    <p:extLst>
      <p:ext uri="{BB962C8B-B14F-4D97-AF65-F5344CB8AC3E}">
        <p14:creationId xmlns:p14="http://schemas.microsoft.com/office/powerpoint/2010/main" val="4010346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29147" y="4056014"/>
            <a:ext cx="10014154" cy="3908762"/>
          </a:xfrm>
          <a:prstGeom prst="rect">
            <a:avLst/>
          </a:prstGeom>
        </p:spPr>
        <p:txBody>
          <a:bodyPr wrap="square">
            <a:spAutoFit/>
          </a:bodyPr>
          <a:lstStyle/>
          <a:p>
            <a:pPr algn="just"/>
            <a:r>
              <a:rPr lang="ru-RU" sz="2000" b="1" i="1" dirty="0">
                <a:solidFill>
                  <a:schemeClr val="accent1">
                    <a:lumMod val="50000"/>
                  </a:schemeClr>
                </a:solidFill>
                <a:latin typeface="Georgia" panose="02040502050405020303" pitchFamily="18" charset="0"/>
              </a:rPr>
              <a:t>Таблица </a:t>
            </a:r>
            <a:r>
              <a:rPr lang="ru-RU" sz="2000" b="1" i="1" dirty="0" smtClean="0">
                <a:solidFill>
                  <a:schemeClr val="accent1">
                    <a:lumMod val="50000"/>
                  </a:schemeClr>
                </a:solidFill>
                <a:latin typeface="Georgia" panose="02040502050405020303" pitchFamily="18" charset="0"/>
              </a:rPr>
              <a:t>1. </a:t>
            </a:r>
            <a:r>
              <a:rPr lang="ru-RU" sz="2000" b="1" dirty="0" smtClean="0">
                <a:solidFill>
                  <a:schemeClr val="accent1">
                    <a:lumMod val="50000"/>
                  </a:schemeClr>
                </a:solidFill>
                <a:latin typeface="Georgia" panose="02040502050405020303" pitchFamily="18" charset="0"/>
              </a:rPr>
              <a:t>Средства </a:t>
            </a:r>
            <a:r>
              <a:rPr lang="ru-RU" sz="2000" b="1" dirty="0">
                <a:solidFill>
                  <a:schemeClr val="accent1">
                    <a:lumMod val="50000"/>
                  </a:schemeClr>
                </a:solidFill>
                <a:latin typeface="Georgia" panose="02040502050405020303" pitchFamily="18" charset="0"/>
              </a:rPr>
              <a:t>воздействия на </a:t>
            </a:r>
            <a:r>
              <a:rPr lang="ru-RU" sz="2000" b="1" dirty="0" smtClean="0">
                <a:solidFill>
                  <a:schemeClr val="accent1">
                    <a:lumMod val="50000"/>
                  </a:schemeClr>
                </a:solidFill>
                <a:latin typeface="Georgia" panose="02040502050405020303" pitchFamily="18" charset="0"/>
              </a:rPr>
              <a:t>мотивацию</a:t>
            </a:r>
          </a:p>
          <a:p>
            <a:pPr algn="just">
              <a:lnSpc>
                <a:spcPct val="150000"/>
              </a:lnSpc>
            </a:pPr>
            <a:r>
              <a:rPr lang="ru-RU" sz="2000" dirty="0">
                <a:solidFill>
                  <a:schemeClr val="accent1">
                    <a:lumMod val="50000"/>
                  </a:schemeClr>
                </a:solidFill>
                <a:latin typeface="Georgia" panose="02040502050405020303" pitchFamily="18" charset="0"/>
              </a:rPr>
              <a:t>Для мотивации нет одинаковых способов, применимых для всех людей, живущих в разных странах, так как все люди слишком разные, отличаются друг от друга воспитанием, культурой, менталитетом.</a:t>
            </a:r>
          </a:p>
          <a:p>
            <a:pPr algn="just">
              <a:lnSpc>
                <a:spcPct val="150000"/>
              </a:lnSpc>
            </a:pPr>
            <a:r>
              <a:rPr lang="ru-RU" sz="2000" dirty="0">
                <a:solidFill>
                  <a:schemeClr val="accent1">
                    <a:lumMod val="50000"/>
                  </a:schemeClr>
                </a:solidFill>
                <a:latin typeface="Georgia" panose="02040502050405020303" pitchFamily="18" charset="0"/>
              </a:rPr>
              <a:t>Факторы мотивации персонала способствуют влиянию на трудовую деятельность и оказывают повышающее или понижающее действие (</a:t>
            </a:r>
            <a:r>
              <a:rPr lang="ru-RU" sz="2000" dirty="0" smtClean="0">
                <a:solidFill>
                  <a:schemeClr val="accent1">
                    <a:lumMod val="50000"/>
                  </a:schemeClr>
                </a:solidFill>
                <a:latin typeface="Georgia" panose="02040502050405020303" pitchFamily="18" charset="0"/>
              </a:rPr>
              <a:t>табл.2).</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b="1" dirty="0" smtClean="0">
              <a:solidFill>
                <a:schemeClr val="accent1">
                  <a:lumMod val="50000"/>
                </a:schemeClr>
              </a:solidFill>
              <a:latin typeface="Georgia" panose="02040502050405020303" pitchFamily="18" charset="0"/>
            </a:endParaRPr>
          </a:p>
          <a:p>
            <a:endParaRPr lang="ru-RU"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6" name="Таблица 5"/>
          <p:cNvGraphicFramePr>
            <a:graphicFrameLocks noGrp="1"/>
          </p:cNvGraphicFramePr>
          <p:nvPr>
            <p:extLst>
              <p:ext uri="{D42A27DB-BD31-4B8C-83A1-F6EECF244321}">
                <p14:modId xmlns:p14="http://schemas.microsoft.com/office/powerpoint/2010/main" val="2694025957"/>
              </p:ext>
            </p:extLst>
          </p:nvPr>
        </p:nvGraphicFramePr>
        <p:xfrm>
          <a:off x="929147" y="1471522"/>
          <a:ext cx="10515600" cy="2331720"/>
        </p:xfrm>
        <a:graphic>
          <a:graphicData uri="http://schemas.openxmlformats.org/drawingml/2006/table">
            <a:tbl>
              <a:tblPr/>
              <a:tblGrid>
                <a:gridCol w="5257800">
                  <a:extLst>
                    <a:ext uri="{9D8B030D-6E8A-4147-A177-3AD203B41FA5}">
                      <a16:colId xmlns:a16="http://schemas.microsoft.com/office/drawing/2014/main" val="1099350147"/>
                    </a:ext>
                  </a:extLst>
                </a:gridCol>
                <a:gridCol w="5257800">
                  <a:extLst>
                    <a:ext uri="{9D8B030D-6E8A-4147-A177-3AD203B41FA5}">
                      <a16:colId xmlns:a16="http://schemas.microsoft.com/office/drawing/2014/main" val="3687145760"/>
                    </a:ext>
                  </a:extLst>
                </a:gridCol>
              </a:tblGrid>
              <a:tr h="0">
                <a:tc>
                  <a:txBody>
                    <a:bodyPr/>
                    <a:lstStyle/>
                    <a:p>
                      <a:pPr algn="just"/>
                      <a:r>
                        <a:rPr lang="ru-RU" sz="1600" dirty="0">
                          <a:solidFill>
                            <a:schemeClr val="accent1">
                              <a:lumMod val="50000"/>
                            </a:schemeClr>
                          </a:solidFill>
                          <a:effectLst/>
                          <a:latin typeface="Georgia" panose="02040502050405020303" pitchFamily="18" charset="0"/>
                        </a:rPr>
                        <a:t>Корпоративная культура</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Ценности и приоритеты, реализуемые в организации. Традиции и правила, определяющие элементы корпоративной культуры</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924097296"/>
                  </a:ext>
                </a:extLst>
              </a:tr>
              <a:tr h="0">
                <a:tc>
                  <a:txBody>
                    <a:bodyPr/>
                    <a:lstStyle/>
                    <a:p>
                      <a:pPr algn="just"/>
                      <a:r>
                        <a:rPr lang="ru-RU" sz="1600" dirty="0">
                          <a:solidFill>
                            <a:schemeClr val="accent1">
                              <a:lumMod val="50000"/>
                            </a:schemeClr>
                          </a:solidFill>
                          <a:effectLst/>
                          <a:latin typeface="Georgia" panose="02040502050405020303" pitchFamily="18" charset="0"/>
                        </a:rPr>
                        <a:t>Особенности управления</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Качество управления, стиль управления и соответствие стиля управления сложности задач и основным характеристикам персонала (уровень квалификации, возраст, степень самостоятельности и др.)</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4271248492"/>
                  </a:ext>
                </a:extLst>
              </a:tr>
            </a:tbl>
          </a:graphicData>
        </a:graphic>
      </p:graphicFrame>
    </p:spTree>
    <p:extLst>
      <p:ext uri="{BB962C8B-B14F-4D97-AF65-F5344CB8AC3E}">
        <p14:creationId xmlns:p14="http://schemas.microsoft.com/office/powerpoint/2010/main" val="61376335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4005" y="978710"/>
            <a:ext cx="10014154" cy="1785104"/>
          </a:xfrm>
          <a:prstGeom prst="rect">
            <a:avLst/>
          </a:prstGeom>
        </p:spPr>
        <p:txBody>
          <a:bodyPr wrap="square">
            <a:spAutoFit/>
          </a:bodyPr>
          <a:lstStyle/>
          <a:p>
            <a:r>
              <a:rPr lang="ru-RU" sz="2000" b="1" i="1" dirty="0">
                <a:solidFill>
                  <a:schemeClr val="accent1">
                    <a:lumMod val="50000"/>
                  </a:schemeClr>
                </a:solidFill>
                <a:latin typeface="Georgia" panose="02040502050405020303" pitchFamily="18" charset="0"/>
              </a:rPr>
              <a:t>Таблица </a:t>
            </a:r>
            <a:r>
              <a:rPr lang="ru-RU" sz="2000" b="1" i="1" dirty="0">
                <a:solidFill>
                  <a:schemeClr val="accent1">
                    <a:lumMod val="50000"/>
                  </a:schemeClr>
                </a:solidFill>
                <a:latin typeface="Georgia" panose="02040502050405020303" pitchFamily="18" charset="0"/>
              </a:rPr>
              <a:t>2</a:t>
            </a:r>
            <a:r>
              <a:rPr lang="ru-RU" sz="2000" b="1" i="1" dirty="0" smtClean="0">
                <a:solidFill>
                  <a:schemeClr val="accent1">
                    <a:lumMod val="50000"/>
                  </a:schemeClr>
                </a:solidFill>
                <a:latin typeface="Georgia" panose="02040502050405020303" pitchFamily="18" charset="0"/>
              </a:rPr>
              <a:t>. </a:t>
            </a:r>
            <a:r>
              <a:rPr lang="ru-RU" sz="2000" b="1" dirty="0">
                <a:solidFill>
                  <a:schemeClr val="accent1">
                    <a:lumMod val="50000"/>
                  </a:schemeClr>
                </a:solidFill>
                <a:latin typeface="Georgia" panose="02040502050405020303" pitchFamily="18" charset="0"/>
              </a:rPr>
              <a:t>Факторы, повышающие и понижающие мотивацию </a:t>
            </a:r>
            <a:r>
              <a:rPr lang="ru-RU" sz="2000" b="1" dirty="0" smtClean="0">
                <a:solidFill>
                  <a:schemeClr val="accent1">
                    <a:lumMod val="50000"/>
                  </a:schemeClr>
                </a:solidFill>
                <a:latin typeface="Georgia" panose="02040502050405020303" pitchFamily="18" charset="0"/>
              </a:rPr>
              <a:t>персонала</a:t>
            </a:r>
          </a:p>
          <a:p>
            <a:endParaRPr lang="ru-RU" sz="2000" b="1" dirty="0" smtClean="0">
              <a:solidFill>
                <a:schemeClr val="accent1">
                  <a:lumMod val="50000"/>
                </a:schemeClr>
              </a:solidFill>
              <a:latin typeface="Georgia" panose="02040502050405020303" pitchFamily="18" charset="0"/>
            </a:endParaRPr>
          </a:p>
          <a:p>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7" name="Таблица 6"/>
          <p:cNvGraphicFramePr>
            <a:graphicFrameLocks noGrp="1"/>
          </p:cNvGraphicFramePr>
          <p:nvPr>
            <p:extLst>
              <p:ext uri="{D42A27DB-BD31-4B8C-83A1-F6EECF244321}">
                <p14:modId xmlns:p14="http://schemas.microsoft.com/office/powerpoint/2010/main" val="2179165976"/>
              </p:ext>
            </p:extLst>
          </p:nvPr>
        </p:nvGraphicFramePr>
        <p:xfrm>
          <a:off x="553063" y="1663392"/>
          <a:ext cx="11076038" cy="5060697"/>
        </p:xfrm>
        <a:graphic>
          <a:graphicData uri="http://schemas.openxmlformats.org/drawingml/2006/table">
            <a:tbl>
              <a:tblPr/>
              <a:tblGrid>
                <a:gridCol w="5538019">
                  <a:extLst>
                    <a:ext uri="{9D8B030D-6E8A-4147-A177-3AD203B41FA5}">
                      <a16:colId xmlns:a16="http://schemas.microsoft.com/office/drawing/2014/main" val="549219239"/>
                    </a:ext>
                  </a:extLst>
                </a:gridCol>
                <a:gridCol w="5538019">
                  <a:extLst>
                    <a:ext uri="{9D8B030D-6E8A-4147-A177-3AD203B41FA5}">
                      <a16:colId xmlns:a16="http://schemas.microsoft.com/office/drawing/2014/main" val="1338984784"/>
                    </a:ext>
                  </a:extLst>
                </a:gridCol>
              </a:tblGrid>
              <a:tr h="313009">
                <a:tc>
                  <a:txBody>
                    <a:bodyPr/>
                    <a:lstStyle/>
                    <a:p>
                      <a:pPr algn="just"/>
                      <a:r>
                        <a:rPr lang="ru-RU" sz="1600" dirty="0">
                          <a:solidFill>
                            <a:schemeClr val="accent1">
                              <a:lumMod val="50000"/>
                            </a:schemeClr>
                          </a:solidFill>
                          <a:effectLst/>
                          <a:latin typeface="Georgia" panose="02040502050405020303" pitchFamily="18" charset="0"/>
                        </a:rPr>
                        <a:t>Факторы, повышающие мотивацию</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Факторы, понижающие мотивацию</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722101052"/>
                  </a:ext>
                </a:extLst>
              </a:tr>
              <a:tr h="497736">
                <a:tc>
                  <a:txBody>
                    <a:bodyPr/>
                    <a:lstStyle/>
                    <a:p>
                      <a:pPr algn="just"/>
                      <a:r>
                        <a:rPr lang="ru-RU" sz="1600">
                          <a:solidFill>
                            <a:schemeClr val="accent1">
                              <a:lumMod val="50000"/>
                            </a:schemeClr>
                          </a:solidFill>
                          <a:effectLst/>
                          <a:latin typeface="Georgia" panose="02040502050405020303" pitchFamily="18" charset="0"/>
                        </a:rPr>
                        <a:t>Возможность продвижения по службе</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Отсутствие перспектив. Неуверенность в будущей занятости</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976520574"/>
                  </a:ext>
                </a:extLst>
              </a:tr>
              <a:tr h="497736">
                <a:tc>
                  <a:txBody>
                    <a:bodyPr/>
                    <a:lstStyle/>
                    <a:p>
                      <a:pPr algn="just"/>
                      <a:r>
                        <a:rPr lang="ru-RU" sz="1600" dirty="0">
                          <a:solidFill>
                            <a:schemeClr val="accent1">
                              <a:lumMod val="50000"/>
                            </a:schemeClr>
                          </a:solidFill>
                          <a:effectLst/>
                          <a:latin typeface="Georgia" panose="02040502050405020303" pitchFamily="18" charset="0"/>
                        </a:rPr>
                        <a:t>Оплата труда по результатам</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Несправедливая оценка труда. Качественная работа не вознаграждается</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4012496872"/>
                  </a:ext>
                </a:extLst>
              </a:tr>
              <a:tr h="867189">
                <a:tc>
                  <a:txBody>
                    <a:bodyPr/>
                    <a:lstStyle/>
                    <a:p>
                      <a:pPr algn="just"/>
                      <a:r>
                        <a:rPr lang="ru-RU" sz="1600" dirty="0">
                          <a:solidFill>
                            <a:schemeClr val="accent1">
                              <a:lumMod val="50000"/>
                            </a:schemeClr>
                          </a:solidFill>
                          <a:effectLst/>
                          <a:latin typeface="Georgia" panose="02040502050405020303" pitchFamily="18" charset="0"/>
                        </a:rPr>
                        <a:t>Одобрение хорошо выполненной работы</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Обезличивание результатов труда. Администрация приписывает успех себе, а неудачи – подчиненным.</a:t>
                      </a:r>
                    </a:p>
                    <a:p>
                      <a:pPr algn="just"/>
                      <a:r>
                        <a:rPr lang="ru-RU" sz="1600">
                          <a:solidFill>
                            <a:schemeClr val="accent1">
                              <a:lumMod val="50000"/>
                            </a:schemeClr>
                          </a:solidFill>
                          <a:effectLst/>
                          <a:latin typeface="Georgia" panose="02040502050405020303" pitchFamily="18" charset="0"/>
                        </a:rPr>
                        <a:t>Безразличное отношение к оценке работы</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659683967"/>
                  </a:ext>
                </a:extLst>
              </a:tr>
              <a:tr h="497736">
                <a:tc>
                  <a:txBody>
                    <a:bodyPr/>
                    <a:lstStyle/>
                    <a:p>
                      <a:pPr algn="just"/>
                      <a:r>
                        <a:rPr lang="ru-RU" sz="1600" dirty="0">
                          <a:solidFill>
                            <a:schemeClr val="accent1">
                              <a:lumMod val="50000"/>
                            </a:schemeClr>
                          </a:solidFill>
                          <a:effectLst/>
                          <a:latin typeface="Georgia" panose="02040502050405020303" pitchFamily="18" charset="0"/>
                        </a:rPr>
                        <a:t>Работа позволяет развивать способности</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Инициатива приводит лишь к большей загруженности</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700151553"/>
                  </a:ext>
                </a:extLst>
              </a:tr>
              <a:tr h="497736">
                <a:tc>
                  <a:txBody>
                    <a:bodyPr/>
                    <a:lstStyle/>
                    <a:p>
                      <a:pPr algn="just"/>
                      <a:r>
                        <a:rPr lang="ru-RU" sz="1600" dirty="0">
                          <a:solidFill>
                            <a:schemeClr val="accent1">
                              <a:lumMod val="50000"/>
                            </a:schemeClr>
                          </a:solidFill>
                          <a:effectLst/>
                          <a:latin typeface="Georgia" panose="02040502050405020303" pitchFamily="18" charset="0"/>
                        </a:rPr>
                        <a:t>Сложная работа</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Примитивная работа.</a:t>
                      </a:r>
                    </a:p>
                    <a:p>
                      <a:pPr algn="just"/>
                      <a:r>
                        <a:rPr lang="ru-RU" sz="1600">
                          <a:solidFill>
                            <a:schemeClr val="accent1">
                              <a:lumMod val="50000"/>
                            </a:schemeClr>
                          </a:solidFill>
                          <a:effectLst/>
                          <a:latin typeface="Georgia" panose="02040502050405020303" pitchFamily="18" charset="0"/>
                        </a:rPr>
                        <a:t>Заниженные требования к работнику</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686084519"/>
                  </a:ext>
                </a:extLst>
              </a:tr>
              <a:tr h="497736">
                <a:tc>
                  <a:txBody>
                    <a:bodyPr/>
                    <a:lstStyle/>
                    <a:p>
                      <a:pPr algn="just"/>
                      <a:r>
                        <a:rPr lang="ru-RU" sz="1600">
                          <a:solidFill>
                            <a:schemeClr val="accent1">
                              <a:lumMod val="50000"/>
                            </a:schemeClr>
                          </a:solidFill>
                          <a:effectLst/>
                          <a:latin typeface="Georgia" panose="02040502050405020303" pitchFamily="18" charset="0"/>
                        </a:rPr>
                        <a:t>Работа, позволяющая самостоятельно принимать решения</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Мелочный контроль.</a:t>
                      </a:r>
                    </a:p>
                    <a:p>
                      <a:pPr algn="just"/>
                      <a:r>
                        <a:rPr lang="ru-RU" sz="1600" dirty="0">
                          <a:solidFill>
                            <a:schemeClr val="accent1">
                              <a:lumMod val="50000"/>
                            </a:schemeClr>
                          </a:solidFill>
                          <a:effectLst/>
                          <a:latin typeface="Georgia" panose="02040502050405020303" pitchFamily="18" charset="0"/>
                        </a:rPr>
                        <a:t>Отсутствие контроля со стороны руководства</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681275748"/>
                  </a:ext>
                </a:extLst>
              </a:tr>
              <a:tr h="682462">
                <a:tc>
                  <a:txBody>
                    <a:bodyPr/>
                    <a:lstStyle/>
                    <a:p>
                      <a:pPr algn="just"/>
                      <a:r>
                        <a:rPr lang="ru-RU" sz="1600">
                          <a:solidFill>
                            <a:schemeClr val="accent1">
                              <a:lumMod val="50000"/>
                            </a:schemeClr>
                          </a:solidFill>
                          <a:effectLst/>
                          <a:latin typeface="Georgia" panose="02040502050405020303" pitchFamily="18" charset="0"/>
                        </a:rPr>
                        <a:t>Высокая степень ответственности, значимости работы</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Сотрудник считает свою работу бессмысленной или ненужной.</a:t>
                      </a:r>
                    </a:p>
                    <a:p>
                      <a:pPr algn="just"/>
                      <a:r>
                        <a:rPr lang="ru-RU" sz="1600" dirty="0">
                          <a:solidFill>
                            <a:schemeClr val="accent1">
                              <a:lumMod val="50000"/>
                            </a:schemeClr>
                          </a:solidFill>
                          <a:effectLst/>
                          <a:latin typeface="Georgia" panose="02040502050405020303" pitchFamily="18" charset="0"/>
                        </a:rPr>
                        <a:t>Ощущение сотрудников, что они работают на босса</a:t>
                      </a:r>
                    </a:p>
                  </a:txBody>
                  <a:tcPr marL="64141" marR="64141" marT="64141" marB="6414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2089082310"/>
                  </a:ext>
                </a:extLst>
              </a:tr>
            </a:tbl>
          </a:graphicData>
        </a:graphic>
      </p:graphicFrame>
    </p:spTree>
    <p:extLst>
      <p:ext uri="{BB962C8B-B14F-4D97-AF65-F5344CB8AC3E}">
        <p14:creationId xmlns:p14="http://schemas.microsoft.com/office/powerpoint/2010/main" val="469755161"/>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4005" y="978710"/>
            <a:ext cx="10014154" cy="1785104"/>
          </a:xfrm>
          <a:prstGeom prst="rect">
            <a:avLst/>
          </a:prstGeom>
        </p:spPr>
        <p:txBody>
          <a:bodyPr wrap="square">
            <a:spAutoFit/>
          </a:bodyPr>
          <a:lstStyle/>
          <a:p>
            <a:r>
              <a:rPr lang="ru-RU" sz="2000" b="1" i="1" dirty="0">
                <a:solidFill>
                  <a:schemeClr val="accent1">
                    <a:lumMod val="50000"/>
                  </a:schemeClr>
                </a:solidFill>
                <a:latin typeface="Georgia" panose="02040502050405020303" pitchFamily="18" charset="0"/>
              </a:rPr>
              <a:t>Таблица </a:t>
            </a:r>
            <a:r>
              <a:rPr lang="ru-RU" sz="2000" b="1" i="1" dirty="0">
                <a:solidFill>
                  <a:schemeClr val="accent1">
                    <a:lumMod val="50000"/>
                  </a:schemeClr>
                </a:solidFill>
                <a:latin typeface="Georgia" panose="02040502050405020303" pitchFamily="18" charset="0"/>
              </a:rPr>
              <a:t>2</a:t>
            </a:r>
            <a:r>
              <a:rPr lang="ru-RU" sz="2000" b="1" i="1" dirty="0" smtClean="0">
                <a:solidFill>
                  <a:schemeClr val="accent1">
                    <a:lumMod val="50000"/>
                  </a:schemeClr>
                </a:solidFill>
                <a:latin typeface="Georgia" panose="02040502050405020303" pitchFamily="18" charset="0"/>
              </a:rPr>
              <a:t>. </a:t>
            </a:r>
            <a:r>
              <a:rPr lang="ru-RU" sz="2000" b="1" dirty="0">
                <a:solidFill>
                  <a:schemeClr val="accent1">
                    <a:lumMod val="50000"/>
                  </a:schemeClr>
                </a:solidFill>
                <a:latin typeface="Georgia" panose="02040502050405020303" pitchFamily="18" charset="0"/>
              </a:rPr>
              <a:t>Факторы, повышающие и понижающие мотивацию </a:t>
            </a:r>
            <a:r>
              <a:rPr lang="ru-RU" sz="2000" b="1" dirty="0" smtClean="0">
                <a:solidFill>
                  <a:schemeClr val="accent1">
                    <a:lumMod val="50000"/>
                  </a:schemeClr>
                </a:solidFill>
                <a:latin typeface="Georgia" panose="02040502050405020303" pitchFamily="18" charset="0"/>
              </a:rPr>
              <a:t>персонала</a:t>
            </a:r>
          </a:p>
          <a:p>
            <a:endParaRPr lang="ru-RU" sz="2000" b="1" dirty="0" smtClean="0">
              <a:solidFill>
                <a:schemeClr val="accent1">
                  <a:lumMod val="50000"/>
                </a:schemeClr>
              </a:solidFill>
              <a:latin typeface="Georgia" panose="02040502050405020303" pitchFamily="18" charset="0"/>
            </a:endParaRPr>
          </a:p>
          <a:p>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2400117719"/>
              </p:ext>
            </p:extLst>
          </p:nvPr>
        </p:nvGraphicFramePr>
        <p:xfrm>
          <a:off x="693173" y="1871262"/>
          <a:ext cx="10795818" cy="4663664"/>
        </p:xfrm>
        <a:graphic>
          <a:graphicData uri="http://schemas.openxmlformats.org/drawingml/2006/table">
            <a:tbl>
              <a:tblPr/>
              <a:tblGrid>
                <a:gridCol w="5397909">
                  <a:extLst>
                    <a:ext uri="{9D8B030D-6E8A-4147-A177-3AD203B41FA5}">
                      <a16:colId xmlns:a16="http://schemas.microsoft.com/office/drawing/2014/main" val="1603385207"/>
                    </a:ext>
                  </a:extLst>
                </a:gridCol>
                <a:gridCol w="5397909">
                  <a:extLst>
                    <a:ext uri="{9D8B030D-6E8A-4147-A177-3AD203B41FA5}">
                      <a16:colId xmlns:a16="http://schemas.microsoft.com/office/drawing/2014/main" val="3824398085"/>
                    </a:ext>
                  </a:extLst>
                </a:gridCol>
              </a:tblGrid>
              <a:tr h="450132">
                <a:tc>
                  <a:txBody>
                    <a:bodyPr/>
                    <a:lstStyle/>
                    <a:p>
                      <a:pPr algn="just"/>
                      <a:r>
                        <a:rPr lang="ru-RU" sz="1600" dirty="0">
                          <a:solidFill>
                            <a:schemeClr val="accent1">
                              <a:lumMod val="50000"/>
                            </a:schemeClr>
                          </a:solidFill>
                          <a:effectLst/>
                          <a:latin typeface="Georgia" panose="02040502050405020303" pitchFamily="18" charset="0"/>
                        </a:rPr>
                        <a:t>Интересная работа</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Скука на работе, неполная загруженность</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4204894478"/>
                  </a:ext>
                </a:extLst>
              </a:tr>
              <a:tr h="450132">
                <a:tc>
                  <a:txBody>
                    <a:bodyPr/>
                    <a:lstStyle/>
                    <a:p>
                      <a:pPr algn="just"/>
                      <a:r>
                        <a:rPr lang="ru-RU" sz="1600">
                          <a:solidFill>
                            <a:schemeClr val="accent1">
                              <a:lumMod val="50000"/>
                            </a:schemeClr>
                          </a:solidFill>
                          <a:effectLst/>
                          <a:latin typeface="Georgia" panose="02040502050405020303" pitchFamily="18" charset="0"/>
                        </a:rPr>
                        <a:t>Работа, требующая творческого подхода</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Монотонная работа</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2466549982"/>
                  </a:ext>
                </a:extLst>
              </a:tr>
              <a:tr h="450132">
                <a:tc>
                  <a:txBody>
                    <a:bodyPr/>
                    <a:lstStyle/>
                    <a:p>
                      <a:pPr algn="just"/>
                      <a:r>
                        <a:rPr lang="ru-RU" sz="1600" dirty="0">
                          <a:solidFill>
                            <a:schemeClr val="accent1">
                              <a:lumMod val="50000"/>
                            </a:schemeClr>
                          </a:solidFill>
                          <a:effectLst/>
                          <a:latin typeface="Georgia" panose="02040502050405020303" pitchFamily="18" charset="0"/>
                        </a:rPr>
                        <a:t>Справедливое распределение работы</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Сотрудники загружены работой в разной степени</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092402572"/>
                  </a:ext>
                </a:extLst>
              </a:tr>
              <a:tr h="715784">
                <a:tc>
                  <a:txBody>
                    <a:bodyPr/>
                    <a:lstStyle/>
                    <a:p>
                      <a:pPr algn="just"/>
                      <a:r>
                        <a:rPr lang="ru-RU" sz="1600" dirty="0">
                          <a:solidFill>
                            <a:schemeClr val="accent1">
                              <a:lumMod val="50000"/>
                            </a:schemeClr>
                          </a:solidFill>
                          <a:effectLst/>
                          <a:latin typeface="Georgia" panose="02040502050405020303" pitchFamily="18" charset="0"/>
                        </a:rPr>
                        <a:t>Отсутствие стрессовых ситуаций</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Частые стрессовые ситуации из-за недостатков в управлении</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539373404"/>
                  </a:ext>
                </a:extLst>
              </a:tr>
              <a:tr h="715784">
                <a:tc>
                  <a:txBody>
                    <a:bodyPr/>
                    <a:lstStyle/>
                    <a:p>
                      <a:pPr algn="just"/>
                      <a:r>
                        <a:rPr lang="ru-RU" sz="1600" dirty="0">
                          <a:solidFill>
                            <a:schemeClr val="accent1">
                              <a:lumMod val="50000"/>
                            </a:schemeClr>
                          </a:solidFill>
                          <a:effectLst/>
                          <a:latin typeface="Georgia" panose="02040502050405020303" pitchFamily="18" charset="0"/>
                        </a:rPr>
                        <a:t>Хорошие отношения с коллегами и руководством</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Постоянные межличностные конфликты. Ограниченная возможность общения на работе</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605701825"/>
                  </a:ext>
                </a:extLst>
              </a:tr>
              <a:tr h="981436">
                <a:tc>
                  <a:txBody>
                    <a:bodyPr/>
                    <a:lstStyle/>
                    <a:p>
                      <a:pPr algn="just"/>
                      <a:r>
                        <a:rPr lang="ru-RU" sz="1600">
                          <a:solidFill>
                            <a:schemeClr val="accent1">
                              <a:lumMod val="50000"/>
                            </a:schemeClr>
                          </a:solidFill>
                          <a:effectLst/>
                          <a:latin typeface="Georgia" panose="02040502050405020303" pitchFamily="18" charset="0"/>
                        </a:rPr>
                        <a:t>Хорошая информированность о бизнесе</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Работники плохо информированы о том, что делается в фирме; испытывают ощущение, что от них что-то скрывают</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047632568"/>
                  </a:ext>
                </a:extLst>
              </a:tr>
              <a:tr h="450132">
                <a:tc>
                  <a:txBody>
                    <a:bodyPr/>
                    <a:lstStyle/>
                    <a:p>
                      <a:pPr algn="just"/>
                      <a:r>
                        <a:rPr lang="ru-RU" sz="1600">
                          <a:solidFill>
                            <a:schemeClr val="accent1">
                              <a:lumMod val="50000"/>
                            </a:schemeClr>
                          </a:solidFill>
                          <a:effectLst/>
                          <a:latin typeface="Georgia" panose="02040502050405020303" pitchFamily="18" charset="0"/>
                        </a:rPr>
                        <a:t>Гибкий график работы</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Необоснованно строгий график работы</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3849533067"/>
                  </a:ext>
                </a:extLst>
              </a:tr>
              <a:tr h="450132">
                <a:tc>
                  <a:txBody>
                    <a:bodyPr/>
                    <a:lstStyle/>
                    <a:p>
                      <a:pPr algn="just"/>
                      <a:r>
                        <a:rPr lang="ru-RU" sz="1600">
                          <a:solidFill>
                            <a:schemeClr val="accent1">
                              <a:lumMod val="50000"/>
                            </a:schemeClr>
                          </a:solidFill>
                          <a:effectLst/>
                          <a:latin typeface="Georgia" panose="02040502050405020303" pitchFamily="18" charset="0"/>
                        </a:rPr>
                        <a:t>Дополнительные льготы</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Отсутствие льгот</a:t>
                      </a:r>
                    </a:p>
                  </a:txBody>
                  <a:tcPr marL="86063" marR="86063" marT="86063" marB="86063"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1218525397"/>
                  </a:ext>
                </a:extLst>
              </a:tr>
            </a:tbl>
          </a:graphicData>
        </a:graphic>
      </p:graphicFrame>
    </p:spTree>
    <p:extLst>
      <p:ext uri="{BB962C8B-B14F-4D97-AF65-F5344CB8AC3E}">
        <p14:creationId xmlns:p14="http://schemas.microsoft.com/office/powerpoint/2010/main" val="3932735789"/>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51269" y="826006"/>
            <a:ext cx="10014154" cy="3016210"/>
          </a:xfrm>
          <a:prstGeom prst="rect">
            <a:avLst/>
          </a:prstGeom>
        </p:spPr>
        <p:txBody>
          <a:bodyPr wrap="square">
            <a:spAutoFit/>
          </a:bodyPr>
          <a:lstStyle/>
          <a:p>
            <a:pPr>
              <a:lnSpc>
                <a:spcPct val="150000"/>
              </a:lnSpc>
            </a:pPr>
            <a:r>
              <a:rPr lang="ru-RU" sz="2000" dirty="0" smtClean="0">
                <a:latin typeface="Georgia" panose="02040502050405020303" pitchFamily="18" charset="0"/>
              </a:rPr>
              <a:t>Рассмотрим комплексную систему мотивации персонала, разработанную в одной из отечественных организаций (табл. 3).</a:t>
            </a:r>
          </a:p>
          <a:p>
            <a:pPr>
              <a:lnSpc>
                <a:spcPct val="150000"/>
              </a:lnSpc>
            </a:pPr>
            <a:r>
              <a:rPr lang="ru-RU" sz="2000" b="1" i="1" dirty="0" smtClean="0">
                <a:latin typeface="Georgia" panose="02040502050405020303" pitchFamily="18" charset="0"/>
              </a:rPr>
              <a:t>Таблица 3.</a:t>
            </a:r>
            <a:r>
              <a:rPr lang="ru-RU" sz="2000" dirty="0">
                <a:latin typeface="Georgia" panose="02040502050405020303" pitchFamily="18" charset="0"/>
              </a:rPr>
              <a:t> </a:t>
            </a:r>
            <a:r>
              <a:rPr lang="ru-RU" sz="2000" b="1" dirty="0" smtClean="0">
                <a:latin typeface="Georgia" panose="02040502050405020303" pitchFamily="18" charset="0"/>
              </a:rPr>
              <a:t>Комплексная </a:t>
            </a:r>
            <a:r>
              <a:rPr lang="ru-RU" sz="2000" b="1" dirty="0">
                <a:latin typeface="Georgia" panose="02040502050405020303" pitchFamily="18" charset="0"/>
              </a:rPr>
              <a:t>система мотивации персонала</a:t>
            </a:r>
            <a:endParaRPr lang="ru-RU" sz="2000" dirty="0">
              <a:latin typeface="Georgia" panose="02040502050405020303" pitchFamily="18" charset="0"/>
            </a:endParaRPr>
          </a:p>
          <a:p>
            <a:pPr>
              <a:lnSpc>
                <a:spcPct val="150000"/>
              </a:lnSpc>
            </a:pPr>
            <a:endParaRPr lang="ru-RU" sz="2000" b="1" dirty="0" smtClean="0">
              <a:solidFill>
                <a:schemeClr val="accent1">
                  <a:lumMod val="50000"/>
                </a:schemeClr>
              </a:solidFill>
              <a:latin typeface="Georgia" panose="02040502050405020303" pitchFamily="18" charset="0"/>
            </a:endParaRPr>
          </a:p>
          <a:p>
            <a:endParaRPr lang="ru-RU" sz="2000" b="1" dirty="0" smtClean="0">
              <a:solidFill>
                <a:schemeClr val="accent1">
                  <a:lumMod val="50000"/>
                </a:schemeClr>
              </a:solidFill>
              <a:latin typeface="Georgia" panose="02040502050405020303" pitchFamily="18" charset="0"/>
            </a:endParaRPr>
          </a:p>
          <a:p>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554579387"/>
              </p:ext>
            </p:extLst>
          </p:nvPr>
        </p:nvGraphicFramePr>
        <p:xfrm>
          <a:off x="560439" y="2227995"/>
          <a:ext cx="11105535" cy="4411896"/>
        </p:xfrm>
        <a:graphic>
          <a:graphicData uri="http://schemas.openxmlformats.org/drawingml/2006/table">
            <a:tbl>
              <a:tblPr/>
              <a:tblGrid>
                <a:gridCol w="3701845">
                  <a:extLst>
                    <a:ext uri="{9D8B030D-6E8A-4147-A177-3AD203B41FA5}">
                      <a16:colId xmlns:a16="http://schemas.microsoft.com/office/drawing/2014/main" val="1761842867"/>
                    </a:ext>
                  </a:extLst>
                </a:gridCol>
                <a:gridCol w="3701845">
                  <a:extLst>
                    <a:ext uri="{9D8B030D-6E8A-4147-A177-3AD203B41FA5}">
                      <a16:colId xmlns:a16="http://schemas.microsoft.com/office/drawing/2014/main" val="1941611461"/>
                    </a:ext>
                  </a:extLst>
                </a:gridCol>
                <a:gridCol w="3701845">
                  <a:extLst>
                    <a:ext uri="{9D8B030D-6E8A-4147-A177-3AD203B41FA5}">
                      <a16:colId xmlns:a16="http://schemas.microsoft.com/office/drawing/2014/main" val="3210247507"/>
                    </a:ext>
                  </a:extLst>
                </a:gridCol>
              </a:tblGrid>
              <a:tr h="392650">
                <a:tc>
                  <a:txBody>
                    <a:bodyPr/>
                    <a:lstStyle/>
                    <a:p>
                      <a:pPr algn="just"/>
                      <a:r>
                        <a:rPr lang="ru-RU" sz="1600" dirty="0">
                          <a:solidFill>
                            <a:schemeClr val="accent1">
                              <a:lumMod val="50000"/>
                            </a:schemeClr>
                          </a:solidFill>
                          <a:effectLst/>
                          <a:latin typeface="Georgia" panose="02040502050405020303" pitchFamily="18" charset="0"/>
                        </a:rPr>
                        <a:t>Компоненты мотивации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Инструменты мотивации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Цели мотивации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560873778"/>
                  </a:ext>
                </a:extLst>
              </a:tr>
              <a:tr h="1319562">
                <a:tc>
                  <a:txBody>
                    <a:bodyPr/>
                    <a:lstStyle/>
                    <a:p>
                      <a:pPr algn="just"/>
                      <a:r>
                        <a:rPr lang="ru-RU" sz="1600">
                          <a:solidFill>
                            <a:schemeClr val="accent1">
                              <a:lumMod val="50000"/>
                            </a:schemeClr>
                          </a:solidFill>
                          <a:effectLst/>
                          <a:latin typeface="Georgia" panose="02040502050405020303" pitchFamily="18" charset="0"/>
                        </a:rPr>
                        <a:t>1. Культура организации.</a:t>
                      </a:r>
                    </a:p>
                    <a:p>
                      <a:pPr algn="just"/>
                      <a:r>
                        <a:rPr lang="ru-RU" sz="1600">
                          <a:solidFill>
                            <a:schemeClr val="accent1">
                              <a:lumMod val="50000"/>
                            </a:schemeClr>
                          </a:solidFill>
                          <a:effectLst/>
                          <a:latin typeface="Georgia" panose="02040502050405020303" pitchFamily="18" charset="0"/>
                        </a:rPr>
                        <a:t>Система общих для всего персонала организации ценностных ориентаций и норм</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Устав организации, основные принципы руководства и организации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Понимание и признание целей деятельности организации.</a:t>
                      </a:r>
                    </a:p>
                    <a:p>
                      <a:pPr algn="just"/>
                      <a:r>
                        <a:rPr lang="ru-RU" sz="1600">
                          <a:solidFill>
                            <a:schemeClr val="accent1">
                              <a:lumMod val="50000"/>
                            </a:schemeClr>
                          </a:solidFill>
                          <a:effectLst/>
                          <a:latin typeface="Georgia" panose="02040502050405020303" pitchFamily="18" charset="0"/>
                        </a:rPr>
                        <a:t>Ориентация на перспективу.</a:t>
                      </a:r>
                    </a:p>
                    <a:p>
                      <a:pPr algn="just"/>
                      <a:r>
                        <a:rPr lang="ru-RU" sz="1600">
                          <a:solidFill>
                            <a:schemeClr val="accent1">
                              <a:lumMod val="50000"/>
                            </a:schemeClr>
                          </a:solidFill>
                          <a:effectLst/>
                          <a:latin typeface="Georgia" panose="02040502050405020303" pitchFamily="18" charset="0"/>
                        </a:rPr>
                        <a:t>Согласование взаимных интересов</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4264786184"/>
                  </a:ext>
                </a:extLst>
              </a:tr>
              <a:tr h="1087834">
                <a:tc>
                  <a:txBody>
                    <a:bodyPr/>
                    <a:lstStyle/>
                    <a:p>
                      <a:pPr algn="just"/>
                      <a:r>
                        <a:rPr lang="ru-RU" sz="1600">
                          <a:solidFill>
                            <a:schemeClr val="accent1">
                              <a:lumMod val="50000"/>
                            </a:schemeClr>
                          </a:solidFill>
                          <a:effectLst/>
                          <a:latin typeface="Georgia" panose="02040502050405020303" pitchFamily="18" charset="0"/>
                        </a:rPr>
                        <a:t>2. Идентификация с организацией. Образ организации в глазах персонала и внешнего мира</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Различные формы информации об организации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Единая ориентация в восприятии организации как внутри нее, так и вовне. Чувство принадлежности к организации</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198522697"/>
                  </a:ext>
                </a:extLst>
              </a:tr>
              <a:tr h="1551290">
                <a:tc>
                  <a:txBody>
                    <a:bodyPr/>
                    <a:lstStyle/>
                    <a:p>
                      <a:pPr algn="just"/>
                      <a:r>
                        <a:rPr lang="ru-RU" sz="1600">
                          <a:solidFill>
                            <a:schemeClr val="accent1">
                              <a:lumMod val="50000"/>
                            </a:schemeClr>
                          </a:solidFill>
                          <a:effectLst/>
                          <a:latin typeface="Georgia" panose="02040502050405020303" pitchFamily="18" charset="0"/>
                        </a:rPr>
                        <a:t>3. Система участия. Участие работников в распределении общего хозяйственного результата, участие в капитале организации и развитие сотрудничества</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Формы и методы распределения результатов, участие в капитале; развитие отношений партнерства</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Установка на корпоративность в поведении.</a:t>
                      </a:r>
                    </a:p>
                    <a:p>
                      <a:pPr algn="just"/>
                      <a:r>
                        <a:rPr lang="ru-RU" sz="1600" dirty="0">
                          <a:solidFill>
                            <a:schemeClr val="accent1">
                              <a:lumMod val="50000"/>
                            </a:schemeClr>
                          </a:solidFill>
                          <a:effectLst/>
                          <a:latin typeface="Georgia" panose="02040502050405020303" pitchFamily="18" charset="0"/>
                        </a:rPr>
                        <a:t>Ориентация на соотнесение затрат и результата, готовность к риску</a:t>
                      </a:r>
                    </a:p>
                  </a:txBody>
                  <a:tcPr marL="80461" marR="80461" marT="80461" marB="8046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358927835"/>
                  </a:ext>
                </a:extLst>
              </a:tr>
            </a:tbl>
          </a:graphicData>
        </a:graphic>
      </p:graphicFrame>
    </p:spTree>
    <p:extLst>
      <p:ext uri="{BB962C8B-B14F-4D97-AF65-F5344CB8AC3E}">
        <p14:creationId xmlns:p14="http://schemas.microsoft.com/office/powerpoint/2010/main" val="1370142446"/>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980765" y="978710"/>
            <a:ext cx="10014154" cy="2554545"/>
          </a:xfrm>
          <a:prstGeom prst="rect">
            <a:avLst/>
          </a:prstGeom>
        </p:spPr>
        <p:txBody>
          <a:bodyPr wrap="square">
            <a:spAutoFit/>
          </a:bodyPr>
          <a:lstStyle/>
          <a:p>
            <a:pPr>
              <a:lnSpc>
                <a:spcPct val="150000"/>
              </a:lnSpc>
            </a:pPr>
            <a:r>
              <a:rPr lang="ru-RU" sz="2000" b="1" i="1" dirty="0" smtClean="0">
                <a:latin typeface="Georgia" panose="02040502050405020303" pitchFamily="18" charset="0"/>
              </a:rPr>
              <a:t>Таблица 3.</a:t>
            </a:r>
            <a:r>
              <a:rPr lang="ru-RU" sz="2000" dirty="0">
                <a:latin typeface="Georgia" panose="02040502050405020303" pitchFamily="18" charset="0"/>
              </a:rPr>
              <a:t> </a:t>
            </a:r>
            <a:r>
              <a:rPr lang="ru-RU" sz="2000" b="1" dirty="0" smtClean="0">
                <a:latin typeface="Georgia" panose="02040502050405020303" pitchFamily="18" charset="0"/>
              </a:rPr>
              <a:t>Комплексная </a:t>
            </a:r>
            <a:r>
              <a:rPr lang="ru-RU" sz="2000" b="1" dirty="0">
                <a:latin typeface="Georgia" panose="02040502050405020303" pitchFamily="18" charset="0"/>
              </a:rPr>
              <a:t>система мотивации </a:t>
            </a:r>
            <a:r>
              <a:rPr lang="ru-RU" sz="2000" b="1" dirty="0" smtClean="0">
                <a:latin typeface="Georgia" panose="02040502050405020303" pitchFamily="18" charset="0"/>
              </a:rPr>
              <a:t>персонала</a:t>
            </a:r>
          </a:p>
          <a:p>
            <a:pPr>
              <a:lnSpc>
                <a:spcPct val="150000"/>
              </a:lnSpc>
            </a:pPr>
            <a:endParaRPr lang="ru-RU" sz="2000" dirty="0">
              <a:latin typeface="Georgia" panose="02040502050405020303" pitchFamily="18" charset="0"/>
            </a:endParaRPr>
          </a:p>
          <a:p>
            <a:pPr>
              <a:lnSpc>
                <a:spcPct val="150000"/>
              </a:lnSpc>
            </a:pPr>
            <a:endParaRPr lang="ru-RU" sz="2000" b="1" dirty="0" smtClean="0">
              <a:solidFill>
                <a:schemeClr val="accent1">
                  <a:lumMod val="50000"/>
                </a:schemeClr>
              </a:solidFill>
              <a:latin typeface="Georgia" panose="02040502050405020303" pitchFamily="18" charset="0"/>
            </a:endParaRPr>
          </a:p>
          <a:p>
            <a:endParaRPr lang="ru-RU" sz="2000" b="1" dirty="0" smtClean="0">
              <a:solidFill>
                <a:schemeClr val="accent1">
                  <a:lumMod val="50000"/>
                </a:schemeClr>
              </a:solidFill>
              <a:latin typeface="Georgia" panose="02040502050405020303" pitchFamily="18" charset="0"/>
            </a:endParaRPr>
          </a:p>
          <a:p>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3" name="Таблица 2"/>
          <p:cNvGraphicFramePr>
            <a:graphicFrameLocks noGrp="1"/>
          </p:cNvGraphicFramePr>
          <p:nvPr>
            <p:extLst>
              <p:ext uri="{D42A27DB-BD31-4B8C-83A1-F6EECF244321}">
                <p14:modId xmlns:p14="http://schemas.microsoft.com/office/powerpoint/2010/main" val="852406142"/>
              </p:ext>
            </p:extLst>
          </p:nvPr>
        </p:nvGraphicFramePr>
        <p:xfrm>
          <a:off x="980765" y="1685164"/>
          <a:ext cx="10353369" cy="4840506"/>
        </p:xfrm>
        <a:graphic>
          <a:graphicData uri="http://schemas.openxmlformats.org/drawingml/2006/table">
            <a:tbl>
              <a:tblPr/>
              <a:tblGrid>
                <a:gridCol w="3451123">
                  <a:extLst>
                    <a:ext uri="{9D8B030D-6E8A-4147-A177-3AD203B41FA5}">
                      <a16:colId xmlns:a16="http://schemas.microsoft.com/office/drawing/2014/main" val="1718452953"/>
                    </a:ext>
                  </a:extLst>
                </a:gridCol>
                <a:gridCol w="3451123">
                  <a:extLst>
                    <a:ext uri="{9D8B030D-6E8A-4147-A177-3AD203B41FA5}">
                      <a16:colId xmlns:a16="http://schemas.microsoft.com/office/drawing/2014/main" val="3153577404"/>
                    </a:ext>
                  </a:extLst>
                </a:gridCol>
                <a:gridCol w="3451123">
                  <a:extLst>
                    <a:ext uri="{9D8B030D-6E8A-4147-A177-3AD203B41FA5}">
                      <a16:colId xmlns:a16="http://schemas.microsoft.com/office/drawing/2014/main" val="2303212813"/>
                    </a:ext>
                  </a:extLst>
                </a:gridCol>
              </a:tblGrid>
              <a:tr h="1233782">
                <a:tc>
                  <a:txBody>
                    <a:bodyPr/>
                    <a:lstStyle/>
                    <a:p>
                      <a:pPr algn="just"/>
                      <a:r>
                        <a:rPr lang="ru-RU" sz="1600" dirty="0">
                          <a:solidFill>
                            <a:schemeClr val="accent1">
                              <a:lumMod val="50000"/>
                            </a:schemeClr>
                          </a:solidFill>
                          <a:effectLst/>
                          <a:latin typeface="Georgia" panose="02040502050405020303" pitchFamily="18" charset="0"/>
                        </a:rPr>
                        <a:t>4. Обслуживание персонала.</a:t>
                      </a:r>
                    </a:p>
                    <a:p>
                      <a:pPr algn="just"/>
                      <a:r>
                        <a:rPr lang="ru-RU" sz="1600" dirty="0">
                          <a:solidFill>
                            <a:schemeClr val="accent1">
                              <a:lumMod val="50000"/>
                            </a:schemeClr>
                          </a:solidFill>
                          <a:effectLst/>
                          <a:latin typeface="Georgia" panose="02040502050405020303" pitchFamily="18" charset="0"/>
                        </a:rPr>
                        <a:t>Все формы социальных льгот, услуг, предоставляемых работникам независимо от их положения в организации</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Безопасность труда, охрана здоровья, создание условий для отдыха и разгрузки, занятия спортом, забота о работниках, нуждающихся в помощи</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Социальная ответственность по отношению к другим. Повышение трудовой активности</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760036081"/>
                  </a:ext>
                </a:extLst>
              </a:tr>
              <a:tr h="1450446">
                <a:tc>
                  <a:txBody>
                    <a:bodyPr/>
                    <a:lstStyle/>
                    <a:p>
                      <a:pPr algn="just"/>
                      <a:r>
                        <a:rPr lang="ru-RU" sz="1600">
                          <a:solidFill>
                            <a:schemeClr val="accent1">
                              <a:lumMod val="50000"/>
                            </a:schemeClr>
                          </a:solidFill>
                          <a:effectLst/>
                          <a:latin typeface="Georgia" panose="02040502050405020303" pitchFamily="18" charset="0"/>
                        </a:rPr>
                        <a:t>5. Организация рабочего места. Оснащение рабочих мест эргономичными и организационными вспомогательными средствами</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Технические и организационные вспомогательные средства; физиологические и психологические элементы условий труда (эргономика), цветовое оформление и т.д.</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Удовлетворенность состоянием рабочего места.</a:t>
                      </a:r>
                    </a:p>
                    <a:p>
                      <a:pPr algn="just"/>
                      <a:r>
                        <a:rPr lang="ru-RU" sz="1600">
                          <a:solidFill>
                            <a:schemeClr val="accent1">
                              <a:lumMod val="50000"/>
                            </a:schemeClr>
                          </a:solidFill>
                          <a:effectLst/>
                          <a:latin typeface="Georgia" panose="02040502050405020303" pitchFamily="18" charset="0"/>
                        </a:rPr>
                        <a:t>Идентификация с рабочей задачей. Удовольствие от работы и более качественное выполнение задания</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452400333"/>
                  </a:ext>
                </a:extLst>
              </a:tr>
              <a:tr h="1667110">
                <a:tc>
                  <a:txBody>
                    <a:bodyPr/>
                    <a:lstStyle/>
                    <a:p>
                      <a:pPr algn="just"/>
                      <a:r>
                        <a:rPr lang="ru-RU" sz="1600" dirty="0">
                          <a:solidFill>
                            <a:schemeClr val="accent1">
                              <a:lumMod val="50000"/>
                            </a:schemeClr>
                          </a:solidFill>
                          <a:effectLst/>
                          <a:latin typeface="Georgia" panose="02040502050405020303" pitchFamily="18" charset="0"/>
                        </a:rPr>
                        <a:t>6. Кадровая политика.</a:t>
                      </a:r>
                    </a:p>
                    <a:p>
                      <a:pPr algn="just"/>
                      <a:r>
                        <a:rPr lang="ru-RU" sz="1600" dirty="0">
                          <a:solidFill>
                            <a:schemeClr val="accent1">
                              <a:lumMod val="50000"/>
                            </a:schemeClr>
                          </a:solidFill>
                          <a:effectLst/>
                          <a:latin typeface="Georgia" panose="02040502050405020303" pitchFamily="18" charset="0"/>
                        </a:rPr>
                        <a:t>Планирование по повышению квалификации и мобильности с учетом потребностей, желаний и профессиональных способностей работников</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Подготовка и повышение квалификации кадров; тренинг и семинары; планирование карьеры, перспективные программы формирования структуры кадров</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Внутриорганизационная мобильность в применении профессиональной квалификации. Самостоятельность и инициативность. Творческая инновационная деятельность</a:t>
                      </a:r>
                    </a:p>
                  </a:txBody>
                  <a:tcPr marL="75231" marR="75231" marT="75231" marB="75231"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4186925360"/>
                  </a:ext>
                </a:extLst>
              </a:tr>
            </a:tbl>
          </a:graphicData>
        </a:graphic>
      </p:graphicFrame>
    </p:spTree>
    <p:extLst>
      <p:ext uri="{BB962C8B-B14F-4D97-AF65-F5344CB8AC3E}">
        <p14:creationId xmlns:p14="http://schemas.microsoft.com/office/powerpoint/2010/main" val="44553173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48029" y="4385588"/>
            <a:ext cx="10014154" cy="4401205"/>
          </a:xfrm>
          <a:prstGeom prst="rect">
            <a:avLst/>
          </a:prstGeom>
        </p:spPr>
        <p:txBody>
          <a:bodyPr wrap="square">
            <a:spAutoFit/>
          </a:bodyPr>
          <a:lstStyle/>
          <a:p>
            <a:pPr algn="just">
              <a:lnSpc>
                <a:spcPct val="150000"/>
              </a:lnSpc>
            </a:pPr>
            <a:r>
              <a:rPr lang="ru-RU" sz="2000" b="1" i="1" dirty="0" smtClean="0">
                <a:solidFill>
                  <a:schemeClr val="accent1">
                    <a:lumMod val="50000"/>
                  </a:schemeClr>
                </a:solidFill>
                <a:latin typeface="Georgia" panose="02040502050405020303" pitchFamily="18" charset="0"/>
              </a:rPr>
              <a:t>Таблица 3.</a:t>
            </a:r>
            <a:r>
              <a:rPr lang="ru-RU" sz="2000" dirty="0">
                <a:solidFill>
                  <a:schemeClr val="accent1">
                    <a:lumMod val="50000"/>
                  </a:schemeClr>
                </a:solidFill>
                <a:latin typeface="Georgia" panose="02040502050405020303" pitchFamily="18" charset="0"/>
              </a:rPr>
              <a:t> </a:t>
            </a:r>
            <a:r>
              <a:rPr lang="ru-RU" sz="2000" b="1" dirty="0" smtClean="0">
                <a:solidFill>
                  <a:schemeClr val="accent1">
                    <a:lumMod val="50000"/>
                  </a:schemeClr>
                </a:solidFill>
                <a:latin typeface="Georgia" panose="02040502050405020303" pitchFamily="18" charset="0"/>
              </a:rPr>
              <a:t>Комплексная </a:t>
            </a:r>
            <a:r>
              <a:rPr lang="ru-RU" sz="2000" b="1" dirty="0">
                <a:solidFill>
                  <a:schemeClr val="accent1">
                    <a:lumMod val="50000"/>
                  </a:schemeClr>
                </a:solidFill>
                <a:latin typeface="Georgia" panose="02040502050405020303" pitchFamily="18" charset="0"/>
              </a:rPr>
              <a:t>система мотивации </a:t>
            </a:r>
            <a:r>
              <a:rPr lang="ru-RU" sz="2000" b="1" dirty="0" smtClean="0">
                <a:solidFill>
                  <a:schemeClr val="accent1">
                    <a:lumMod val="50000"/>
                  </a:schemeClr>
                </a:solidFill>
                <a:latin typeface="Georgia" panose="02040502050405020303" pitchFamily="18" charset="0"/>
              </a:rPr>
              <a:t>персонала</a:t>
            </a:r>
          </a:p>
          <a:p>
            <a:pPr algn="just">
              <a:lnSpc>
                <a:spcPct val="150000"/>
              </a:lnSpc>
            </a:pPr>
            <a:r>
              <a:rPr lang="ru-RU" sz="2000" dirty="0">
                <a:solidFill>
                  <a:schemeClr val="accent1">
                    <a:lumMod val="50000"/>
                  </a:schemeClr>
                </a:solidFill>
                <a:latin typeface="Georgia" panose="02040502050405020303" pitchFamily="18" charset="0"/>
              </a:rPr>
              <a:t>Чем больше количество разнообразных потребностей реализует человек посредством труда, чем многообразнее доступные ему блага, а также чем меньшую цену по сравнению с другими видами деятельности ему приходится платить, тем важнее роль труда в его жизни, тем выше его трудовая активность.</a:t>
            </a:r>
            <a:endParaRPr lang="ru-RU" sz="2000" b="1" dirty="0" smtClean="0">
              <a:solidFill>
                <a:schemeClr val="accent1">
                  <a:lumMod val="50000"/>
                </a:schemeClr>
              </a:solidFill>
              <a:latin typeface="Georgia" panose="02040502050405020303" pitchFamily="18" charset="0"/>
            </a:endParaRPr>
          </a:p>
          <a:p>
            <a:pPr>
              <a:lnSpc>
                <a:spcPct val="150000"/>
              </a:lnSpc>
            </a:pPr>
            <a:endParaRPr lang="ru-RU" sz="2000" dirty="0">
              <a:latin typeface="Georgia" panose="02040502050405020303" pitchFamily="18" charset="0"/>
            </a:endParaRPr>
          </a:p>
          <a:p>
            <a:pPr>
              <a:lnSpc>
                <a:spcPct val="150000"/>
              </a:lnSpc>
            </a:pPr>
            <a:endParaRPr lang="ru-RU" sz="2000" b="1" dirty="0" smtClean="0">
              <a:solidFill>
                <a:schemeClr val="accent1">
                  <a:lumMod val="50000"/>
                </a:schemeClr>
              </a:solidFill>
              <a:latin typeface="Georgia" panose="02040502050405020303" pitchFamily="18" charset="0"/>
            </a:endParaRPr>
          </a:p>
          <a:p>
            <a:endParaRPr lang="ru-RU" sz="2000" b="1" dirty="0" smtClean="0">
              <a:solidFill>
                <a:schemeClr val="accent1">
                  <a:lumMod val="50000"/>
                </a:schemeClr>
              </a:solidFill>
              <a:latin typeface="Georgia" panose="02040502050405020303" pitchFamily="18" charset="0"/>
            </a:endParaRPr>
          </a:p>
          <a:p>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2819357536"/>
              </p:ext>
            </p:extLst>
          </p:nvPr>
        </p:nvGraphicFramePr>
        <p:xfrm>
          <a:off x="848029" y="1206230"/>
          <a:ext cx="10515600" cy="3063240"/>
        </p:xfrm>
        <a:graphic>
          <a:graphicData uri="http://schemas.openxmlformats.org/drawingml/2006/table">
            <a:tbl>
              <a:tblPr/>
              <a:tblGrid>
                <a:gridCol w="3505200">
                  <a:extLst>
                    <a:ext uri="{9D8B030D-6E8A-4147-A177-3AD203B41FA5}">
                      <a16:colId xmlns:a16="http://schemas.microsoft.com/office/drawing/2014/main" val="1896922496"/>
                    </a:ext>
                  </a:extLst>
                </a:gridCol>
                <a:gridCol w="3505200">
                  <a:extLst>
                    <a:ext uri="{9D8B030D-6E8A-4147-A177-3AD203B41FA5}">
                      <a16:colId xmlns:a16="http://schemas.microsoft.com/office/drawing/2014/main" val="1194092188"/>
                    </a:ext>
                  </a:extLst>
                </a:gridCol>
                <a:gridCol w="3505200">
                  <a:extLst>
                    <a:ext uri="{9D8B030D-6E8A-4147-A177-3AD203B41FA5}">
                      <a16:colId xmlns:a16="http://schemas.microsoft.com/office/drawing/2014/main" val="1050358786"/>
                    </a:ext>
                  </a:extLst>
                </a:gridCol>
              </a:tblGrid>
              <a:tr h="0">
                <a:tc>
                  <a:txBody>
                    <a:bodyPr/>
                    <a:lstStyle/>
                    <a:p>
                      <a:pPr algn="just"/>
                      <a:r>
                        <a:rPr lang="ru-RU" sz="1600" dirty="0">
                          <a:solidFill>
                            <a:schemeClr val="accent1">
                              <a:lumMod val="50000"/>
                            </a:schemeClr>
                          </a:solidFill>
                          <a:effectLst/>
                          <a:latin typeface="Georgia" panose="02040502050405020303" pitchFamily="18" charset="0"/>
                        </a:rPr>
                        <a:t>7. Регулирование рабочего времени. Гибкое приспособление рабочего времени к потребностям работника и организации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dirty="0">
                          <a:solidFill>
                            <a:schemeClr val="accent1">
                              <a:lumMod val="50000"/>
                            </a:schemeClr>
                          </a:solidFill>
                          <a:effectLst/>
                          <a:latin typeface="Georgia" panose="02040502050405020303" pitchFamily="18" charset="0"/>
                        </a:rPr>
                        <a:t>Сокращение рабочего времени; гибкий и скользящий график рабочего времени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tc>
                  <a:txBody>
                    <a:bodyPr/>
                    <a:lstStyle/>
                    <a:p>
                      <a:pPr algn="just"/>
                      <a:r>
                        <a:rPr lang="ru-RU" sz="1600">
                          <a:solidFill>
                            <a:schemeClr val="accent1">
                              <a:lumMod val="50000"/>
                            </a:schemeClr>
                          </a:solidFill>
                          <a:effectLst/>
                          <a:latin typeface="Georgia" panose="02040502050405020303" pitchFamily="18" charset="0"/>
                        </a:rPr>
                        <a:t>Ответственное и сознательное использование рабочего времени.</a:t>
                      </a:r>
                    </a:p>
                    <a:p>
                      <a:pPr algn="just"/>
                      <a:r>
                        <a:rPr lang="ru-RU" sz="1600">
                          <a:solidFill>
                            <a:schemeClr val="accent1">
                              <a:lumMod val="50000"/>
                            </a:schemeClr>
                          </a:solidFill>
                          <a:effectLst/>
                          <a:latin typeface="Georgia" panose="02040502050405020303" pitchFamily="18" charset="0"/>
                        </a:rPr>
                        <a:t>Привлекательность труда, связанная с гибкостью рабочего времени. Эффективность рабочего времени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C0C0C0"/>
                    </a:solidFill>
                  </a:tcPr>
                </a:tc>
                <a:extLst>
                  <a:ext uri="{0D108BD9-81ED-4DB2-BD59-A6C34878D82A}">
                    <a16:rowId xmlns:a16="http://schemas.microsoft.com/office/drawing/2014/main" val="3424379452"/>
                  </a:ext>
                </a:extLst>
              </a:tr>
              <a:tr h="0">
                <a:tc>
                  <a:txBody>
                    <a:bodyPr/>
                    <a:lstStyle/>
                    <a:p>
                      <a:pPr algn="just"/>
                      <a:r>
                        <a:rPr lang="ru-RU" sz="1600">
                          <a:solidFill>
                            <a:schemeClr val="accent1">
                              <a:lumMod val="50000"/>
                            </a:schemeClr>
                          </a:solidFill>
                          <a:effectLst/>
                          <a:latin typeface="Georgia" panose="02040502050405020303" pitchFamily="18" charset="0"/>
                        </a:rPr>
                        <a:t>8. Информирование работников. Доведение до работников сведений о делах организации</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a:solidFill>
                            <a:schemeClr val="accent1">
                              <a:lumMod val="50000"/>
                            </a:schemeClr>
                          </a:solidFill>
                          <a:effectLst/>
                          <a:latin typeface="Georgia" panose="02040502050405020303" pitchFamily="18" charset="0"/>
                        </a:rPr>
                        <a:t>Журналы и справочники организации; собрания коллектива; отчеты о работе; совещания работников; корпоративный сайт</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tc>
                  <a:txBody>
                    <a:bodyPr/>
                    <a:lstStyle/>
                    <a:p>
                      <a:pPr algn="just"/>
                      <a:r>
                        <a:rPr lang="ru-RU" sz="1600" dirty="0">
                          <a:solidFill>
                            <a:schemeClr val="accent1">
                              <a:lumMod val="50000"/>
                            </a:schemeClr>
                          </a:solidFill>
                          <a:effectLst/>
                          <a:latin typeface="Georgia" panose="02040502050405020303" pitchFamily="18" charset="0"/>
                        </a:rPr>
                        <a:t>Положительное влияние на поведение и развитие личности. Ответственность за свои действия. Самокритичная оценка трудовых достижений</a:t>
                      </a:r>
                    </a:p>
                  </a:txBody>
                  <a:tcPr marL="95250" marR="95250" marT="95250" marB="95250" anchor="ctr">
                    <a:lnL w="9525" cap="flat" cmpd="sng" algn="ctr">
                      <a:solidFill>
                        <a:srgbClr val="CCCCCC"/>
                      </a:solidFill>
                      <a:prstDash val="solid"/>
                      <a:round/>
                      <a:headEnd type="none" w="med" len="med"/>
                      <a:tailEnd type="none" w="med" len="med"/>
                    </a:lnL>
                    <a:lnR w="9525" cap="flat" cmpd="sng" algn="ctr">
                      <a:solidFill>
                        <a:srgbClr val="CCCCCC"/>
                      </a:solidFill>
                      <a:prstDash val="solid"/>
                      <a:round/>
                      <a:headEnd type="none" w="med" len="med"/>
                      <a:tailEnd type="none" w="med" len="med"/>
                    </a:lnR>
                    <a:lnT w="9525" cap="flat" cmpd="sng" algn="ctr">
                      <a:solidFill>
                        <a:srgbClr val="CCCCCC"/>
                      </a:solidFill>
                      <a:prstDash val="solid"/>
                      <a:round/>
                      <a:headEnd type="none" w="med" len="med"/>
                      <a:tailEnd type="none" w="med" len="med"/>
                    </a:lnT>
                    <a:lnB w="9525" cap="flat" cmpd="sng" algn="ctr">
                      <a:solidFill>
                        <a:srgbClr val="CCCCCC"/>
                      </a:solidFill>
                      <a:prstDash val="solid"/>
                      <a:round/>
                      <a:headEnd type="none" w="med" len="med"/>
                      <a:tailEnd type="none" w="med" len="med"/>
                    </a:lnB>
                    <a:solidFill>
                      <a:srgbClr val="A9A9A9"/>
                    </a:solidFill>
                  </a:tcPr>
                </a:tc>
                <a:extLst>
                  <a:ext uri="{0D108BD9-81ED-4DB2-BD59-A6C34878D82A}">
                    <a16:rowId xmlns:a16="http://schemas.microsoft.com/office/drawing/2014/main" val="2070671885"/>
                  </a:ext>
                </a:extLst>
              </a:tr>
            </a:tbl>
          </a:graphicData>
        </a:graphic>
      </p:graphicFrame>
    </p:spTree>
    <p:extLst>
      <p:ext uri="{BB962C8B-B14F-4D97-AF65-F5344CB8AC3E}">
        <p14:creationId xmlns:p14="http://schemas.microsoft.com/office/powerpoint/2010/main" val="58637077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4004" y="978710"/>
            <a:ext cx="10014154" cy="7115153"/>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Таким образом, благо становится стимулом труда, если оно формирует мотив труда. В одном случае речь идет о работнике, стремящемся получить благо посредством трудовой деятельности (мотив), в другом – об органе управления, обладающем набором благ, необходимых работнику, и предоставляющем их ему при условии эффективной трудовой деятельности (стимул).</a:t>
            </a:r>
          </a:p>
          <a:p>
            <a:pPr algn="just">
              <a:lnSpc>
                <a:spcPct val="150000"/>
              </a:lnSpc>
            </a:pPr>
            <a:r>
              <a:rPr lang="ru-RU" sz="2000" dirty="0">
                <a:solidFill>
                  <a:schemeClr val="accent1">
                    <a:lumMod val="50000"/>
                  </a:schemeClr>
                </a:solidFill>
                <a:latin typeface="Georgia" panose="02040502050405020303" pitchFamily="18" charset="0"/>
              </a:rPr>
              <a:t>Возможность развития любой компании заключается в способности найти и удержать у себя квалифицированных специалистов, талантливых работников.</a:t>
            </a:r>
          </a:p>
          <a:p>
            <a:pPr algn="just">
              <a:lnSpc>
                <a:spcPct val="150000"/>
              </a:lnSpc>
            </a:pPr>
            <a:r>
              <a:rPr lang="ru-RU" sz="2000" dirty="0">
                <a:solidFill>
                  <a:schemeClr val="accent1">
                    <a:lumMod val="50000"/>
                  </a:schemeClr>
                </a:solidFill>
                <a:latin typeface="Georgia" panose="02040502050405020303" pitchFamily="18" charset="0"/>
              </a:rPr>
              <a:t>Материальные стимулы, безусловно, играют здесь большую роль. Но все </a:t>
            </a:r>
            <a:r>
              <a:rPr lang="ru-RU" sz="2000" dirty="0" smtClean="0">
                <a:solidFill>
                  <a:schemeClr val="accent1">
                    <a:lumMod val="50000"/>
                  </a:schemeClr>
                </a:solidFill>
                <a:latin typeface="Georgia" panose="02040502050405020303" pitchFamily="18" charset="0"/>
              </a:rPr>
              <a:t>большую </a:t>
            </a:r>
            <a:r>
              <a:rPr lang="ru-RU" sz="2000" dirty="0">
                <a:solidFill>
                  <a:schemeClr val="accent1">
                    <a:lumMod val="50000"/>
                  </a:schemeClr>
                </a:solidFill>
                <a:latin typeface="Georgia" panose="02040502050405020303" pitchFamily="18" charset="0"/>
              </a:rPr>
              <a:t>роль начинают играть эмоциональные факторы, и роль их будет возрастать. Только комплексная система мотивации с обязательным учетом эмоциональной составляющей позволит добиться от персонала полной самоотдачи на работе, максимальной эффективности и продуктивности.</a:t>
            </a:r>
          </a:p>
          <a:p>
            <a:pPr>
              <a:lnSpc>
                <a:spcPct val="150000"/>
              </a:lnSpc>
            </a:pPr>
            <a:endParaRPr lang="ru-RU" sz="2000" b="1" dirty="0" smtClean="0">
              <a:solidFill>
                <a:schemeClr val="accent1">
                  <a:lumMod val="50000"/>
                </a:schemeClr>
              </a:solidFill>
              <a:latin typeface="Georgia" panose="02040502050405020303" pitchFamily="18" charset="0"/>
            </a:endParaRPr>
          </a:p>
          <a:p>
            <a:endParaRPr lang="ru-RU" sz="2000" b="1" dirty="0" smtClean="0">
              <a:solidFill>
                <a:schemeClr val="accent1">
                  <a:lumMod val="50000"/>
                </a:schemeClr>
              </a:solidFill>
              <a:latin typeface="Georgia" panose="02040502050405020303" pitchFamily="18" charset="0"/>
            </a:endParaRPr>
          </a:p>
          <a:p>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99429126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805941"/>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855408" y="1955716"/>
            <a:ext cx="10250128" cy="2344616"/>
          </a:xfrm>
          <a:prstGeom prst="rect">
            <a:avLst/>
          </a:prstGeom>
        </p:spPr>
        <p:txBody>
          <a:bodyPr wrap="square">
            <a:spAutoFit/>
          </a:bodyPr>
          <a:lstStyle/>
          <a:p>
            <a:pPr algn="just">
              <a:lnSpc>
                <a:spcPct val="150000"/>
              </a:lnSpc>
            </a:pPr>
            <a:r>
              <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Список литературы:</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a:p>
            <a:pPr algn="just">
              <a:lnSpc>
                <a:spcPct val="150000"/>
              </a:lnSpc>
            </a:pPr>
            <a:r>
              <a:rPr lang="ru-RU" sz="2000" dirty="0">
                <a:solidFill>
                  <a:schemeClr val="accent1">
                    <a:lumMod val="50000"/>
                  </a:schemeClr>
                </a:solidFill>
                <a:latin typeface="Georgia" panose="02040502050405020303" pitchFamily="18" charset="0"/>
              </a:rPr>
              <a:t>1. Маслова В.М. Управление персоналом : учебник и практикум для вузов/ В. М. Маслова. — 5-е изд., перераб. и доп. — Москва : Издательство Юрайт, 2025. — 451 с. </a:t>
            </a:r>
          </a:p>
          <a:p>
            <a:pPr algn="just">
              <a:lnSpc>
                <a:spcPct val="150000"/>
              </a:lnSpc>
            </a:pPr>
            <a:endParaRPr lang="ru-RU" sz="2000" b="1" dirty="0" smtClean="0">
              <a:solidFill>
                <a:schemeClr val="accent1">
                  <a:lumMod val="50000"/>
                </a:schemeClr>
              </a:solidFill>
              <a:effectLst>
                <a:outerShdw blurRad="38100" dist="38100" dir="2700000" algn="tl">
                  <a:srgbClr val="000000">
                    <a:alpha val="43137"/>
                  </a:srgbClr>
                </a:outerShdw>
              </a:effectLst>
              <a:latin typeface="Georgia" panose="02040502050405020303" pitchFamily="18" charset="0"/>
            </a:endParaRPr>
          </a:p>
        </p:txBody>
      </p:sp>
    </p:spTree>
    <p:extLst>
      <p:ext uri="{BB962C8B-B14F-4D97-AF65-F5344CB8AC3E}">
        <p14:creationId xmlns:p14="http://schemas.microsoft.com/office/powerpoint/2010/main" val="232692026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EBA2DD4F-BF22-407D-BBD9-6D0007029EED}"/>
              </a:ext>
            </a:extLst>
          </p:cNvPr>
          <p:cNvSpPr txBox="1"/>
          <p:nvPr/>
        </p:nvSpPr>
        <p:spPr>
          <a:xfrm>
            <a:off x="1887569" y="3764183"/>
            <a:ext cx="8416859" cy="769441"/>
          </a:xfrm>
          <a:prstGeom prst="rect">
            <a:avLst/>
          </a:prstGeom>
          <a:noFill/>
        </p:spPr>
        <p:txBody>
          <a:bodyPr wrap="square" rtlCol="0">
            <a:spAutoFit/>
          </a:bodyPr>
          <a:lstStyle/>
          <a:p>
            <a:pPr algn="ctr"/>
            <a:r>
              <a:rPr lang="ru-RU" sz="4400" b="1" dirty="0">
                <a:solidFill>
                  <a:srgbClr val="1C448E"/>
                </a:solidFill>
                <a:effectLst>
                  <a:outerShdw blurRad="38100" dist="38100" dir="2700000" algn="tl">
                    <a:srgbClr val="000000">
                      <a:alpha val="43137"/>
                    </a:srgbClr>
                  </a:outerShdw>
                </a:effectLst>
                <a:latin typeface="Georgia" panose="02040502050405020303" pitchFamily="18" charset="0"/>
              </a:rPr>
              <a:t>Спасибо за внимание!</a:t>
            </a:r>
          </a:p>
        </p:txBody>
      </p:sp>
      <p:pic>
        <p:nvPicPr>
          <p:cNvPr id="5" name="Рисунок 4">
            <a:extLst>
              <a:ext uri="{FF2B5EF4-FFF2-40B4-BE49-F238E27FC236}">
                <a16:creationId xmlns:a16="http://schemas.microsoft.com/office/drawing/2014/main" id="{F73A6B1D-8BEA-460D-950C-3411AD2BC00E}"/>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57184" y="587971"/>
            <a:ext cx="3419994" cy="1138200"/>
          </a:xfrm>
          <a:prstGeom prst="rect">
            <a:avLst/>
          </a:prstGeom>
        </p:spPr>
      </p:pic>
      <p:pic>
        <p:nvPicPr>
          <p:cNvPr id="12" name="Рисунок 11"/>
          <p:cNvPicPr>
            <a:picLocks noChangeAspect="1"/>
          </p:cNvPicPr>
          <p:nvPr/>
        </p:nvPicPr>
        <p:blipFill rotWithShape="1">
          <a:blip r:embed="rId3">
            <a:extLst>
              <a:ext uri="{28A0092B-C50C-407E-A947-70E740481C1C}">
                <a14:useLocalDpi xmlns:a14="http://schemas.microsoft.com/office/drawing/2010/main" val="0"/>
              </a:ext>
            </a:extLst>
          </a:blip>
          <a:srcRect t="79305"/>
          <a:stretch/>
        </p:blipFill>
        <p:spPr>
          <a:xfrm>
            <a:off x="1596609" y="0"/>
            <a:ext cx="8998781" cy="1862259"/>
          </a:xfrm>
          <a:prstGeom prst="rect">
            <a:avLst/>
          </a:prstGeom>
        </p:spPr>
      </p:pic>
    </p:spTree>
    <p:extLst>
      <p:ext uri="{BB962C8B-B14F-4D97-AF65-F5344CB8AC3E}">
        <p14:creationId xmlns:p14="http://schemas.microsoft.com/office/powerpoint/2010/main" val="265938416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19405" y="1745627"/>
            <a:ext cx="10014154" cy="3785652"/>
          </a:xfrm>
          <a:prstGeom prst="rect">
            <a:avLst/>
          </a:prstGeom>
        </p:spPr>
        <p:txBody>
          <a:bodyPr wrap="square">
            <a:spAutoFit/>
          </a:bodyPr>
          <a:lstStyle/>
          <a:p>
            <a:pPr algn="just">
              <a:lnSpc>
                <a:spcPct val="150000"/>
              </a:lnSpc>
            </a:pPr>
            <a:r>
              <a:rPr lang="ru-RU" sz="2000" b="1" i="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Мотивация</a:t>
            </a:r>
            <a:r>
              <a:rPr lang="ru-RU" sz="2000" dirty="0">
                <a:solidFill>
                  <a:schemeClr val="accent1">
                    <a:lumMod val="50000"/>
                  </a:schemeClr>
                </a:solidFill>
                <a:latin typeface="Georgia" panose="02040502050405020303" pitchFamily="18" charset="0"/>
              </a:rPr>
              <a:t> – это внутреннее состояние человека, связанное с потребностями, которое активизирует, стимулирует и направляет его действия к поставленной цели.</a:t>
            </a:r>
          </a:p>
          <a:p>
            <a:pPr algn="just">
              <a:lnSpc>
                <a:spcPct val="150000"/>
              </a:lnSpc>
            </a:pPr>
            <a:r>
              <a:rPr lang="ru-RU" sz="2000" dirty="0">
                <a:solidFill>
                  <a:schemeClr val="accent1">
                    <a:lumMod val="50000"/>
                  </a:schemeClr>
                </a:solidFill>
                <a:latin typeface="Georgia" panose="02040502050405020303" pitchFamily="18" charset="0"/>
              </a:rPr>
              <a:t>Главное в мотивации – ее неразрывная связь с потребностями человека. Человек стремится снизить напряжение, выражающееся в состоянии беспокойства и тревоги, которое возникает у него, когда он испытывает нужду (не всегда осознаваемую) в удовлетворении какой-либо потребности (биологической или социальной</a:t>
            </a:r>
            <a:r>
              <a:rPr lang="ru-RU" sz="2000" dirty="0" smtClean="0">
                <a:solidFill>
                  <a:schemeClr val="accent1">
                    <a:lumMod val="50000"/>
                  </a:schemeClr>
                </a:solidFill>
                <a:latin typeface="Georgia" panose="02040502050405020303" pitchFamily="18" charset="0"/>
              </a:rPr>
              <a:t>).</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72445765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6166" y="1435910"/>
            <a:ext cx="10014154" cy="47089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Для понимания трудового поведения человека и построения обоснованной системы стимулирования, мотивации персонала важно понимание тех психологических закономерностей и ключевых принципов, которые лежат в основе трудовой мотивации. </a:t>
            </a:r>
          </a:p>
          <a:p>
            <a:pPr algn="just">
              <a:lnSpc>
                <a:spcPct val="150000"/>
              </a:lnSpc>
            </a:pPr>
            <a:r>
              <a:rPr lang="ru-RU" sz="2000" dirty="0" smtClean="0">
                <a:solidFill>
                  <a:schemeClr val="accent1">
                    <a:lumMod val="50000"/>
                  </a:schemeClr>
                </a:solidFill>
                <a:latin typeface="Georgia" panose="02040502050405020303" pitchFamily="18" charset="0"/>
              </a:rPr>
              <a:t>К </a:t>
            </a:r>
            <a:r>
              <a:rPr lang="ru-RU" sz="2000" dirty="0">
                <a:solidFill>
                  <a:schemeClr val="accent1">
                    <a:lumMod val="50000"/>
                  </a:schemeClr>
                </a:solidFill>
                <a:latin typeface="Georgia" panose="02040502050405020303" pitchFamily="18" charset="0"/>
              </a:rPr>
              <a:t>этим ключевым принципам могут быть отнесены:</a:t>
            </a:r>
          </a:p>
          <a:p>
            <a:pPr algn="just">
              <a:lnSpc>
                <a:spcPct val="150000"/>
              </a:lnSpc>
            </a:pPr>
            <a:r>
              <a:rPr lang="ru-RU" sz="2000" dirty="0">
                <a:solidFill>
                  <a:schemeClr val="accent1">
                    <a:lumMod val="50000"/>
                  </a:schemeClr>
                </a:solidFill>
                <a:latin typeface="Georgia" panose="02040502050405020303" pitchFamily="18" charset="0"/>
              </a:rPr>
              <a:t>– полимотивированность трудового поведения;</a:t>
            </a:r>
          </a:p>
          <a:p>
            <a:pPr algn="just">
              <a:lnSpc>
                <a:spcPct val="150000"/>
              </a:lnSpc>
            </a:pPr>
            <a:r>
              <a:rPr lang="ru-RU" sz="2000" dirty="0">
                <a:solidFill>
                  <a:schemeClr val="accent1">
                    <a:lumMod val="50000"/>
                  </a:schemeClr>
                </a:solidFill>
                <a:latin typeface="Georgia" panose="02040502050405020303" pitchFamily="18" charset="0"/>
              </a:rPr>
              <a:t>– иерархическая организация мотивов;</a:t>
            </a:r>
          </a:p>
          <a:p>
            <a:pPr algn="just">
              <a:lnSpc>
                <a:spcPct val="150000"/>
              </a:lnSpc>
            </a:pPr>
            <a:r>
              <a:rPr lang="ru-RU" sz="2000" dirty="0">
                <a:solidFill>
                  <a:schemeClr val="accent1">
                    <a:lumMod val="50000"/>
                  </a:schemeClr>
                </a:solidFill>
                <a:latin typeface="Georgia" panose="02040502050405020303" pitchFamily="18" charset="0"/>
              </a:rPr>
              <a:t>– принцип справедливости;</a:t>
            </a:r>
          </a:p>
          <a:p>
            <a:pPr algn="just">
              <a:lnSpc>
                <a:spcPct val="150000"/>
              </a:lnSpc>
            </a:pPr>
            <a:r>
              <a:rPr lang="ru-RU" sz="2000" dirty="0">
                <a:solidFill>
                  <a:schemeClr val="accent1">
                    <a:lumMod val="50000"/>
                  </a:schemeClr>
                </a:solidFill>
                <a:latin typeface="Georgia" panose="02040502050405020303" pitchFamily="18" charset="0"/>
              </a:rPr>
              <a:t>– принцип </a:t>
            </a:r>
            <a:r>
              <a:rPr lang="ru-RU" sz="2000" dirty="0" smtClean="0">
                <a:solidFill>
                  <a:schemeClr val="accent1">
                    <a:lumMod val="50000"/>
                  </a:schemeClr>
                </a:solidFill>
                <a:latin typeface="Georgia" panose="02040502050405020303" pitchFamily="18" charset="0"/>
              </a:rPr>
              <a:t>подкрепления.</a:t>
            </a:r>
            <a:endParaRPr lang="ru-RU" sz="2000" dirty="0">
              <a:solidFill>
                <a:schemeClr val="accent1">
                  <a:lumMod val="50000"/>
                </a:schemeClr>
              </a:solidFill>
              <a:latin typeface="Georgia" panose="02040502050405020303" pitchFamily="18" charset="0"/>
            </a:endParaRP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4671674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16166" y="1281730"/>
            <a:ext cx="10014154" cy="563231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Полимотивированность трудового поведения</a:t>
            </a:r>
          </a:p>
          <a:p>
            <a:pPr algn="just">
              <a:lnSpc>
                <a:spcPct val="150000"/>
              </a:lnSpc>
            </a:pPr>
            <a:r>
              <a:rPr lang="ru-RU" sz="2000" dirty="0">
                <a:solidFill>
                  <a:schemeClr val="accent1">
                    <a:lumMod val="50000"/>
                  </a:schemeClr>
                </a:solidFill>
                <a:latin typeface="Georgia" panose="02040502050405020303" pitchFamily="18" charset="0"/>
              </a:rPr>
              <a:t>Деятельность человека является полимотивированной, т.е. на поведение работников может одновременно влиять множество мотивов. Понимание этого может помочь руководителям, с одной стороны, так организовать рабочий процесс, чтобы подчиненные работал и эффективно и с желанием, а с другой – избежать конфликта мотивов, когда разные мотивы требуют от человека разных линий поведения, разных действий или решений. Например, рабочий может стремиться соответствовать требованиям бригадира, что связано с высокой производительностью труда, и в то же время стараться избежать противопоставления себя товарищам по бригаде, т.е. не будет "высовываться" и превышать негласно установленный уровень производительности.</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122974262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30915" y="1709434"/>
            <a:ext cx="10014154" cy="3785652"/>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Множественность мотивов, влияющих на поведение человека, предполагает существование определенной связи между ними. Между мотивами могут устанавливаться компенсаторные отношения. Недостаточная сила (выраженность) одних мотивов может быть скомпенсирована или уравновешена действием других. Например, не очень интересная работа может быть привлекательна в силу высокой зарплаты. И наоборот, недостаточно высокая, с точки зрения работника, оплата его труда может компенсироваться возможностью выполнения самостоятельной и творческой </a:t>
            </a:r>
            <a:r>
              <a:rPr lang="ru-RU" sz="2000" dirty="0" smtClean="0">
                <a:solidFill>
                  <a:schemeClr val="accent1">
                    <a:lumMod val="50000"/>
                  </a:schemeClr>
                </a:solidFill>
                <a:latin typeface="Georgia" panose="02040502050405020303" pitchFamily="18" charset="0"/>
              </a:rPr>
              <a:t>работы.</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28180329"/>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75161" y="1134247"/>
            <a:ext cx="10014154" cy="5576270"/>
          </a:xfrm>
          <a:prstGeom prst="rect">
            <a:avLst/>
          </a:prstGeom>
        </p:spPr>
        <p:txBody>
          <a:bodyPr wrap="square">
            <a:spAutoFit/>
          </a:bodyPr>
          <a:lstStyle/>
          <a:p>
            <a:pPr algn="just">
              <a:lnSpc>
                <a:spcPct val="150000"/>
              </a:lnSpc>
            </a:pPr>
            <a:r>
              <a:rPr lang="ru-RU" sz="2000" b="1" dirty="0">
                <a:solidFill>
                  <a:schemeClr val="accent1">
                    <a:lumMod val="50000"/>
                  </a:schemeClr>
                </a:solidFill>
                <a:latin typeface="Georgia" panose="02040502050405020303" pitchFamily="18" charset="0"/>
              </a:rPr>
              <a:t>Иерархическая организация мотивов</a:t>
            </a:r>
          </a:p>
          <a:p>
            <a:pPr algn="just">
              <a:lnSpc>
                <a:spcPct val="150000"/>
              </a:lnSpc>
            </a:pPr>
            <a:r>
              <a:rPr lang="ru-RU" sz="2000" dirty="0">
                <a:solidFill>
                  <a:schemeClr val="accent1">
                    <a:lumMod val="50000"/>
                  </a:schemeClr>
                </a:solidFill>
                <a:latin typeface="Georgia" panose="02040502050405020303" pitchFamily="18" charset="0"/>
              </a:rPr>
              <a:t>Говоря об иерархической организации трудовой мотивации, обычно имеют в виду такое отношение между трудовыми мотивами и рабочим поведением, когда более выраженное влияние на поведение оказывают мотивы, в основе которых лежат потребности, имеющие для человека более важное значение и занимающие поэтому более высокое место в иерархии трудовой мотивации.</a:t>
            </a:r>
          </a:p>
          <a:p>
            <a:pPr algn="just">
              <a:lnSpc>
                <a:spcPct val="150000"/>
              </a:lnSpc>
            </a:pPr>
            <a:r>
              <a:rPr lang="ru-RU" sz="2000" dirty="0">
                <a:solidFill>
                  <a:schemeClr val="accent1">
                    <a:lumMod val="50000"/>
                  </a:schemeClr>
                </a:solidFill>
                <a:latin typeface="Georgia" panose="02040502050405020303" pitchFamily="18" charset="0"/>
              </a:rPr>
              <a:t>От индивида к индивиду положение данного мотива в иерархии может изменяться, при этом будет меняться и его влияние на рабочее поведение. К примеру, для одного человека отношение к работе будет определять заработок, для другого – стремление к власти, для третьего – возможность иметь свободное время для занятой с ребенком.</a:t>
            </a:r>
          </a:p>
          <a:p>
            <a:pPr algn="just">
              <a:lnSpc>
                <a:spcPct val="150000"/>
              </a:lnSpc>
            </a:pP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43897137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089909" y="2004402"/>
            <a:ext cx="10014154" cy="2806281"/>
          </a:xfrm>
          <a:prstGeom prst="rect">
            <a:avLst/>
          </a:prstGeom>
        </p:spPr>
        <p:txBody>
          <a:bodyPr wrap="square">
            <a:spAutoFit/>
          </a:bodyPr>
          <a:lstStyle/>
          <a:p>
            <a:pPr algn="just">
              <a:lnSpc>
                <a:spcPct val="150000"/>
              </a:lnSpc>
            </a:pPr>
            <a:r>
              <a:rPr lang="ru-RU" sz="2000" dirty="0">
                <a:solidFill>
                  <a:schemeClr val="accent1">
                    <a:lumMod val="50000"/>
                  </a:schemeClr>
                </a:solidFill>
                <a:latin typeface="Georgia" panose="02040502050405020303" pitchFamily="18" charset="0"/>
              </a:rPr>
              <a:t>Значимость определенного мотива и его место в иерархии может меняться и от ситуации к ситуации. Если при начале работы в организации для работника на первый план могут выходить мотивы, связанные с ориентацией на новом месте работы, с установлением личных контактов с коллегами, то позднее, когда работник уже в полной мере освоился на новом месте, может возрастать значение мотивов, связанных с потребностью в должностном и профессиональном росте.</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200836834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a:extLst>
              <a:ext uri="{FF2B5EF4-FFF2-40B4-BE49-F238E27FC236}">
                <a16:creationId xmlns:a16="http://schemas.microsoft.com/office/drawing/2014/main" id="{EFA7FCA1-6379-4180-A251-8E2C0A92F4B0}"/>
              </a:ext>
            </a:extLst>
          </p:cNvPr>
          <p:cNvSpPr/>
          <p:nvPr/>
        </p:nvSpPr>
        <p:spPr>
          <a:xfrm>
            <a:off x="7091464" y="547896"/>
            <a:ext cx="5100536" cy="430814"/>
          </a:xfrm>
          <a:prstGeom prst="rect">
            <a:avLst/>
          </a:prstGeom>
          <a:solidFill>
            <a:srgbClr val="00BCB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pic>
        <p:nvPicPr>
          <p:cNvPr id="13" name="Рисунок 12">
            <a:extLst>
              <a:ext uri="{FF2B5EF4-FFF2-40B4-BE49-F238E27FC236}">
                <a16:creationId xmlns:a16="http://schemas.microsoft.com/office/drawing/2014/main" id="{F73A6B1D-8BEA-460D-950C-3411AD2BC00E}"/>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28914" y="242925"/>
            <a:ext cx="1691716" cy="563016"/>
          </a:xfrm>
          <a:prstGeom prst="rect">
            <a:avLst/>
          </a:prstGeom>
        </p:spPr>
      </p:pic>
      <p:sp>
        <p:nvSpPr>
          <p:cNvPr id="2" name="Прямоугольник 1"/>
          <p:cNvSpPr/>
          <p:nvPr/>
        </p:nvSpPr>
        <p:spPr>
          <a:xfrm>
            <a:off x="1119406" y="1336882"/>
            <a:ext cx="10014154" cy="4708981"/>
          </a:xfrm>
          <a:prstGeom prst="rect">
            <a:avLst/>
          </a:prstGeom>
        </p:spPr>
        <p:txBody>
          <a:bodyPr wrap="square">
            <a:spAutoFit/>
          </a:bodyPr>
          <a:lstStyle/>
          <a:p>
            <a:pPr algn="just">
              <a:lnSpc>
                <a:spcPct val="150000"/>
              </a:lnSpc>
            </a:pPr>
            <a:r>
              <a:rPr lang="ru-RU" sz="2000" b="1" dirty="0">
                <a:solidFill>
                  <a:schemeClr val="accent1">
                    <a:lumMod val="50000"/>
                  </a:schemeClr>
                </a:solidFill>
                <a:effectLst>
                  <a:outerShdw blurRad="38100" dist="38100" dir="2700000" algn="tl">
                    <a:srgbClr val="000000">
                      <a:alpha val="43137"/>
                    </a:srgbClr>
                  </a:outerShdw>
                </a:effectLst>
                <a:latin typeface="Georgia" panose="02040502050405020303" pitchFamily="18" charset="0"/>
              </a:rPr>
              <a:t>Принцип справедливости</a:t>
            </a:r>
          </a:p>
          <a:p>
            <a:pPr algn="just">
              <a:lnSpc>
                <a:spcPct val="150000"/>
              </a:lnSpc>
            </a:pPr>
            <a:r>
              <a:rPr lang="ru-RU" sz="2000" dirty="0">
                <a:solidFill>
                  <a:schemeClr val="accent1">
                    <a:lumMod val="50000"/>
                  </a:schemeClr>
                </a:solidFill>
                <a:latin typeface="Georgia" panose="02040502050405020303" pitchFamily="18" charset="0"/>
              </a:rPr>
              <a:t>Трудовая мотивация делает пристрастным отношение человека к самым разным аспектам рабочей ситуации. Пристрастность в определенной мере выражается в оценке справедливости отношений, установившихся между работником и организацией. Работники нацелены на установление справедливых отношений с организацией и с другими людьми и стремятся изменить те рабочие взаимоотношения, которые они оценивают как несправедливые. Люди хотят, чтобы между ними и организацией устанавливались "честные" отношения, когда обмены, осуществляемые между ними и организацией, являются справедливыми и уравновешенными. </a:t>
            </a:r>
            <a:endParaRPr lang="ru-RU" sz="2000" dirty="0">
              <a:solidFill>
                <a:schemeClr val="accent1">
                  <a:lumMod val="50000"/>
                </a:schemeClr>
              </a:solidFill>
              <a:latin typeface="Georgia" panose="02040502050405020303" pitchFamily="18" charset="0"/>
            </a:endParaRPr>
          </a:p>
        </p:txBody>
      </p:sp>
    </p:spTree>
    <p:extLst>
      <p:ext uri="{BB962C8B-B14F-4D97-AF65-F5344CB8AC3E}">
        <p14:creationId xmlns:p14="http://schemas.microsoft.com/office/powerpoint/2010/main" val="3771431437"/>
      </p:ext>
    </p:extLst>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1679</TotalTime>
  <Words>2370</Words>
  <Application>Microsoft Office PowerPoint</Application>
  <PresentationFormat>Широкоэкранный</PresentationFormat>
  <Paragraphs>177</Paragraphs>
  <Slides>29</Slides>
  <Notes>0</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Calibri</vt:lpstr>
      <vt:lpstr>Calibri Light</vt:lpstr>
      <vt:lpstr>Georgia</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Аделина Йовик</dc:creator>
  <cp:lastModifiedBy>ielie</cp:lastModifiedBy>
  <cp:revision>164</cp:revision>
  <dcterms:created xsi:type="dcterms:W3CDTF">2021-11-29T13:06:40Z</dcterms:created>
  <dcterms:modified xsi:type="dcterms:W3CDTF">2025-05-10T20:17:12Z</dcterms:modified>
</cp:coreProperties>
</file>