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6" r:id="rId5"/>
    <p:sldId id="257" r:id="rId6"/>
    <p:sldId id="287" r:id="rId7"/>
    <p:sldId id="270" r:id="rId8"/>
    <p:sldId id="271" r:id="rId9"/>
    <p:sldId id="285" r:id="rId10"/>
    <p:sldId id="288" r:id="rId11"/>
    <p:sldId id="275" r:id="rId12"/>
    <p:sldId id="272" r:id="rId13"/>
    <p:sldId id="276" r:id="rId14"/>
    <p:sldId id="273" r:id="rId15"/>
    <p:sldId id="274" r:id="rId16"/>
    <p:sldId id="277" r:id="rId17"/>
    <p:sldId id="278" r:id="rId18"/>
    <p:sldId id="279" r:id="rId19"/>
    <p:sldId id="269" r:id="rId20"/>
    <p:sldId id="258" r:id="rId21"/>
    <p:sldId id="259" r:id="rId22"/>
    <p:sldId id="284" r:id="rId23"/>
    <p:sldId id="280" r:id="rId24"/>
    <p:sldId id="281" r:id="rId25"/>
    <p:sldId id="282" r:id="rId26"/>
    <p:sldId id="283" r:id="rId27"/>
    <p:sldId id="260" r:id="rId28"/>
    <p:sldId id="261" r:id="rId29"/>
    <p:sldId id="262" r:id="rId30"/>
    <p:sldId id="289" r:id="rId31"/>
    <p:sldId id="291" r:id="rId32"/>
    <p:sldId id="263" r:id="rId33"/>
    <p:sldId id="264" r:id="rId34"/>
    <p:sldId id="265" r:id="rId35"/>
    <p:sldId id="292" r:id="rId36"/>
    <p:sldId id="286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2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64" autoAdjust="0"/>
  </p:normalViewPr>
  <p:slideViewPr>
    <p:cSldViewPr snapToGrid="0">
      <p:cViewPr varScale="1">
        <p:scale>
          <a:sx n="106" d="100"/>
          <a:sy n="106" d="100"/>
        </p:scale>
        <p:origin x="792" y="108"/>
      </p:cViewPr>
      <p:guideLst/>
    </p:cSldViewPr>
  </p:slideViewPr>
  <p:outlineViewPr>
    <p:cViewPr>
      <p:scale>
        <a:sx n="33" d="100"/>
        <a:sy n="33" d="100"/>
      </p:scale>
      <p:origin x="0" y="-563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2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7-25T10:06:53.369" idx="1">
    <p:pos x="1819" y="1909"/>
    <p:text>если реально существуют проблемы с потерей квалифицированных сотрудников и трудностью (или даже невозможностью) их замены специалистами аналогичного уровня, совсем не обязательно, что для решения проблемы следует прибегать к автоматизации или смене уже используемой автоматизированной системы. В вопросах работы с персоналом на первом месте всегда был и всегда будет вопрос человеческих взаимоотношений. И если, например, творческий подход и инициативность талантливых сотрудников никак не влияют на уровень оплаты их работы и/или карьерный рост, необходимо устранять причины проблемы на уровне работы с соответствующими менеджерами и разработки политики мотивации персонала.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7-25T11:07:24.743" idx="2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Информационные системы </a:t>
            </a:r>
            <a:r>
              <a:rPr lang="ru-RU" b="1" dirty="0"/>
              <a:t>управления персоналом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1494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Потребности бизнеса, реализуемые HRM-системами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202188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Управление талантами</a:t>
            </a:r>
          </a:p>
          <a:p>
            <a:pPr lvl="0"/>
            <a:r>
              <a:rPr lang="ru-RU" b="1" dirty="0" smtClean="0"/>
              <a:t>Обеспечение соответствия </a:t>
            </a:r>
            <a:r>
              <a:rPr lang="ru-RU" b="1" dirty="0"/>
              <a:t>локальным </a:t>
            </a:r>
            <a:r>
              <a:rPr lang="ru-RU" b="1" dirty="0" smtClean="0"/>
              <a:t>требованиями. </a:t>
            </a:r>
            <a:r>
              <a:rPr lang="ru-RU" dirty="0"/>
              <a:t>К</a:t>
            </a:r>
            <a:r>
              <a:rPr lang="ru-RU" dirty="0" smtClean="0"/>
              <a:t>рупные </a:t>
            </a:r>
            <a:r>
              <a:rPr lang="ru-RU" dirty="0"/>
              <a:t>HRM платформы поддерживают множество языков и учитывают особенности законодательства в разных странах, </a:t>
            </a:r>
            <a:r>
              <a:rPr lang="ru-RU" dirty="0" smtClean="0"/>
              <a:t>поэтому применимы </a:t>
            </a:r>
            <a:r>
              <a:rPr lang="ru-RU" dirty="0"/>
              <a:t>для ведения </a:t>
            </a:r>
            <a:r>
              <a:rPr lang="ru-RU" dirty="0" err="1"/>
              <a:t>мультинационального</a:t>
            </a:r>
            <a:r>
              <a:rPr lang="ru-RU" dirty="0"/>
              <a:t> </a:t>
            </a:r>
            <a:r>
              <a:rPr lang="ru-RU" dirty="0" smtClean="0"/>
              <a:t>бизнеса</a:t>
            </a:r>
            <a:endParaRPr lang="ru-RU" dirty="0"/>
          </a:p>
          <a:p>
            <a:pPr lvl="0"/>
            <a:r>
              <a:rPr lang="ru-RU" b="1" dirty="0" smtClean="0"/>
              <a:t>Анализ. </a:t>
            </a:r>
            <a:r>
              <a:rPr lang="ru-RU" dirty="0" smtClean="0"/>
              <a:t>Встроенный </a:t>
            </a:r>
            <a:r>
              <a:rPr lang="ru-RU" dirty="0"/>
              <a:t>аналитический </a:t>
            </a:r>
            <a:r>
              <a:rPr lang="ru-RU" dirty="0" smtClean="0"/>
              <a:t>инструментарий</a:t>
            </a:r>
            <a:endParaRPr lang="ru-RU" dirty="0"/>
          </a:p>
          <a:p>
            <a:pPr lvl="0"/>
            <a:r>
              <a:rPr lang="ru-RU" b="1" dirty="0" smtClean="0"/>
              <a:t>Визуализация. </a:t>
            </a:r>
            <a:r>
              <a:rPr lang="ru-RU" dirty="0" smtClean="0"/>
              <a:t>Встроенные </a:t>
            </a:r>
            <a:r>
              <a:rPr lang="ru-RU" dirty="0"/>
              <a:t>графические средства визуализации простых отчетов, включая построение </a:t>
            </a:r>
            <a:r>
              <a:rPr lang="ru-RU" dirty="0" smtClean="0"/>
              <a:t>графиков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01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8" y="504072"/>
            <a:ext cx="9603275" cy="697711"/>
          </a:xfrm>
        </p:spPr>
        <p:txBody>
          <a:bodyPr/>
          <a:lstStyle/>
          <a:p>
            <a:r>
              <a:rPr lang="ru-RU" dirty="0" smtClean="0"/>
              <a:t>Эффекты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994741"/>
              </p:ext>
            </p:extLst>
          </p:nvPr>
        </p:nvGraphicFramePr>
        <p:xfrm>
          <a:off x="1450480" y="1201783"/>
          <a:ext cx="9604374" cy="421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1458">
                  <a:extLst>
                    <a:ext uri="{9D8B030D-6E8A-4147-A177-3AD203B41FA5}">
                      <a16:colId xmlns:a16="http://schemas.microsoft.com/office/drawing/2014/main" xmlns="" val="3403859123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xmlns="" val="927208238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xmlns="" val="3952393914"/>
                    </a:ext>
                  </a:extLst>
                </a:gridCol>
              </a:tblGrid>
              <a:tr h="4695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Организационный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Экономический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Социальный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3139024385"/>
                  </a:ext>
                </a:extLst>
              </a:tr>
              <a:tr h="36072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Сокращение времени принятия решений на всех уровнях управления </a:t>
                      </a:r>
                      <a:r>
                        <a:rPr lang="ru-RU" sz="1800" dirty="0" smtClean="0">
                          <a:effectLst/>
                        </a:rPr>
                        <a:t>предприятием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Повышение качества кадровых </a:t>
                      </a:r>
                      <a:r>
                        <a:rPr lang="ru-RU" sz="1800" dirty="0" smtClean="0">
                          <a:effectLst/>
                        </a:rPr>
                        <a:t>решений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Оперативность подготовки отчетности для органов государственного управления, предусмотренной </a:t>
                      </a:r>
                      <a:r>
                        <a:rPr lang="ru-RU" sz="1800" dirty="0" smtClean="0">
                          <a:effectLst/>
                        </a:rPr>
                        <a:t>законодательством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Снижение затрат на управление </a:t>
                      </a:r>
                      <a:r>
                        <a:rPr lang="ru-RU" sz="1800" dirty="0" smtClean="0">
                          <a:effectLst/>
                        </a:rPr>
                        <a:t>персоналом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Повышение производительности труда </a:t>
                      </a:r>
                      <a:r>
                        <a:rPr lang="ru-RU" sz="1800" dirty="0" smtClean="0">
                          <a:effectLst/>
                        </a:rPr>
                        <a:t>персонала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Оптимальное использование профессиональных качеств конкретного сотрудника предприятия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Персональный учет пенсионных накоплений сотрудников </a:t>
                      </a:r>
                      <a:r>
                        <a:rPr lang="ru-RU" sz="1800" dirty="0" smtClean="0">
                          <a:effectLst/>
                        </a:rPr>
                        <a:t>предприятия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Ведение полной индивидуальной трудовой истории персонала </a:t>
                      </a:r>
                      <a:r>
                        <a:rPr lang="ru-RU" sz="1800" dirty="0" smtClean="0">
                          <a:effectLst/>
                        </a:rPr>
                        <a:t>предприятия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• Подготовка руководящего резерва и продвижение по службе наиболее перспективных сотрудников предприятия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36315111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50480" y="5380473"/>
            <a:ext cx="9604373" cy="73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914400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ru-RU" sz="4000" i="1" dirty="0">
                <a:solidFill>
                  <a:schemeClr val="accent1"/>
                </a:solidFill>
              </a:rPr>
              <a:t>Пользователи?</a:t>
            </a:r>
          </a:p>
        </p:txBody>
      </p:sp>
    </p:spTree>
    <p:extLst>
      <p:ext uri="{BB962C8B-B14F-4D97-AF65-F5344CB8AC3E}">
        <p14:creationId xmlns:p14="http://schemas.microsoft.com/office/powerpoint/2010/main" val="269190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Пользователи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2021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руководители </a:t>
            </a:r>
            <a:r>
              <a:rPr lang="ru-RU" dirty="0"/>
              <a:t>предприятий – как инструмент развития бизнеса, обеспечивающий поддержку в разработке и реализации успешной кадровой </a:t>
            </a:r>
            <a:r>
              <a:rPr lang="ru-RU" dirty="0" smtClean="0"/>
              <a:t>политики</a:t>
            </a:r>
            <a:endParaRPr lang="ru-RU" dirty="0"/>
          </a:p>
          <a:p>
            <a:r>
              <a:rPr lang="ru-RU" dirty="0" smtClean="0"/>
              <a:t>менеджеры </a:t>
            </a:r>
            <a:r>
              <a:rPr lang="ru-RU" dirty="0"/>
              <a:t>по персоналу, инспекторы отделов кадров – для эффективного ведения учетных кадровых процедур и документооборота, хранения значительного по объемам архива данных, быстрого получения практически любой отчетности по </a:t>
            </a:r>
            <a:r>
              <a:rPr lang="ru-RU" dirty="0" smtClean="0"/>
              <a:t>персоналу</a:t>
            </a:r>
            <a:endParaRPr lang="ru-RU" dirty="0"/>
          </a:p>
          <a:p>
            <a:r>
              <a:rPr lang="ru-RU" dirty="0" smtClean="0"/>
              <a:t>главные бухгалтера </a:t>
            </a:r>
            <a:r>
              <a:rPr lang="ru-RU" dirty="0"/>
              <a:t>и бухгалтеры расчетной части – для повышения скорости и упрощения процедуры оперативного расчета заработной платы, формирования бухгалтерских проводок, предоставления стандартной отчетности, точного учета затрат на оплату труда персонала в себестоимости </a:t>
            </a:r>
            <a:r>
              <a:rPr lang="ru-RU" dirty="0" smtClean="0"/>
              <a:t>продукции</a:t>
            </a:r>
            <a:endParaRPr lang="ru-RU" dirty="0"/>
          </a:p>
          <a:p>
            <a:r>
              <a:rPr lang="ru-RU" dirty="0" smtClean="0"/>
              <a:t>инспекторы </a:t>
            </a:r>
            <a:r>
              <a:rPr lang="ru-RU" dirty="0"/>
              <a:t>отделов труда и заработной платы – для выполнения всех функций по планированию и учету труда, структуры предприятия, штатного расписания, </a:t>
            </a:r>
            <a:r>
              <a:rPr lang="ru-RU" dirty="0" smtClean="0"/>
              <a:t>затрат</a:t>
            </a:r>
            <a:endParaRPr lang="ru-RU" dirty="0"/>
          </a:p>
          <a:p>
            <a:r>
              <a:rPr lang="ru-RU" dirty="0" smtClean="0"/>
              <a:t>линейные </a:t>
            </a:r>
            <a:r>
              <a:rPr lang="ru-RU" dirty="0"/>
              <a:t>руководители – для оценки уровня развития подчиненных, планирования карьеры и мероприятий по развитию подчиненных, обоснования мотивационных </a:t>
            </a:r>
            <a:r>
              <a:rPr lang="ru-RU" dirty="0" smtClean="0"/>
              <a:t>схем</a:t>
            </a:r>
            <a:endParaRPr lang="ru-RU" dirty="0"/>
          </a:p>
          <a:p>
            <a:r>
              <a:rPr lang="ru-RU" dirty="0" smtClean="0"/>
              <a:t>сами </a:t>
            </a:r>
            <a:r>
              <a:rPr lang="ru-RU" dirty="0"/>
              <a:t>работники – для анализа соответствия занимаемой должности и сравнения с требованиями к другим должностям в целях планирования кадрового роста на </a:t>
            </a:r>
            <a:r>
              <a:rPr lang="ru-RU" dirty="0" smtClean="0"/>
              <a:t>предприятии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48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разрезе размера организации: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763581"/>
              </p:ext>
            </p:extLst>
          </p:nvPr>
        </p:nvGraphicFramePr>
        <p:xfrm>
          <a:off x="1319349" y="1657811"/>
          <a:ext cx="10371906" cy="4455606"/>
        </p:xfrm>
        <a:graphic>
          <a:graphicData uri="http://schemas.openxmlformats.org/drawingml/2006/table">
            <a:tbl>
              <a:tblPr/>
              <a:tblGrid>
                <a:gridCol w="901337">
                  <a:extLst>
                    <a:ext uri="{9D8B030D-6E8A-4147-A177-3AD203B41FA5}">
                      <a16:colId xmlns:a16="http://schemas.microsoft.com/office/drawing/2014/main" xmlns="" val="1630618299"/>
                    </a:ext>
                  </a:extLst>
                </a:gridCol>
                <a:gridCol w="3213463">
                  <a:extLst>
                    <a:ext uri="{9D8B030D-6E8A-4147-A177-3AD203B41FA5}">
                      <a16:colId xmlns:a16="http://schemas.microsoft.com/office/drawing/2014/main" xmlns="" val="3225522750"/>
                    </a:ext>
                  </a:extLst>
                </a:gridCol>
                <a:gridCol w="3520794">
                  <a:extLst>
                    <a:ext uri="{9D8B030D-6E8A-4147-A177-3AD203B41FA5}">
                      <a16:colId xmlns:a16="http://schemas.microsoft.com/office/drawing/2014/main" xmlns="" val="2648486804"/>
                    </a:ext>
                  </a:extLst>
                </a:gridCol>
                <a:gridCol w="2736312">
                  <a:extLst>
                    <a:ext uri="{9D8B030D-6E8A-4147-A177-3AD203B41FA5}">
                      <a16:colId xmlns:a16="http://schemas.microsoft.com/office/drawing/2014/main" xmlns="" val="1720613696"/>
                    </a:ext>
                  </a:extLst>
                </a:gridCol>
              </a:tblGrid>
              <a:tr h="1977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Профессионалы в сфере 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УП</a:t>
                      </a:r>
                      <a:endParaRPr lang="ru-RU" sz="1200" kern="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None/>
                      </a:pPr>
                      <a:r>
                        <a:rPr lang="ru-RU" sz="1200" kern="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Руководители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None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Сотрудники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6071830"/>
                  </a:ext>
                </a:extLst>
              </a:tr>
              <a:tr h="789678">
                <a:tc>
                  <a:txBody>
                    <a:bodyPr/>
                    <a:lstStyle/>
                    <a:p>
                      <a:pPr marL="0" lvl="0" indent="0" algn="just" defTabSz="9144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Малые организации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Администрирование процессов найма и увольнения, кадровый документооборот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Оплата 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труда</a:t>
                      </a:r>
                      <a:endParaRPr lang="ru-RU" sz="1200" kern="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Вертикальные коммуникации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Планирование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Управление временем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Управление производственным взаимодействием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1200" kern="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Обучение на рабочем месте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1200" kern="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Обмен опытом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1768278"/>
                  </a:ext>
                </a:extLst>
              </a:tr>
              <a:tr h="1381937">
                <a:tc>
                  <a:txBody>
                    <a:bodyPr/>
                    <a:lstStyle/>
                    <a:p>
                      <a:pPr marL="0" lvl="0" indent="0" algn="just" defTabSz="9144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Средние организации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Администрирование процессов найма и увольнения и кадровый документооборот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Поиск и отбор кандидатов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Контроль над деятельностью сотрудников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 Подготовка отчетности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Охрана труда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Оплата труда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Оценка 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деятельности</a:t>
                      </a:r>
                      <a:endParaRPr lang="ru-RU" sz="1200" kern="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Проверка компетенций и навыков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Вертикальные и горизонтальные коммуникации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Планирование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Управление временем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Управление производственным взаимодействием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Планирование карьеры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Обучение на рабочем месте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Обмен опытом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Дистанционное обучение</a:t>
                      </a:r>
                      <a:endParaRPr lang="ru-RU" sz="1200" kern="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Самообслуживание сотрудников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795978"/>
                  </a:ext>
                </a:extLst>
              </a:tr>
              <a:tr h="2086228">
                <a:tc>
                  <a:txBody>
                    <a:bodyPr/>
                    <a:lstStyle/>
                    <a:p>
                      <a:pPr marL="0" lvl="0" indent="0" algn="just" defTabSz="9144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Крупные организации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Администрирование процессов найма и увольнения и кадровый документооборот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Поиск  и отбор кандидатов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Контроль над деятельностью сотрудников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 Подготовка отчетности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Охрана труда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Оплата труда 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Отображение и сопоставление  деятельности сотрудников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Планирование 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Проектирование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Оценка деятельности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Проверка компетенций и навыков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Вертикальные и горизонтальные коммуникации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Планирование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Проектирование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Управление временем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Управление производственным взаимодействием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Планирование карьеры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Обучение на рабочем месте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Обмен опытом</a:t>
                      </a: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Дистантционное</a:t>
                      </a:r>
                      <a:r>
                        <a:rPr lang="ru-RU" sz="1200" kern="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 обучение</a:t>
                      </a:r>
                      <a:endParaRPr lang="ru-RU" sz="1200" kern="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  <a:p>
                      <a:pPr marL="171450" lvl="0" indent="-171450" algn="just" defTabSz="914400" rtl="0" eaLnBrk="1" latinLnBrk="0" hangingPunct="1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Самообслуживание сотрудников</a:t>
                      </a:r>
                    </a:p>
                  </a:txBody>
                  <a:tcPr marL="29398" marR="293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255156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82297" y="435187"/>
            <a:ext cx="3435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chemeClr val="accent1"/>
                </a:solidFill>
              </a:rPr>
              <a:t>Задачи?</a:t>
            </a:r>
            <a:endParaRPr lang="ru-RU" sz="40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88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реализуют следующие задачи: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8" y="1963481"/>
            <a:ext cx="9603275" cy="417606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управление </a:t>
            </a:r>
            <a:r>
              <a:rPr lang="ru-RU" dirty="0"/>
              <a:t>организационной структурой и штатным расписанием (на всех уровнях: региональные и т.п. представительства, их внутренняя структура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расчет </a:t>
            </a:r>
            <a:r>
              <a:rPr lang="ru-RU" dirty="0"/>
              <a:t>заработной </a:t>
            </a:r>
            <a:r>
              <a:rPr lang="ru-RU" dirty="0" smtClean="0"/>
              <a:t>платы</a:t>
            </a:r>
            <a:endParaRPr lang="ru-RU" dirty="0"/>
          </a:p>
          <a:p>
            <a:r>
              <a:rPr lang="ru-RU" dirty="0" smtClean="0"/>
              <a:t>кадровый </a:t>
            </a:r>
            <a:r>
              <a:rPr lang="ru-RU" dirty="0"/>
              <a:t>учет (ведение личных дел сотрудников, учет движения персонала, подготовка на основании данных системы необходимых бумажных документов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учет </a:t>
            </a:r>
            <a:r>
              <a:rPr lang="ru-RU" dirty="0"/>
              <a:t>рабочего времени (ведение графиков сотрудников, централизованное и автоматическое формирование табелей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планирование </a:t>
            </a:r>
            <a:r>
              <a:rPr lang="ru-RU" dirty="0"/>
              <a:t>затрат на </a:t>
            </a:r>
            <a:r>
              <a:rPr lang="ru-RU" dirty="0" smtClean="0"/>
              <a:t>персонал</a:t>
            </a:r>
            <a:endParaRPr lang="ru-RU" dirty="0"/>
          </a:p>
          <a:p>
            <a:r>
              <a:rPr lang="ru-RU" dirty="0" smtClean="0"/>
              <a:t>планирование </a:t>
            </a:r>
            <a:r>
              <a:rPr lang="ru-RU" dirty="0"/>
              <a:t>карьеры и отслеживание продвижения персонала по </a:t>
            </a:r>
            <a:r>
              <a:rPr lang="ru-RU" dirty="0" smtClean="0"/>
              <a:t>структуре</a:t>
            </a:r>
            <a:endParaRPr lang="ru-RU" dirty="0"/>
          </a:p>
          <a:p>
            <a:r>
              <a:rPr lang="ru-RU" dirty="0" smtClean="0"/>
              <a:t>работа </a:t>
            </a:r>
            <a:r>
              <a:rPr lang="ru-RU" dirty="0"/>
              <a:t>с кадровым </a:t>
            </a:r>
            <a:r>
              <a:rPr lang="ru-RU" dirty="0" smtClean="0"/>
              <a:t>резервом</a:t>
            </a:r>
            <a:endParaRPr lang="ru-RU" dirty="0"/>
          </a:p>
          <a:p>
            <a:r>
              <a:rPr lang="ru-RU" dirty="0" smtClean="0"/>
              <a:t>подбор </a:t>
            </a:r>
            <a:r>
              <a:rPr lang="ru-RU" dirty="0"/>
              <a:t>персонала на </a:t>
            </a:r>
            <a:r>
              <a:rPr lang="ru-RU" dirty="0" smtClean="0"/>
              <a:t>вакансии</a:t>
            </a:r>
            <a:endParaRPr lang="ru-RU" dirty="0"/>
          </a:p>
          <a:p>
            <a:r>
              <a:rPr lang="ru-RU" dirty="0" smtClean="0"/>
              <a:t>обучение персонала</a:t>
            </a:r>
            <a:endParaRPr lang="ru-RU" dirty="0"/>
          </a:p>
          <a:p>
            <a:r>
              <a:rPr lang="ru-RU" dirty="0" smtClean="0"/>
              <a:t>системы аттестаций</a:t>
            </a:r>
          </a:p>
          <a:p>
            <a:r>
              <a:rPr lang="ru-RU" dirty="0" smtClean="0"/>
              <a:t>управление </a:t>
            </a:r>
            <a:r>
              <a:rPr lang="ru-RU" dirty="0"/>
              <a:t>компетенциями (оценка и поддержание уровня профессиональных и личностных компетенций за счет системы аттестаций и непрерывного обучения персонала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11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функциональные возможности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22831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автоматизированный </a:t>
            </a:r>
            <a:r>
              <a:rPr lang="ru-RU" dirty="0"/>
              <a:t>учет кадрового состава организации на основе структурированных личных карточек </a:t>
            </a:r>
            <a:r>
              <a:rPr lang="ru-RU" dirty="0" smtClean="0"/>
              <a:t>сотрудников</a:t>
            </a:r>
            <a:endParaRPr lang="ru-RU" dirty="0"/>
          </a:p>
          <a:p>
            <a:r>
              <a:rPr lang="ru-RU" dirty="0" smtClean="0"/>
              <a:t>формирование </a:t>
            </a:r>
            <a:r>
              <a:rPr lang="ru-RU" dirty="0"/>
              <a:t>кадровых приказов, в том числе и новых видов, с автоматическим внесением информации в личные карточки </a:t>
            </a:r>
            <a:r>
              <a:rPr lang="ru-RU" dirty="0" smtClean="0"/>
              <a:t>сотрудников</a:t>
            </a:r>
            <a:endParaRPr lang="ru-RU" dirty="0"/>
          </a:p>
          <a:p>
            <a:r>
              <a:rPr lang="ru-RU" dirty="0" smtClean="0"/>
              <a:t>ведение </a:t>
            </a:r>
            <a:r>
              <a:rPr lang="ru-RU" dirty="0"/>
              <a:t>архива уволенных </a:t>
            </a:r>
            <a:r>
              <a:rPr lang="ru-RU" dirty="0" smtClean="0"/>
              <a:t>сотрудников</a:t>
            </a:r>
            <a:endParaRPr lang="ru-RU" dirty="0"/>
          </a:p>
          <a:p>
            <a:r>
              <a:rPr lang="ru-RU" dirty="0" smtClean="0"/>
              <a:t>работа </a:t>
            </a:r>
            <a:r>
              <a:rPr lang="ru-RU" dirty="0"/>
              <a:t>со штатным расписанием (просмотр и печать; получение списка вакантных должностей по подразделениям; получение сведений о </a:t>
            </a:r>
            <a:r>
              <a:rPr lang="ru-RU" dirty="0" smtClean="0"/>
              <a:t>заполнении </a:t>
            </a:r>
            <a:r>
              <a:rPr lang="ru-RU" dirty="0"/>
              <a:t>штатов по каждому подразделению и по предприятию в целом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формирование </a:t>
            </a:r>
            <a:r>
              <a:rPr lang="ru-RU" dirty="0"/>
              <a:t>отчетов по сотрудникам за произвольный период с использованием отбора информации и вывод в виде списков или статистических </a:t>
            </a:r>
            <a:r>
              <a:rPr lang="ru-RU" dirty="0" smtClean="0"/>
              <a:t>таблиц</a:t>
            </a:r>
            <a:endParaRPr lang="ru-RU" dirty="0"/>
          </a:p>
          <a:p>
            <a:r>
              <a:rPr lang="ru-RU" dirty="0" smtClean="0"/>
              <a:t>подсчет </a:t>
            </a:r>
            <a:r>
              <a:rPr lang="ru-RU" dirty="0"/>
              <a:t>количества больничных листов по подразделениям за любой </a:t>
            </a:r>
            <a:r>
              <a:rPr lang="ru-RU" dirty="0" smtClean="0"/>
              <a:t>период</a:t>
            </a:r>
            <a:endParaRPr lang="ru-RU" dirty="0"/>
          </a:p>
          <a:p>
            <a:r>
              <a:rPr lang="ru-RU" dirty="0" smtClean="0"/>
              <a:t>составление </a:t>
            </a:r>
            <a:r>
              <a:rPr lang="ru-RU" dirty="0"/>
              <a:t>статистической отчетности по учету кадров (списков в электронном виде; получение данных о распределении сотрудников по должностям штатного расписания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получение </a:t>
            </a:r>
            <a:r>
              <a:rPr lang="ru-RU" dirty="0"/>
              <a:t>сводной таблицы об укомплектованности штатов, текучести и составе сотрудников </a:t>
            </a:r>
            <a:r>
              <a:rPr lang="ru-RU" dirty="0" smtClean="0"/>
              <a:t>предприятия</a:t>
            </a:r>
            <a:endParaRPr lang="ru-RU" dirty="0"/>
          </a:p>
          <a:p>
            <a:r>
              <a:rPr lang="ru-RU" dirty="0" smtClean="0"/>
              <a:t>получение </a:t>
            </a:r>
            <a:r>
              <a:rPr lang="ru-RU" dirty="0"/>
              <a:t>тарификационных списков сотрудников предприятия с проставлением кадровых </a:t>
            </a:r>
            <a:r>
              <a:rPr lang="ru-RU" dirty="0" smtClean="0"/>
              <a:t>параметров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595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Программные продукты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2381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/>
              <a:t>Текстовые редакторы и электронные </a:t>
            </a:r>
            <a:r>
              <a:rPr lang="ru-RU" b="1" dirty="0" smtClean="0"/>
              <a:t>таблицы.</a:t>
            </a:r>
            <a:r>
              <a:rPr lang="ru-RU" dirty="0" smtClean="0"/>
              <a:t> </a:t>
            </a:r>
            <a:r>
              <a:rPr lang="ru-RU" dirty="0"/>
              <a:t>Обычно </a:t>
            </a:r>
            <a:r>
              <a:rPr lang="ru-RU" dirty="0" smtClean="0"/>
              <a:t>востребованы ЧП и МП</a:t>
            </a:r>
          </a:p>
          <a:p>
            <a:pPr lvl="0"/>
            <a:r>
              <a:rPr lang="ru-RU" b="1" dirty="0" smtClean="0"/>
              <a:t>Справочно-правовые </a:t>
            </a:r>
            <a:r>
              <a:rPr lang="ru-RU" b="1" dirty="0"/>
              <a:t>информационные </a:t>
            </a:r>
            <a:r>
              <a:rPr lang="ru-RU" b="1" dirty="0" smtClean="0"/>
              <a:t>системы</a:t>
            </a:r>
            <a:r>
              <a:rPr lang="ru-RU" dirty="0" smtClean="0"/>
              <a:t>:</a:t>
            </a:r>
          </a:p>
          <a:p>
            <a:pPr lvl="1"/>
            <a:r>
              <a:rPr lang="ru-RU" i="1" dirty="0" smtClean="0"/>
              <a:t>универсальные</a:t>
            </a:r>
            <a:r>
              <a:rPr lang="ru-RU" i="1" dirty="0"/>
              <a:t>, </a:t>
            </a:r>
            <a:r>
              <a:rPr lang="ru-RU" dirty="0"/>
              <a:t>содержащие справочную и правовую информацию по всем отраслям права и видам предпринимательской </a:t>
            </a:r>
            <a:r>
              <a:rPr lang="ru-RU" dirty="0" smtClean="0"/>
              <a:t>деятельности</a:t>
            </a:r>
          </a:p>
          <a:p>
            <a:pPr lvl="1"/>
            <a:r>
              <a:rPr lang="ru-RU" i="1" dirty="0" smtClean="0"/>
              <a:t>специализированные</a:t>
            </a:r>
            <a:r>
              <a:rPr lang="ru-RU" i="1" dirty="0"/>
              <a:t>, </a:t>
            </a:r>
            <a:r>
              <a:rPr lang="ru-RU" dirty="0"/>
              <a:t>ориентированные на конкретное направление, в </a:t>
            </a:r>
            <a:r>
              <a:rPr lang="ru-RU" dirty="0" err="1" smtClean="0"/>
              <a:t>т.ч</a:t>
            </a:r>
            <a:r>
              <a:rPr lang="ru-RU" dirty="0" smtClean="0"/>
              <a:t>. </a:t>
            </a:r>
            <a:r>
              <a:rPr lang="ru-RU" dirty="0"/>
              <a:t>–</a:t>
            </a:r>
            <a:r>
              <a:rPr lang="ru-RU" dirty="0" smtClean="0"/>
              <a:t> на </a:t>
            </a:r>
            <a:r>
              <a:rPr lang="ru-RU" dirty="0"/>
              <a:t>управление человеческими ресурсами. </a:t>
            </a:r>
            <a:r>
              <a:rPr lang="ru-RU" dirty="0" smtClean="0"/>
              <a:t>Могут быть комплектованы </a:t>
            </a:r>
            <a:r>
              <a:rPr lang="ru-RU" dirty="0"/>
              <a:t>функциями ежедневника с возможностью электронного планирования, выставления напоминаний и </a:t>
            </a:r>
            <a:r>
              <a:rPr lang="ru-RU" dirty="0" smtClean="0"/>
              <a:t>меток и т.п.</a:t>
            </a:r>
            <a:endParaRPr lang="ru-RU" dirty="0"/>
          </a:p>
          <a:p>
            <a:pPr lvl="0"/>
            <a:r>
              <a:rPr lang="ru-RU" b="1" dirty="0"/>
              <a:t>Системы компьютерного хранения и обработки документов. </a:t>
            </a:r>
            <a:r>
              <a:rPr lang="ru-RU" dirty="0" smtClean="0"/>
              <a:t>Позволяет </a:t>
            </a:r>
            <a:r>
              <a:rPr lang="ru-RU" dirty="0"/>
              <a:t>компьютеризировать процессы кадрового делопроизводства и создания внутренних </a:t>
            </a:r>
            <a:r>
              <a:rPr lang="ru-RU" dirty="0" smtClean="0"/>
              <a:t>архивов. Внедрение </a:t>
            </a:r>
            <a:r>
              <a:rPr lang="ru-RU" dirty="0"/>
              <a:t>компьютеризированных систем индексирования, хранения, обработки и поиска документов позволяет сократить трудозатраты на ведение кадрового делопроизводства и создание архивов более чем в 10 </a:t>
            </a:r>
            <a:r>
              <a:rPr lang="ru-RU" dirty="0" smtClean="0"/>
              <a:t>раз</a:t>
            </a:r>
          </a:p>
          <a:p>
            <a:pPr lvl="0"/>
            <a:r>
              <a:rPr lang="ru-RU" b="1" dirty="0"/>
              <a:t>Системы электронного </a:t>
            </a:r>
            <a:r>
              <a:rPr lang="ru-RU" b="1" dirty="0" smtClean="0"/>
              <a:t>документооборота.</a:t>
            </a:r>
            <a:r>
              <a:rPr lang="ru-RU" dirty="0" smtClean="0"/>
              <a:t> Отличаются от систем </a:t>
            </a:r>
            <a:r>
              <a:rPr lang="ru-RU" dirty="0"/>
              <a:t>хранения и компьютерной обработки </a:t>
            </a:r>
            <a:r>
              <a:rPr lang="ru-RU" dirty="0" smtClean="0"/>
              <a:t>документов возможностью </a:t>
            </a:r>
            <a:r>
              <a:rPr lang="ru-RU" dirty="0"/>
              <a:t>электронной подписи. Это </a:t>
            </a:r>
            <a:r>
              <a:rPr lang="ru-RU" dirty="0" smtClean="0"/>
              <a:t>сокращает </a:t>
            </a:r>
            <a:r>
              <a:rPr lang="ru-RU" dirty="0"/>
              <a:t>процесс согласования и утверждения документов, а также позволяет вводить режимы ограниченного доступа к документам и отслеживания вносимых в них изменений. </a:t>
            </a:r>
            <a:r>
              <a:rPr lang="ru-RU" dirty="0" smtClean="0"/>
              <a:t>В остальном</a:t>
            </a:r>
            <a:r>
              <a:rPr lang="ru-RU" dirty="0"/>
              <a:t> –</a:t>
            </a:r>
            <a:r>
              <a:rPr lang="ru-RU" dirty="0" smtClean="0"/>
              <a:t> предоставляют </a:t>
            </a:r>
            <a:r>
              <a:rPr lang="ru-RU" dirty="0"/>
              <a:t>тот же набор возможностей, что и системы компьютерного хранения и обработки </a:t>
            </a:r>
            <a:r>
              <a:rPr lang="ru-RU" dirty="0" smtClean="0"/>
              <a:t>документов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406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Программные продукты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280565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b="1" dirty="0"/>
              <a:t>Вспомогательные компьютерные продукты. </a:t>
            </a:r>
            <a:r>
              <a:rPr lang="ru-RU" dirty="0" smtClean="0"/>
              <a:t>Наиболее распространенные </a:t>
            </a:r>
            <a:r>
              <a:rPr lang="ru-RU" dirty="0"/>
              <a:t> – </a:t>
            </a:r>
            <a:r>
              <a:rPr lang="ru-RU" dirty="0" smtClean="0"/>
              <a:t>компьютерное </a:t>
            </a:r>
            <a:r>
              <a:rPr lang="ru-RU" dirty="0"/>
              <a:t>тестирование (психологическое и профессиональное), компьютерные деловые игры, </a:t>
            </a:r>
            <a:r>
              <a:rPr lang="ru-RU" dirty="0" smtClean="0"/>
              <a:t>дистанционного </a:t>
            </a:r>
            <a:r>
              <a:rPr lang="ru-RU" dirty="0"/>
              <a:t>обучения (разработка дистанционных учебных курсов, организация электронного общения и проверки знаний </a:t>
            </a:r>
            <a:r>
              <a:rPr lang="ru-RU" dirty="0" smtClean="0"/>
              <a:t>учеников)</a:t>
            </a:r>
          </a:p>
          <a:p>
            <a:pPr lvl="0"/>
            <a:r>
              <a:rPr lang="ru-RU" b="1" dirty="0" err="1" smtClean="0"/>
              <a:t>Интранет</a:t>
            </a:r>
            <a:r>
              <a:rPr lang="ru-RU" b="1" dirty="0" smtClean="0"/>
              <a:t> </a:t>
            </a:r>
            <a:r>
              <a:rPr lang="ru-RU" dirty="0"/>
              <a:t> </a:t>
            </a:r>
            <a:r>
              <a:rPr lang="ru-RU" dirty="0" smtClean="0"/>
              <a:t>позволяет </a:t>
            </a:r>
            <a:r>
              <a:rPr lang="ru-RU" dirty="0"/>
              <a:t>с одной стороны </a:t>
            </a:r>
            <a:r>
              <a:rPr lang="ru-RU" dirty="0" smtClean="0"/>
              <a:t>–  </a:t>
            </a:r>
            <a:r>
              <a:rPr lang="ru-RU" dirty="0"/>
              <a:t>обеспечивать доступ всех сотрудников к внутренним электронным ресурсам и базам данных и организовывать обмен информацией, с другой  – </a:t>
            </a:r>
            <a:r>
              <a:rPr lang="ru-RU" dirty="0" smtClean="0"/>
              <a:t> </a:t>
            </a:r>
            <a:r>
              <a:rPr lang="ru-RU" dirty="0"/>
              <a:t>использовать программные продукты и технологии Интернет без потери контроля над корпоративной информацией. Изначально </a:t>
            </a:r>
            <a:r>
              <a:rPr lang="ru-RU" dirty="0" err="1"/>
              <a:t>интранет</a:t>
            </a:r>
            <a:r>
              <a:rPr lang="ru-RU" dirty="0"/>
              <a:t> задумывался как распределенная корпоративная вычислительная сеть и безопасная инфраструктура для общения. Но затем, в рамках </a:t>
            </a:r>
            <a:r>
              <a:rPr lang="ru-RU" dirty="0" smtClean="0"/>
              <a:t>УП </a:t>
            </a:r>
            <a:r>
              <a:rPr lang="ru-RU" dirty="0"/>
              <a:t>он приобрел новую весьма  значимую функция — управление неформальными отношениями в организации. Через внутренние электронный коммуникации диагностируется структура неформальных отношений, распределение сотрудников по группам и их групповые роли, создаются и поддерживаются внутренние социальные </a:t>
            </a:r>
            <a:r>
              <a:rPr lang="ru-RU" dirty="0" smtClean="0"/>
              <a:t>сети </a:t>
            </a:r>
          </a:p>
          <a:p>
            <a:pPr lvl="0"/>
            <a:r>
              <a:rPr lang="ru-RU" b="1" dirty="0" smtClean="0"/>
              <a:t>Автоматизированные </a:t>
            </a:r>
            <a:r>
              <a:rPr lang="ru-RU" b="1" dirty="0"/>
              <a:t>системы управления (</a:t>
            </a:r>
            <a:r>
              <a:rPr lang="ru-RU" b="1" dirty="0" smtClean="0"/>
              <a:t>АСУ)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универсальные </a:t>
            </a:r>
            <a:r>
              <a:rPr lang="ru-RU" dirty="0"/>
              <a:t>– </a:t>
            </a:r>
            <a:r>
              <a:rPr lang="ru-RU" dirty="0" smtClean="0"/>
              <a:t> </a:t>
            </a:r>
            <a:r>
              <a:rPr lang="ru-RU" dirty="0"/>
              <a:t>АСУ предприятия, куда подсистема управления человеческими ресурсами входит под самостоятельным </a:t>
            </a:r>
            <a:r>
              <a:rPr lang="ru-RU" dirty="0" smtClean="0"/>
              <a:t>статусом</a:t>
            </a:r>
          </a:p>
          <a:p>
            <a:pPr marL="457200" lvl="1" indent="0">
              <a:buNone/>
            </a:pPr>
            <a:r>
              <a:rPr lang="ru-RU" b="1" dirty="0" smtClean="0"/>
              <a:t>+ </a:t>
            </a:r>
            <a:r>
              <a:rPr lang="ru-RU" dirty="0" smtClean="0"/>
              <a:t>охватывают </a:t>
            </a:r>
            <a:r>
              <a:rPr lang="ru-RU" dirty="0"/>
              <a:t>всю систему управления организацией, сокращают трудозатраты на накопление и обработку информации в смежных областях деятельности (например, кадровое делопроизводство и бухгалтерский учет), а также помогают </a:t>
            </a:r>
            <a:r>
              <a:rPr lang="ru-RU" dirty="0" smtClean="0"/>
              <a:t>выстраивать </a:t>
            </a:r>
            <a:r>
              <a:rPr lang="ru-RU" dirty="0"/>
              <a:t>цепочку причинно-следственных связей по всему предприятию </a:t>
            </a:r>
            <a:r>
              <a:rPr lang="ru-RU" dirty="0" smtClean="0"/>
              <a:t>(</a:t>
            </a:r>
            <a:r>
              <a:rPr lang="ru-RU" dirty="0"/>
              <a:t>например, расширение производственных мощностей –</a:t>
            </a:r>
            <a:r>
              <a:rPr lang="ru-RU" dirty="0" smtClean="0"/>
              <a:t> </a:t>
            </a:r>
            <a:r>
              <a:rPr lang="ru-RU" dirty="0"/>
              <a:t>пересмотр штатного расписания –</a:t>
            </a:r>
            <a:r>
              <a:rPr lang="ru-RU" dirty="0" smtClean="0"/>
              <a:t> </a:t>
            </a:r>
            <a:r>
              <a:rPr lang="ru-RU" dirty="0"/>
              <a:t>обновление тарифной сетки –</a:t>
            </a:r>
            <a:r>
              <a:rPr lang="ru-RU" dirty="0" smtClean="0"/>
              <a:t>  </a:t>
            </a:r>
            <a:r>
              <a:rPr lang="ru-RU" dirty="0" err="1"/>
              <a:t>найм</a:t>
            </a:r>
            <a:r>
              <a:rPr lang="ru-RU" dirty="0"/>
              <a:t> новых работников</a:t>
            </a:r>
            <a:r>
              <a:rPr lang="ru-RU" dirty="0" smtClean="0"/>
              <a:t>)</a:t>
            </a:r>
          </a:p>
          <a:p>
            <a:pPr marL="457200" lvl="1" indent="0">
              <a:buNone/>
            </a:pPr>
            <a:r>
              <a:rPr lang="ru-RU" b="1" dirty="0" smtClean="0"/>
              <a:t>-</a:t>
            </a:r>
            <a:r>
              <a:rPr lang="ru-RU" dirty="0" smtClean="0"/>
              <a:t> Однако обычно содержат </a:t>
            </a:r>
            <a:r>
              <a:rPr lang="ru-RU" dirty="0"/>
              <a:t>мало изменяющийся перечень типовых задач: кадровый документооборот, накопление и статистическая обработка данных, подготовка оперативной отчетности, анализ движения кадров, содержательный анализ состава кадров (по демографическим, образовательным и производственным параметрам), ведение </a:t>
            </a:r>
            <a:r>
              <a:rPr lang="ru-RU" dirty="0" smtClean="0"/>
              <a:t>архива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827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Программные продукты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7055" y="1853753"/>
            <a:ext cx="9603275" cy="4677675"/>
          </a:xfrm>
        </p:spPr>
        <p:txBody>
          <a:bodyPr>
            <a:normAutofit fontScale="85000" lnSpcReduction="20000"/>
          </a:bodyPr>
          <a:lstStyle/>
          <a:p>
            <a:pPr marL="685800" lvl="2">
              <a:spcBef>
                <a:spcPts val="200"/>
              </a:spcBef>
            </a:pPr>
            <a:r>
              <a:rPr lang="ru-RU" sz="1800" dirty="0" smtClean="0"/>
              <a:t>Специализированные </a:t>
            </a:r>
            <a:r>
              <a:rPr lang="ru-RU" sz="1800" dirty="0"/>
              <a:t> – </a:t>
            </a:r>
            <a:r>
              <a:rPr lang="ru-RU" sz="1800" dirty="0" smtClean="0"/>
              <a:t>охватывают </a:t>
            </a:r>
            <a:r>
              <a:rPr lang="ru-RU" sz="1800" dirty="0"/>
              <a:t>только нужды </a:t>
            </a:r>
            <a:r>
              <a:rPr lang="ru-RU" sz="1800" dirty="0" smtClean="0"/>
              <a:t>УП. Разрабатываются </a:t>
            </a:r>
            <a:r>
              <a:rPr lang="ru-RU" sz="1800" dirty="0"/>
              <a:t>консалтинговыми компаниями, специализирующимися на </a:t>
            </a:r>
            <a:r>
              <a:rPr lang="ru-RU" sz="1800" dirty="0" smtClean="0"/>
              <a:t>УП. Часто </a:t>
            </a:r>
            <a:r>
              <a:rPr lang="ru-RU" sz="1800" dirty="0"/>
              <a:t>построены по типу «меню»: при покупке клиент выбирает только тот перечень функций, который его интересует и может позже добавить дополнительные </a:t>
            </a:r>
            <a:r>
              <a:rPr lang="ru-RU" sz="1800" dirty="0" smtClean="0"/>
              <a:t>функции.</a:t>
            </a:r>
            <a:endParaRPr lang="ru-RU" sz="1800" dirty="0"/>
          </a:p>
          <a:p>
            <a:pPr marL="457200" lvl="1" indent="0">
              <a:spcBef>
                <a:spcPts val="200"/>
              </a:spcBef>
              <a:buNone/>
            </a:pPr>
            <a:r>
              <a:rPr lang="ru-RU" b="1" dirty="0" smtClean="0"/>
              <a:t>	+ </a:t>
            </a:r>
            <a:r>
              <a:rPr lang="ru-RU" dirty="0"/>
              <a:t>более объемный пакет услуг по </a:t>
            </a:r>
            <a:r>
              <a:rPr lang="ru-RU" dirty="0" smtClean="0"/>
              <a:t>УП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ru-RU" dirty="0" smtClean="0"/>
              <a:t>	</a:t>
            </a:r>
            <a:r>
              <a:rPr lang="ru-RU" b="1" dirty="0" smtClean="0"/>
              <a:t>+</a:t>
            </a:r>
            <a:r>
              <a:rPr lang="ru-RU" dirty="0" smtClean="0"/>
              <a:t> часто </a:t>
            </a:r>
            <a:r>
              <a:rPr lang="ru-RU" dirty="0"/>
              <a:t>содержат уникальные технологии, которые могут составить конкурентное преимущество </a:t>
            </a:r>
            <a:r>
              <a:rPr lang="ru-RU" dirty="0" smtClean="0"/>
              <a:t>организации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ru-RU" dirty="0" smtClean="0"/>
              <a:t>	</a:t>
            </a:r>
            <a:r>
              <a:rPr lang="ru-RU" b="1" dirty="0" smtClean="0"/>
              <a:t>+</a:t>
            </a:r>
            <a:r>
              <a:rPr lang="ru-RU" dirty="0" smtClean="0"/>
              <a:t> возможность </a:t>
            </a:r>
            <a:r>
              <a:rPr lang="ru-RU" dirty="0"/>
              <a:t>получения </a:t>
            </a:r>
            <a:r>
              <a:rPr lang="ru-RU" dirty="0" err="1"/>
              <a:t>консалтингово</a:t>
            </a:r>
            <a:r>
              <a:rPr lang="ru-RU" dirty="0"/>
              <a:t>-информационной поддержки (н-р, обзоры заработных плат, сравнительная информация по разным копаниям и т.п</a:t>
            </a:r>
            <a:r>
              <a:rPr lang="ru-RU" dirty="0" smtClean="0"/>
              <a:t>.)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ru-RU" dirty="0" smtClean="0"/>
              <a:t>	</a:t>
            </a:r>
            <a:r>
              <a:rPr lang="ru-RU" b="1" dirty="0" smtClean="0"/>
              <a:t>+</a:t>
            </a:r>
            <a:r>
              <a:rPr lang="ru-RU" dirty="0" smtClean="0"/>
              <a:t> наиболее </a:t>
            </a:r>
            <a:r>
              <a:rPr lang="ru-RU" dirty="0"/>
              <a:t>сложные и наукоемкие АСУ </a:t>
            </a:r>
            <a:r>
              <a:rPr lang="ru-RU" dirty="0" smtClean="0"/>
              <a:t>могут выступать как </a:t>
            </a:r>
            <a:r>
              <a:rPr lang="ru-RU" dirty="0"/>
              <a:t>экспертные системы или системы с искусственным интеллектом. В этом </a:t>
            </a:r>
            <a:r>
              <a:rPr lang="ru-RU" dirty="0" smtClean="0"/>
              <a:t>случае </a:t>
            </a:r>
            <a:r>
              <a:rPr lang="ru-RU" dirty="0"/>
              <a:t>помимо функций сопровождения бизнес-процессов компании, они </a:t>
            </a:r>
            <a:r>
              <a:rPr lang="ru-RU" dirty="0" smtClean="0"/>
              <a:t>берут </a:t>
            </a:r>
            <a:r>
              <a:rPr lang="ru-RU" dirty="0"/>
              <a:t>на себя функции обобщения и интерпретации данных </a:t>
            </a:r>
            <a:r>
              <a:rPr lang="ru-RU" dirty="0" smtClean="0"/>
              <a:t>с подготовкой </a:t>
            </a:r>
            <a:r>
              <a:rPr lang="ru-RU" dirty="0"/>
              <a:t>выводов и рекомендаций, построением </a:t>
            </a:r>
            <a:r>
              <a:rPr lang="ru-RU" dirty="0" smtClean="0"/>
              <a:t>прогнозов</a:t>
            </a:r>
          </a:p>
          <a:p>
            <a:pPr marL="228600" lvl="1">
              <a:spcBef>
                <a:spcPts val="200"/>
              </a:spcBef>
            </a:pPr>
            <a:r>
              <a:rPr lang="ru-RU" b="1" dirty="0"/>
              <a:t>Системы управления знаниями </a:t>
            </a:r>
            <a:r>
              <a:rPr lang="ru-RU" dirty="0"/>
              <a:t>отличаются от АСУ тем, что не сопровождают уже имеющиеся бизнес-процессы компании, а привносят и затем поддерживают совершенно новый </a:t>
            </a:r>
            <a:r>
              <a:rPr lang="ru-RU" dirty="0" smtClean="0"/>
              <a:t>процесс </a:t>
            </a:r>
            <a:r>
              <a:rPr lang="ru-RU" dirty="0"/>
              <a:t>– </a:t>
            </a:r>
            <a:r>
              <a:rPr lang="ru-RU" dirty="0" smtClean="0"/>
              <a:t>процесс </a:t>
            </a:r>
            <a:r>
              <a:rPr lang="ru-RU" dirty="0"/>
              <a:t>отслеживания, обобщения и систематизации знаний как единиц технологий</a:t>
            </a:r>
            <a:r>
              <a:rPr lang="ru-RU" dirty="0" smtClean="0"/>
              <a:t>. Знания вычленяются из </a:t>
            </a:r>
            <a:r>
              <a:rPr lang="ru-RU" dirty="0"/>
              <a:t>иных компьютеризированных процессов компании, прежде </a:t>
            </a:r>
            <a:r>
              <a:rPr lang="ru-RU" dirty="0" smtClean="0"/>
              <a:t>всего –  </a:t>
            </a:r>
            <a:r>
              <a:rPr lang="ru-RU" dirty="0"/>
              <a:t>внутренней переписки между сотрудниками и электронного документооборота, из сбора и анализа «прецедентов», </a:t>
            </a:r>
            <a:r>
              <a:rPr lang="ru-RU" dirty="0" smtClean="0"/>
              <a:t>затем структурируются, оформляются </a:t>
            </a:r>
            <a:r>
              <a:rPr lang="ru-RU" dirty="0"/>
              <a:t>и, при необходимости – «</a:t>
            </a:r>
            <a:r>
              <a:rPr lang="ru-RU" dirty="0" smtClean="0"/>
              <a:t>отчуждаются» </a:t>
            </a:r>
            <a:r>
              <a:rPr lang="ru-RU" dirty="0"/>
              <a:t>от работников, то есть </a:t>
            </a:r>
            <a:r>
              <a:rPr lang="ru-RU" dirty="0" smtClean="0"/>
              <a:t>обезличиваются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23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Классификация HRM-систем </a:t>
            </a:r>
            <a:br>
              <a:rPr lang="ru-RU" b="1" dirty="0"/>
            </a:br>
            <a:r>
              <a:rPr lang="ru-RU" dirty="0"/>
              <a:t>1. по степени автоматизации процессов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390" y="2002631"/>
            <a:ext cx="4792708" cy="3803063"/>
          </a:xfr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313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Информационная система управления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Совокупность </a:t>
            </a:r>
            <a:r>
              <a:rPr lang="ru-RU" dirty="0"/>
              <a:t>информации, экономико-математических методов и моделей, технических, программных, других технологических средств и специалистов, предназначенная для обработки информации и принятия управленческих </a:t>
            </a:r>
            <a:r>
              <a:rPr lang="ru-RU" dirty="0" smtClean="0"/>
              <a:t>решений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000" i="1" dirty="0" smtClean="0">
                <a:solidFill>
                  <a:schemeClr val="accent1"/>
                </a:solidFill>
              </a:rPr>
              <a:t>Цели?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10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Классификация HRM-систем </a:t>
            </a:r>
            <a:br>
              <a:rPr lang="ru-RU" b="1" dirty="0" smtClean="0"/>
            </a:br>
            <a:r>
              <a:rPr lang="ru-RU" dirty="0"/>
              <a:t>1. по </a:t>
            </a:r>
            <a:r>
              <a:rPr lang="ru-RU" dirty="0" smtClean="0"/>
              <a:t>степени </a:t>
            </a:r>
            <a:r>
              <a:rPr lang="ru-RU" dirty="0"/>
              <a:t>автоматизации процессов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2381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i="1" dirty="0" smtClean="0"/>
              <a:t>Системы </a:t>
            </a:r>
            <a:r>
              <a:rPr lang="ru-RU" i="1" dirty="0"/>
              <a:t>первого уровня.</a:t>
            </a:r>
            <a:r>
              <a:rPr lang="ru-RU" dirty="0"/>
              <a:t> Решения, разработанные для автоматического расчета заработной платы. Это типовой продукт с ограниченной функциональностью, дальнейшая настройка которого невозможна, а круг потенциальных пользователей крайне </a:t>
            </a:r>
            <a:r>
              <a:rPr lang="ru-RU" dirty="0" smtClean="0"/>
              <a:t>узок</a:t>
            </a:r>
            <a:endParaRPr lang="ru-RU" dirty="0"/>
          </a:p>
          <a:p>
            <a:pPr lvl="0"/>
            <a:r>
              <a:rPr lang="ru-RU" i="1" dirty="0"/>
              <a:t>Системы второго уровня.</a:t>
            </a:r>
            <a:r>
              <a:rPr lang="ru-RU" dirty="0"/>
              <a:t> Более развитые решения, позволяющие автоматизировать кадровый учет. Они обеспечены неплохим функционалом для ведения грамотной кадровой политики. Программные продукты этого уровня можно </a:t>
            </a:r>
            <a:r>
              <a:rPr lang="ru-RU" dirty="0" smtClean="0"/>
              <a:t>дополнять</a:t>
            </a:r>
            <a:endParaRPr lang="ru-RU" dirty="0"/>
          </a:p>
          <a:p>
            <a:pPr lvl="0"/>
            <a:r>
              <a:rPr lang="ru-RU" i="1" dirty="0"/>
              <a:t>Системы третьего уровня.</a:t>
            </a:r>
            <a:r>
              <a:rPr lang="ru-RU" dirty="0"/>
              <a:t> Наиболее прогрессивные решения, которые, кроме расчета заработной платы и учета кадрового движения, позволяют разрабатывать индивидуальные программы обучения специалистов, составлять «портреты», планировать продвижение и проводить </a:t>
            </a:r>
            <a:r>
              <a:rPr lang="ru-RU" dirty="0" smtClean="0"/>
              <a:t>аттестацию. Могут </a:t>
            </a:r>
            <a:r>
              <a:rPr lang="ru-RU" dirty="0"/>
              <a:t>быть самостоятельным продуктом, но чаще всего они входят в систему комплексной автоматизации предприятий (ERP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86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Классификация HRM-систем </a:t>
            </a:r>
            <a:br>
              <a:rPr lang="ru-RU" b="1" dirty="0"/>
            </a:br>
            <a:r>
              <a:rPr lang="ru-RU" dirty="0"/>
              <a:t>2. по </a:t>
            </a:r>
            <a:r>
              <a:rPr lang="ru-RU" dirty="0" smtClean="0"/>
              <a:t>составу функций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12381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i="1" dirty="0" smtClean="0"/>
              <a:t>Расчетные</a:t>
            </a:r>
            <a:r>
              <a:rPr lang="ru-RU" i="1" dirty="0"/>
              <a:t>.</a:t>
            </a:r>
            <a:r>
              <a:rPr lang="ru-RU" dirty="0"/>
              <a:t> Обеспечивают расчет заработной платы, командировочных расходов, премий и удержаний, оформление нарядов на выполнение работ и т.д.</a:t>
            </a:r>
          </a:p>
          <a:p>
            <a:pPr lvl="0"/>
            <a:r>
              <a:rPr lang="ru-RU" i="1" dirty="0"/>
              <a:t>Учетные.</a:t>
            </a:r>
            <a:r>
              <a:rPr lang="ru-RU" dirty="0"/>
              <a:t> </a:t>
            </a:r>
            <a:r>
              <a:rPr lang="ru-RU" dirty="0" smtClean="0"/>
              <a:t>Составление </a:t>
            </a:r>
            <a:r>
              <a:rPr lang="ru-RU" dirty="0"/>
              <a:t>штатного расписания, кадровой отчетности, учет отпусков, командировок, больничных, ведение личных дел </a:t>
            </a:r>
            <a:r>
              <a:rPr lang="ru-RU" dirty="0" smtClean="0"/>
              <a:t>сотрудников</a:t>
            </a:r>
            <a:endParaRPr lang="ru-RU" dirty="0"/>
          </a:p>
          <a:p>
            <a:pPr lvl="0"/>
            <a:r>
              <a:rPr lang="ru-RU" i="1" dirty="0"/>
              <a:t>Учетно-расчетные.</a:t>
            </a:r>
            <a:r>
              <a:rPr lang="ru-RU" dirty="0"/>
              <a:t> </a:t>
            </a:r>
            <a:r>
              <a:rPr lang="ru-RU" dirty="0" smtClean="0"/>
              <a:t>Объединяют первые </a:t>
            </a:r>
            <a:r>
              <a:rPr lang="ru-RU" dirty="0"/>
              <a:t>две группы.</a:t>
            </a:r>
          </a:p>
          <a:p>
            <a:pPr lvl="0"/>
            <a:r>
              <a:rPr lang="ru-RU" i="1" dirty="0"/>
              <a:t>HRM-системы с неполной функциональностью.</a:t>
            </a:r>
            <a:r>
              <a:rPr lang="ru-RU" dirty="0"/>
              <a:t> </a:t>
            </a:r>
            <a:r>
              <a:rPr lang="ru-RU" dirty="0" smtClean="0"/>
              <a:t>Помимо учетно-расчетных функций, включают в HR-контур: управление </a:t>
            </a:r>
            <a:r>
              <a:rPr lang="ru-RU" dirty="0"/>
              <a:t>мотивацией, анализ эффективности работы персонала, аттестацию и оценку профессиональной пригодности работников, планирование кадровых перестановок, пути для совершенствования системы управления персоналом организации в </a:t>
            </a:r>
            <a:r>
              <a:rPr lang="ru-RU" dirty="0" smtClean="0"/>
              <a:t>целом</a:t>
            </a:r>
            <a:endParaRPr lang="ru-RU" dirty="0"/>
          </a:p>
          <a:p>
            <a:r>
              <a:rPr lang="ru-RU" i="1" dirty="0"/>
              <a:t>Полнофункциональные HRM-системы.</a:t>
            </a:r>
            <a:r>
              <a:rPr lang="ru-RU" dirty="0"/>
              <a:t> Это HRM-системы четвертой группы, к которым добавлена функция генерации отчетности для контрольных органов или руководства холдинга, ведение </a:t>
            </a:r>
            <a:r>
              <a:rPr lang="ru-RU" dirty="0" smtClean="0"/>
              <a:t>статистики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</a:t>
            </a:r>
            <a:r>
              <a:rPr lang="ru-RU" dirty="0" smtClean="0"/>
              <a:t>службы УП </a:t>
            </a:r>
            <a:r>
              <a:rPr lang="ru-RU" dirty="0"/>
              <a:t>в организации </a:t>
            </a:r>
            <a:r>
              <a:rPr lang="ru-RU" dirty="0">
                <a:sym typeface="Symbol" panose="05050102010706020507" pitchFamily="18" charset="2"/>
              </a:rPr>
              <a:t> </a:t>
            </a:r>
            <a:r>
              <a:rPr lang="ru-RU" dirty="0"/>
              <a:t>ИС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851" y="1991904"/>
            <a:ext cx="3951288" cy="3605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479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Службы УП в организации </a:t>
            </a:r>
            <a:r>
              <a:rPr lang="ru-RU" dirty="0" smtClean="0">
                <a:sym typeface="Symbol" panose="05050102010706020507" pitchFamily="18" charset="2"/>
              </a:rPr>
              <a:t> </a:t>
            </a:r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10095987" cy="4324977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i="1" dirty="0"/>
              <a:t>Роль кадровика и </a:t>
            </a:r>
            <a:r>
              <a:rPr lang="ru-RU" sz="1400" i="1" dirty="0" smtClean="0"/>
              <a:t>посредника</a:t>
            </a:r>
            <a:endParaRPr lang="ru-RU" sz="1400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Административное сопровождение </a:t>
            </a:r>
            <a:r>
              <a:rPr lang="ru-RU" sz="1400" dirty="0"/>
              <a:t>персонала </a:t>
            </a:r>
            <a:r>
              <a:rPr lang="ru-RU" sz="1400" dirty="0" smtClean="0"/>
              <a:t>(</a:t>
            </a:r>
            <a:r>
              <a:rPr lang="ru-RU" sz="1400" dirty="0" err="1"/>
              <a:t>найм</a:t>
            </a:r>
            <a:r>
              <a:rPr lang="ru-RU" sz="1400" dirty="0"/>
              <a:t>, командировки и отпуска, перемещение по рабочим местам, </a:t>
            </a:r>
            <a:r>
              <a:rPr lang="ru-RU" sz="1400" dirty="0" smtClean="0"/>
              <a:t>увольнение</a:t>
            </a:r>
            <a:endParaRPr lang="ru-RU" sz="14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Организация циркуляции </a:t>
            </a:r>
            <a:r>
              <a:rPr lang="ru-RU" sz="1400" dirty="0"/>
              <a:t>информации внутри компании по </a:t>
            </a:r>
            <a:r>
              <a:rPr lang="ru-RU" sz="1400" dirty="0" smtClean="0"/>
              <a:t>вертикали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Вниз </a:t>
            </a:r>
            <a:r>
              <a:rPr lang="ru-RU" sz="1400" dirty="0"/>
              <a:t>информация поступает как донесение и </a:t>
            </a:r>
            <a:r>
              <a:rPr lang="ru-RU" sz="1400" dirty="0" smtClean="0"/>
              <a:t>разъяснение работникам </a:t>
            </a:r>
            <a:r>
              <a:rPr lang="ru-RU" sz="1400" dirty="0"/>
              <a:t>проводимых руководством решений и мероприятий. Вверх – как сведения о событиях, происходящих в коллективе, а также настроениях и ожиданиях </a:t>
            </a:r>
            <a:r>
              <a:rPr lang="ru-RU" sz="1400" dirty="0" smtClean="0"/>
              <a:t>работников </a:t>
            </a:r>
            <a:r>
              <a:rPr lang="ru-RU" sz="1400" dirty="0" smtClean="0">
                <a:sym typeface="Symbol" panose="05050102010706020507" pitchFamily="18" charset="2"/>
              </a:rPr>
              <a:t>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sym typeface="Symbol" panose="05050102010706020507" pitchFamily="18" charset="2"/>
              </a:rPr>
              <a:t>Слу</a:t>
            </a:r>
            <a:r>
              <a:rPr lang="ru-RU" sz="1400" dirty="0" smtClean="0"/>
              <a:t>жба УП </a:t>
            </a:r>
            <a:r>
              <a:rPr lang="ru-RU" sz="1400" dirty="0"/>
              <a:t>становится «буфером» между высшим руководством и трудовым </a:t>
            </a:r>
            <a:r>
              <a:rPr lang="ru-RU" sz="1400" dirty="0" smtClean="0"/>
              <a:t>коллективом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Роль наиболее </a:t>
            </a:r>
            <a:r>
              <a:rPr lang="ru-RU" sz="1400" dirty="0"/>
              <a:t>характерна </a:t>
            </a:r>
            <a:r>
              <a:rPr lang="ru-RU" sz="1400" dirty="0" smtClean="0"/>
              <a:t>для </a:t>
            </a:r>
            <a:r>
              <a:rPr lang="ru-RU" sz="1400" dirty="0"/>
              <a:t>жестко вертикально интегрированных </a:t>
            </a:r>
            <a:r>
              <a:rPr lang="ru-RU" sz="1400" dirty="0" smtClean="0"/>
              <a:t>компаний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Многие </a:t>
            </a:r>
            <a:r>
              <a:rPr lang="ru-RU" sz="1400" dirty="0"/>
              <a:t>из программных продуктов</a:t>
            </a:r>
            <a:r>
              <a:rPr lang="ru-RU" sz="1400" dirty="0" smtClean="0"/>
              <a:t>, доступных </a:t>
            </a:r>
            <a:r>
              <a:rPr lang="ru-RU" sz="1400" dirty="0"/>
              <a:t>для русскоязычных пользователей, </a:t>
            </a:r>
            <a:r>
              <a:rPr lang="ru-RU" sz="1400" dirty="0" smtClean="0"/>
              <a:t>разработаны для </a:t>
            </a:r>
            <a:r>
              <a:rPr lang="ru-RU" sz="1400" dirty="0"/>
              <a:t>этой роли службы </a:t>
            </a:r>
            <a:r>
              <a:rPr lang="ru-RU" sz="1400" dirty="0" smtClean="0"/>
              <a:t>УП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Задачи</a:t>
            </a:r>
            <a:r>
              <a:rPr lang="ru-RU" sz="1400" dirty="0"/>
              <a:t>, связанные с документооборотом, кадровым делопроизводством и административным сопровождением персонала проработаны </a:t>
            </a:r>
            <a:r>
              <a:rPr lang="ru-RU" sz="1400" dirty="0" smtClean="0"/>
              <a:t>достаточно хорошо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Поддержка </a:t>
            </a:r>
            <a:r>
              <a:rPr lang="ru-RU" sz="1400" dirty="0"/>
              <a:t>внутренних коммуникаций, </a:t>
            </a:r>
            <a:r>
              <a:rPr lang="ru-RU" sz="1400" dirty="0" smtClean="0"/>
              <a:t>помощь </a:t>
            </a:r>
            <a:r>
              <a:rPr lang="ru-RU" sz="1400" dirty="0"/>
              <a:t>в диагностике и сопровождении социально-психологических изменений в коллективе практически </a:t>
            </a:r>
            <a:r>
              <a:rPr lang="ru-RU" sz="1400" dirty="0" smtClean="0"/>
              <a:t>не </a:t>
            </a:r>
            <a:r>
              <a:rPr lang="ru-RU" sz="1400" dirty="0"/>
              <a:t>представлены. Поэтому данные задачи </a:t>
            </a:r>
            <a:r>
              <a:rPr lang="ru-RU" sz="1400" dirty="0" smtClean="0"/>
              <a:t>либо не </a:t>
            </a:r>
            <a:r>
              <a:rPr lang="ru-RU" sz="1400" dirty="0"/>
              <a:t>реализуются службами </a:t>
            </a:r>
            <a:r>
              <a:rPr lang="ru-RU" sz="1400" dirty="0" smtClean="0"/>
              <a:t>УП, </a:t>
            </a:r>
            <a:r>
              <a:rPr lang="ru-RU" sz="1400" dirty="0"/>
              <a:t>либо осуществляются «вручную</a:t>
            </a:r>
            <a:r>
              <a:rPr lang="ru-RU" sz="1400" dirty="0" smtClean="0"/>
              <a:t>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 </a:t>
            </a:r>
            <a:r>
              <a:rPr lang="ru-RU" sz="1400" dirty="0"/>
              <a:t>силу того, что «ручное» исполнение отнимает очень много времени, коммуникации и социально-психологические процессы в коллективе на регулярной основе отслеживаются </a:t>
            </a:r>
            <a:r>
              <a:rPr lang="ru-RU" sz="1400" dirty="0" smtClean="0"/>
              <a:t>редко</a:t>
            </a:r>
            <a:r>
              <a:rPr lang="ru-RU" sz="1400" dirty="0"/>
              <a:t>, и </a:t>
            </a:r>
            <a:r>
              <a:rPr lang="ru-RU" sz="1400" dirty="0" smtClean="0"/>
              <a:t>обычно </a:t>
            </a:r>
            <a:r>
              <a:rPr lang="ru-RU" sz="1400" dirty="0"/>
              <a:t>тогда, когда возможности по прогнозированию и предотвращению упущены и требуется срочное управленческое вмешательство и коррекция. Например, на </a:t>
            </a:r>
            <a:r>
              <a:rPr lang="ru-RU" sz="1400" dirty="0" smtClean="0"/>
              <a:t>построение </a:t>
            </a:r>
            <a:r>
              <a:rPr lang="ru-RU" sz="1400" dirty="0" err="1"/>
              <a:t>социограммы</a:t>
            </a:r>
            <a:r>
              <a:rPr lang="ru-RU" sz="1400" dirty="0"/>
              <a:t> коллектива численностью не более 50 человек «вручную» требуется не менее недели</a:t>
            </a:r>
            <a:r>
              <a:rPr lang="ru-RU" sz="1400" dirty="0" smtClean="0"/>
              <a:t>., с </a:t>
            </a:r>
            <a:r>
              <a:rPr lang="ru-RU" sz="1400" dirty="0"/>
              <a:t>применением компьютерной системы эта задача может быть решена в течение </a:t>
            </a:r>
            <a:r>
              <a:rPr lang="ru-RU" sz="1400" dirty="0" smtClean="0"/>
              <a:t>2-х часов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94619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</a:t>
            </a:r>
            <a:r>
              <a:rPr lang="ru-RU" dirty="0" smtClean="0"/>
              <a:t>службы </a:t>
            </a:r>
            <a:r>
              <a:rPr lang="ru-RU" dirty="0" err="1" smtClean="0"/>
              <a:t>уп</a:t>
            </a:r>
            <a:r>
              <a:rPr lang="ru-RU" dirty="0" smtClean="0"/>
              <a:t> </a:t>
            </a:r>
            <a:r>
              <a:rPr lang="ru-RU" dirty="0"/>
              <a:t>в организации </a:t>
            </a:r>
            <a:r>
              <a:rPr lang="ru-RU" dirty="0">
                <a:sym typeface="Symbol" panose="05050102010706020507" pitchFamily="18" charset="2"/>
              </a:rPr>
              <a:t> </a:t>
            </a:r>
            <a:r>
              <a:rPr lang="ru-RU" dirty="0"/>
              <a:t>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254439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ru-RU" i="1" dirty="0"/>
              <a:t>Роль </a:t>
            </a:r>
            <a:r>
              <a:rPr lang="ru-RU" i="1" dirty="0" smtClean="0"/>
              <a:t>администратора</a:t>
            </a:r>
          </a:p>
          <a:p>
            <a:pPr lvl="0"/>
            <a:r>
              <a:rPr lang="ru-RU" dirty="0" smtClean="0"/>
              <a:t>Отбор</a:t>
            </a:r>
            <a:r>
              <a:rPr lang="ru-RU" dirty="0"/>
              <a:t>, обучение и развитие, карьерное планирование, </a:t>
            </a:r>
            <a:r>
              <a:rPr lang="ru-RU" dirty="0" smtClean="0"/>
              <a:t>вознаграждение</a:t>
            </a:r>
          </a:p>
          <a:p>
            <a:pPr lvl="0"/>
            <a:r>
              <a:rPr lang="ru-RU" dirty="0" smtClean="0"/>
              <a:t>Практическая реализация </a:t>
            </a:r>
            <a:r>
              <a:rPr lang="ru-RU" dirty="0"/>
              <a:t>решений, принятых высшими руководителями без участия, либо с ограниченным участием специалистов </a:t>
            </a:r>
            <a:r>
              <a:rPr lang="ru-RU" dirty="0" smtClean="0"/>
              <a:t>УП</a:t>
            </a:r>
          </a:p>
          <a:p>
            <a:pPr lvl="0"/>
            <a:r>
              <a:rPr lang="ru-RU" dirty="0" smtClean="0"/>
              <a:t>Наиболее </a:t>
            </a:r>
            <a:r>
              <a:rPr lang="ru-RU" dirty="0"/>
              <a:t>часто встречающаяся роль службы </a:t>
            </a:r>
            <a:r>
              <a:rPr lang="ru-RU" dirty="0" smtClean="0"/>
              <a:t>УП</a:t>
            </a:r>
          </a:p>
          <a:p>
            <a:pPr lvl="0"/>
            <a:r>
              <a:rPr lang="ru-RU" dirty="0" smtClean="0"/>
              <a:t>Более сложный внутренний дизайн </a:t>
            </a:r>
            <a:r>
              <a:rPr lang="ru-RU" dirty="0"/>
              <a:t>и более </a:t>
            </a:r>
            <a:r>
              <a:rPr lang="ru-RU" dirty="0" smtClean="0"/>
              <a:t>широкий спектр </a:t>
            </a:r>
            <a:r>
              <a:rPr lang="ru-RU" dirty="0"/>
              <a:t>возможностей по сравнению с продуктами для роли кадровика и посредника в </a:t>
            </a:r>
            <a:r>
              <a:rPr lang="ru-RU" dirty="0" smtClean="0"/>
              <a:t>коллективе</a:t>
            </a:r>
          </a:p>
          <a:p>
            <a:pPr lvl="0"/>
            <a:r>
              <a:rPr lang="ru-RU" dirty="0" smtClean="0"/>
              <a:t>Задача выбора кадрового </a:t>
            </a:r>
            <a:r>
              <a:rPr lang="ru-RU" dirty="0"/>
              <a:t>инструментария, который будет автоматизироваться. Например, решение задачи управления вознаграждением может быть осуществлено через построение тарифной сетки предприятия (отечественная разработка) или через </a:t>
            </a:r>
            <a:r>
              <a:rPr lang="ru-RU" dirty="0" err="1"/>
              <a:t>грейдирование</a:t>
            </a:r>
            <a:r>
              <a:rPr lang="ru-RU" dirty="0"/>
              <a:t> (западная технология). И тот и другой метод обладает своими сильными и слабыми сторонами и подходят для разных типов предприятий. Однако не очень «продвинутые» пользователи могут об этом не знать и приобрести для своей компании программный продукт, который не соответствует особенностям организации и в лучшем случае будет просто мешать ее работе, а в худшем — наносить </a:t>
            </a:r>
            <a:r>
              <a:rPr lang="ru-RU" dirty="0" smtClean="0"/>
              <a:t>вред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3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</a:t>
            </a:r>
            <a:r>
              <a:rPr lang="ru-RU" dirty="0" smtClean="0"/>
              <a:t>службы </a:t>
            </a:r>
            <a:r>
              <a:rPr lang="ru-RU" dirty="0" err="1" smtClean="0"/>
              <a:t>уп</a:t>
            </a:r>
            <a:r>
              <a:rPr lang="ru-RU" dirty="0" smtClean="0"/>
              <a:t> </a:t>
            </a:r>
            <a:r>
              <a:rPr lang="ru-RU" dirty="0"/>
              <a:t>в организации </a:t>
            </a:r>
            <a:r>
              <a:rPr lang="ru-RU" dirty="0">
                <a:sym typeface="Symbol" panose="05050102010706020507" pitchFamily="18" charset="2"/>
              </a:rPr>
              <a:t> </a:t>
            </a:r>
            <a:r>
              <a:rPr lang="ru-RU" dirty="0"/>
              <a:t>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97685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ru-RU" i="1" dirty="0"/>
              <a:t>Роль проводника </a:t>
            </a:r>
            <a:r>
              <a:rPr lang="ru-RU" i="1" dirty="0" smtClean="0"/>
              <a:t>изменений</a:t>
            </a:r>
          </a:p>
          <a:p>
            <a:pPr lvl="0"/>
            <a:r>
              <a:rPr lang="ru-RU" dirty="0" smtClean="0"/>
              <a:t>Контроль </a:t>
            </a:r>
            <a:r>
              <a:rPr lang="ru-RU" dirty="0"/>
              <a:t>над процессом изменений и </a:t>
            </a:r>
            <a:r>
              <a:rPr lang="ru-RU" dirty="0" smtClean="0"/>
              <a:t>отслеживание </a:t>
            </a:r>
            <a:r>
              <a:rPr lang="ru-RU" dirty="0"/>
              <a:t>взаимодействия этих изменений с жизнедеятельностью организации и ее </a:t>
            </a:r>
            <a:r>
              <a:rPr lang="ru-RU" dirty="0" smtClean="0"/>
              <a:t>культурой</a:t>
            </a:r>
            <a:endParaRPr lang="ru-RU" i="1" dirty="0" smtClean="0"/>
          </a:p>
          <a:p>
            <a:pPr lvl="0"/>
            <a:r>
              <a:rPr lang="ru-RU" dirty="0" smtClean="0"/>
              <a:t>Инициирование изменений </a:t>
            </a:r>
            <a:r>
              <a:rPr lang="ru-RU" dirty="0"/>
              <a:t>и </a:t>
            </a:r>
            <a:r>
              <a:rPr lang="ru-RU" dirty="0" smtClean="0"/>
              <a:t>контроль того, чтобы </a:t>
            </a:r>
            <a:r>
              <a:rPr lang="ru-RU" dirty="0"/>
              <a:t>организация и ее коллектив не теряли гибкость, готовность быстро и своевременно реагировать на все новшества в окружающей деловой, информационной и конкурентной </a:t>
            </a:r>
            <a:r>
              <a:rPr lang="ru-RU" dirty="0" smtClean="0"/>
              <a:t>среде</a:t>
            </a:r>
          </a:p>
          <a:p>
            <a:r>
              <a:rPr lang="ru-RU" dirty="0" smtClean="0"/>
              <a:t>Автоматически </a:t>
            </a:r>
            <a:r>
              <a:rPr lang="ru-RU" dirty="0"/>
              <a:t>предполагает исполнение функций роли кадровика, посредника и администратора. </a:t>
            </a:r>
            <a:r>
              <a:rPr lang="ru-RU" dirty="0" smtClean="0"/>
              <a:t>Однако данные </a:t>
            </a:r>
            <a:r>
              <a:rPr lang="ru-RU" dirty="0"/>
              <a:t>функции воспринимаются не как отдельные задачи, а как действия, «выстилающие» решение более масштабных и важных задач комплексного управления </a:t>
            </a:r>
            <a:r>
              <a:rPr lang="ru-RU" dirty="0" smtClean="0"/>
              <a:t>предприятием</a:t>
            </a:r>
          </a:p>
          <a:p>
            <a:r>
              <a:rPr lang="ru-RU" dirty="0" smtClean="0"/>
              <a:t>Статус </a:t>
            </a:r>
            <a:r>
              <a:rPr lang="ru-RU" dirty="0"/>
              <a:t>службы </a:t>
            </a:r>
            <a:r>
              <a:rPr lang="ru-RU" dirty="0" smtClean="0"/>
              <a:t>УП </a:t>
            </a:r>
            <a:r>
              <a:rPr lang="ru-RU" dirty="0"/>
              <a:t>приравнивается к статусам иных служб и уступает, возможно, лишь статусу финансовой </a:t>
            </a:r>
            <a:r>
              <a:rPr lang="ru-RU" dirty="0" smtClean="0"/>
              <a:t>службы</a:t>
            </a:r>
          </a:p>
          <a:p>
            <a:r>
              <a:rPr lang="ru-RU" dirty="0" smtClean="0"/>
              <a:t>Программный </a:t>
            </a:r>
            <a:r>
              <a:rPr lang="ru-RU" dirty="0"/>
              <a:t>блок, разработанный для этой роли </a:t>
            </a:r>
            <a:r>
              <a:rPr lang="ru-RU" dirty="0" smtClean="0"/>
              <a:t>УП </a:t>
            </a:r>
            <a:r>
              <a:rPr lang="ru-RU" dirty="0"/>
              <a:t>всегда соотнесен с программными блоками по другим направлениям в рамках единой </a:t>
            </a:r>
            <a:r>
              <a:rPr lang="ru-RU" dirty="0" smtClean="0"/>
              <a:t>ИС управления предприятием </a:t>
            </a:r>
            <a:r>
              <a:rPr lang="ru-RU" dirty="0" smtClean="0">
                <a:sym typeface="Symbol" panose="05050102010706020507" pitchFamily="18" charset="2"/>
              </a:rPr>
              <a:t> по</a:t>
            </a:r>
            <a:r>
              <a:rPr lang="ru-RU" dirty="0" smtClean="0"/>
              <a:t>льзователям</a:t>
            </a:r>
            <a:r>
              <a:rPr lang="ru-RU" dirty="0"/>
              <a:t>, применяющим </a:t>
            </a:r>
            <a:r>
              <a:rPr lang="ru-RU" dirty="0" smtClean="0"/>
              <a:t>ПО для УП, </a:t>
            </a:r>
            <a:r>
              <a:rPr lang="ru-RU" dirty="0"/>
              <a:t>предоставляется возможность для отслеживания, а иногда и инициирования изменений в других управленческих подсистемах </a:t>
            </a:r>
            <a:r>
              <a:rPr lang="ru-RU" dirty="0" smtClean="0"/>
              <a:t>предприятия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00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</a:t>
            </a:r>
            <a:r>
              <a:rPr lang="ru-RU" dirty="0" smtClean="0"/>
              <a:t>службы </a:t>
            </a:r>
            <a:r>
              <a:rPr lang="ru-RU" dirty="0" err="1" smtClean="0"/>
              <a:t>Уп</a:t>
            </a:r>
            <a:r>
              <a:rPr lang="ru-RU" dirty="0" smtClean="0"/>
              <a:t> </a:t>
            </a:r>
            <a:r>
              <a:rPr lang="ru-RU" dirty="0"/>
              <a:t>в организации </a:t>
            </a:r>
            <a:r>
              <a:rPr lang="ru-RU" dirty="0">
                <a:sym typeface="Symbol" panose="05050102010706020507" pitchFamily="18" charset="2"/>
              </a:rPr>
              <a:t> </a:t>
            </a:r>
            <a:r>
              <a:rPr lang="ru-RU" dirty="0"/>
              <a:t>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76062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ru-RU" i="1" dirty="0"/>
              <a:t>Роль </a:t>
            </a:r>
            <a:r>
              <a:rPr lang="ru-RU" i="1" dirty="0" smtClean="0"/>
              <a:t>стратега</a:t>
            </a:r>
          </a:p>
          <a:p>
            <a:pPr lvl="0"/>
            <a:r>
              <a:rPr lang="ru-RU" dirty="0" smtClean="0"/>
              <a:t>Служба УП рассматривается </a:t>
            </a:r>
            <a:r>
              <a:rPr lang="ru-RU" dirty="0"/>
              <a:t>как </a:t>
            </a:r>
            <a:r>
              <a:rPr lang="ru-RU" i="1" dirty="0" smtClean="0"/>
              <a:t>профессиональный</a:t>
            </a:r>
            <a:r>
              <a:rPr lang="ru-RU" dirty="0" smtClean="0"/>
              <a:t> </a:t>
            </a:r>
            <a:r>
              <a:rPr lang="ru-RU" i="1" dirty="0"/>
              <a:t>эксперт </a:t>
            </a:r>
            <a:r>
              <a:rPr lang="ru-RU" dirty="0"/>
              <a:t>в вопросах управления </a:t>
            </a:r>
            <a:r>
              <a:rPr lang="ru-RU" dirty="0" smtClean="0"/>
              <a:t>предприятия</a:t>
            </a:r>
          </a:p>
          <a:p>
            <a:pPr lvl="0"/>
            <a:r>
              <a:rPr lang="ru-RU" dirty="0" smtClean="0"/>
              <a:t>Глава </a:t>
            </a:r>
            <a:r>
              <a:rPr lang="ru-RU" dirty="0"/>
              <a:t>данной службы входит полноправным членом в высший управляющий орган организации, без его экспертного заключения не принимается ни одного средне- или долгосрочное </a:t>
            </a:r>
            <a:r>
              <a:rPr lang="ru-RU" dirty="0" smtClean="0"/>
              <a:t>решение</a:t>
            </a:r>
          </a:p>
          <a:p>
            <a:pPr lvl="0"/>
            <a:r>
              <a:rPr lang="ru-RU" dirty="0" smtClean="0"/>
              <a:t>Все </a:t>
            </a:r>
            <a:r>
              <a:rPr lang="ru-RU" dirty="0"/>
              <a:t>возможные изменения, которые так или иначе затрагивают персонал компании, проходят через экспертную оценку службы управления человеческими </a:t>
            </a:r>
            <a:r>
              <a:rPr lang="ru-RU" dirty="0" smtClean="0"/>
              <a:t>ресурсами</a:t>
            </a:r>
          </a:p>
          <a:p>
            <a:pPr lvl="0"/>
            <a:r>
              <a:rPr lang="ru-RU" dirty="0" smtClean="0"/>
              <a:t>Стратегическое </a:t>
            </a:r>
            <a:r>
              <a:rPr lang="ru-RU" dirty="0"/>
              <a:t>планирование </a:t>
            </a:r>
            <a:r>
              <a:rPr lang="ru-RU" dirty="0" smtClean="0"/>
              <a:t>всегда </a:t>
            </a:r>
            <a:r>
              <a:rPr lang="ru-RU" dirty="0"/>
              <a:t>начинается с оценки кадрового потенциала компании, который может выступать ограничителем </a:t>
            </a:r>
            <a:r>
              <a:rPr lang="ru-RU" dirty="0" smtClean="0"/>
              <a:t>или расширителем возможностей </a:t>
            </a:r>
            <a:r>
              <a:rPr lang="ru-RU" dirty="0"/>
              <a:t>организации по реализации будущих </a:t>
            </a:r>
            <a:r>
              <a:rPr lang="ru-RU" dirty="0" smtClean="0"/>
              <a:t>проектов</a:t>
            </a:r>
          </a:p>
          <a:p>
            <a:pPr lvl="0"/>
            <a:r>
              <a:rPr lang="ru-RU" dirty="0" smtClean="0"/>
              <a:t>Не </a:t>
            </a:r>
            <a:r>
              <a:rPr lang="ru-RU" dirty="0"/>
              <a:t>просто отслеживает изменения на рынке или шаги </a:t>
            </a:r>
            <a:r>
              <a:rPr lang="ru-RU" dirty="0" smtClean="0"/>
              <a:t>компаний-конкурентов, а ведет глубокую аналитическую работу </a:t>
            </a:r>
            <a:r>
              <a:rPr lang="ru-RU" dirty="0"/>
              <a:t>по выделению слабых мест и недостатков, а также достижений в работе с персоналом в самой компании и у конкурентов и </a:t>
            </a:r>
            <a:r>
              <a:rPr lang="ru-RU" dirty="0" smtClean="0"/>
              <a:t>разработку </a:t>
            </a:r>
            <a:r>
              <a:rPr lang="ru-RU" dirty="0"/>
              <a:t>нестандартных стратегических </a:t>
            </a:r>
            <a:r>
              <a:rPr lang="ru-RU" dirty="0" smtClean="0"/>
              <a:t>решений</a:t>
            </a:r>
          </a:p>
          <a:p>
            <a:pPr lvl="0"/>
            <a:r>
              <a:rPr lang="ru-RU" dirty="0" smtClean="0"/>
              <a:t>Программные продукты всегда </a:t>
            </a:r>
            <a:r>
              <a:rPr lang="ru-RU" dirty="0"/>
              <a:t>глубоко интегрированы в общую систему управления </a:t>
            </a:r>
            <a:r>
              <a:rPr lang="ru-RU" dirty="0" smtClean="0"/>
              <a:t>предприятием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760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Кому нужны HRM-системы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Обобщенный </a:t>
            </a:r>
            <a:r>
              <a:rPr lang="ru-RU" dirty="0"/>
              <a:t>портрет </a:t>
            </a:r>
            <a:r>
              <a:rPr lang="ru-RU" dirty="0" smtClean="0"/>
              <a:t>компании-пользователя HRM-системы:		</a:t>
            </a:r>
            <a:r>
              <a:rPr lang="ru-RU" sz="2400" dirty="0" smtClean="0">
                <a:solidFill>
                  <a:srgbClr val="FF0000"/>
                </a:solidFill>
              </a:rPr>
              <a:t>2 из 7</a:t>
            </a:r>
            <a:endParaRPr lang="ru-RU" sz="2400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занимается производственной, торговой, проектной или образовательной </a:t>
            </a:r>
            <a:r>
              <a:rPr lang="ru-RU" dirty="0" smtClean="0"/>
              <a:t>деятельностью</a:t>
            </a:r>
            <a:endParaRPr lang="ru-RU" dirty="0"/>
          </a:p>
          <a:p>
            <a:pPr lvl="0"/>
            <a:r>
              <a:rPr lang="ru-RU" dirty="0"/>
              <a:t>имеет большую численность </a:t>
            </a:r>
            <a:r>
              <a:rPr lang="ru-RU" dirty="0" smtClean="0"/>
              <a:t>сотрудников</a:t>
            </a:r>
            <a:endParaRPr lang="ru-RU" dirty="0"/>
          </a:p>
          <a:p>
            <a:pPr lvl="0"/>
            <a:r>
              <a:rPr lang="ru-RU" dirty="0"/>
              <a:t>практикует сложную систему </a:t>
            </a:r>
            <a:r>
              <a:rPr lang="ru-RU" dirty="0" smtClean="0"/>
              <a:t>формирования </a:t>
            </a:r>
            <a:r>
              <a:rPr lang="ru-RU" dirty="0"/>
              <a:t>заработной </a:t>
            </a:r>
            <a:r>
              <a:rPr lang="ru-RU" dirty="0" smtClean="0"/>
              <a:t>платы</a:t>
            </a:r>
            <a:endParaRPr lang="ru-RU" dirty="0"/>
          </a:p>
          <a:p>
            <a:pPr lvl="0"/>
            <a:r>
              <a:rPr lang="ru-RU" dirty="0"/>
              <a:t>имеет территориально распределенные офисы и </a:t>
            </a:r>
            <a:r>
              <a:rPr lang="ru-RU" dirty="0" smtClean="0"/>
              <a:t>подразделения</a:t>
            </a:r>
            <a:endParaRPr lang="ru-RU" dirty="0"/>
          </a:p>
          <a:p>
            <a:pPr lvl="0"/>
            <a:r>
              <a:rPr lang="ru-RU" dirty="0"/>
              <a:t>внедряет современные стили </a:t>
            </a:r>
            <a:r>
              <a:rPr lang="ru-RU" dirty="0" smtClean="0"/>
              <a:t>управления</a:t>
            </a:r>
            <a:endParaRPr lang="ru-RU" dirty="0"/>
          </a:p>
          <a:p>
            <a:pPr lvl="0"/>
            <a:r>
              <a:rPr lang="ru-RU" dirty="0"/>
              <a:t>испытывает потребность в широком привлечении высококвалифицированных </a:t>
            </a:r>
            <a:r>
              <a:rPr lang="ru-RU" dirty="0" smtClean="0"/>
              <a:t>кадров</a:t>
            </a:r>
            <a:endParaRPr lang="ru-RU" dirty="0"/>
          </a:p>
          <a:p>
            <a:pPr lvl="0"/>
            <a:r>
              <a:rPr lang="ru-RU" dirty="0"/>
              <a:t>объединяет работников с профессиональными знаниями высокой </a:t>
            </a:r>
            <a:r>
              <a:rPr lang="ru-RU" dirty="0" smtClean="0"/>
              <a:t>ценности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98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Выбор HRM-системы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Определение потребности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10740421" cy="420218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i="1" dirty="0"/>
              <a:t>Действительно ли система </a:t>
            </a:r>
            <a:r>
              <a:rPr lang="ru-RU" i="1" dirty="0" smtClean="0"/>
              <a:t>необходима? </a:t>
            </a:r>
            <a:r>
              <a:rPr lang="ru-RU" dirty="0" smtClean="0"/>
              <a:t>Не </a:t>
            </a:r>
            <a:r>
              <a:rPr lang="ru-RU" dirty="0"/>
              <a:t>следует гнаться за модой на автоматизацию. Покупка программного продукта должна быть обоснована </a:t>
            </a:r>
            <a:r>
              <a:rPr lang="ru-RU" dirty="0" smtClean="0"/>
              <a:t>экономически, в </a:t>
            </a:r>
            <a:r>
              <a:rPr lang="ru-RU" dirty="0"/>
              <a:t>противном случае расходы окажутся </a:t>
            </a:r>
            <a:r>
              <a:rPr lang="ru-RU" dirty="0" smtClean="0"/>
              <a:t>нецелевыми</a:t>
            </a:r>
            <a:endParaRPr lang="ru-RU" dirty="0"/>
          </a:p>
          <a:p>
            <a:pPr lvl="0"/>
            <a:r>
              <a:rPr lang="ru-RU" i="1" dirty="0"/>
              <a:t>Позволит ли автоматизация решить существующие проблемы?</a:t>
            </a:r>
            <a:r>
              <a:rPr lang="ru-RU" dirty="0"/>
              <a:t> Важно понять, насколько программа повысит эффективность управления персоналом. Это как минимум позволит определить именно те функции системы управления персоналом, которые будут </a:t>
            </a:r>
            <a:r>
              <a:rPr lang="ru-RU" dirty="0" smtClean="0"/>
              <a:t>востребованы</a:t>
            </a:r>
            <a:endParaRPr lang="ru-RU" dirty="0"/>
          </a:p>
          <a:p>
            <a:pPr lvl="0"/>
            <a:r>
              <a:rPr lang="ru-RU" i="1" dirty="0"/>
              <a:t>Какова цель проекта?</a:t>
            </a:r>
            <a:r>
              <a:rPr lang="ru-RU" dirty="0"/>
              <a:t> Цели должны звучать конкретно. Например: «Увеличение средней продолжительности работы сотрудника в компании до 5-ти лет». Это позволяет конкретизировать представление о функциональных возможностях </a:t>
            </a:r>
            <a:r>
              <a:rPr lang="ru-RU" dirty="0" smtClean="0"/>
              <a:t>продукта</a:t>
            </a:r>
            <a:endParaRPr lang="ru-RU" dirty="0"/>
          </a:p>
          <a:p>
            <a:pPr lvl="0"/>
            <a:r>
              <a:rPr lang="ru-RU" i="1" dirty="0"/>
              <a:t>Каков бюджет?</a:t>
            </a:r>
            <a:endParaRPr lang="ru-RU" dirty="0"/>
          </a:p>
          <a:p>
            <a:pPr lvl="0"/>
            <a:r>
              <a:rPr lang="ru-RU" i="1" dirty="0"/>
              <a:t>Поддержит ли проект высшее руководство?</a:t>
            </a:r>
            <a:r>
              <a:rPr lang="ru-RU" dirty="0"/>
              <a:t> </a:t>
            </a:r>
            <a:r>
              <a:rPr lang="ru-RU" dirty="0" smtClean="0"/>
              <a:t>Иначе разногласий на </a:t>
            </a:r>
            <a:r>
              <a:rPr lang="ru-RU" dirty="0"/>
              <a:t>разных уровнях управления и недовольства персонала не </a:t>
            </a:r>
            <a:r>
              <a:rPr lang="ru-RU" dirty="0" smtClean="0"/>
              <a:t>избежать</a:t>
            </a:r>
            <a:endParaRPr lang="ru-RU" dirty="0"/>
          </a:p>
          <a:p>
            <a:pPr lvl="0"/>
            <a:r>
              <a:rPr lang="ru-RU" i="1" dirty="0"/>
              <a:t>Каковы автоматизируемые бизнес-процессы и как их можно оптимизировать?</a:t>
            </a:r>
            <a:r>
              <a:rPr lang="ru-RU" dirty="0"/>
              <a:t> Составить описание этих процессов необходимо </a:t>
            </a:r>
            <a:r>
              <a:rPr lang="ru-RU" dirty="0" smtClean="0"/>
              <a:t>ДО приобретения </a:t>
            </a:r>
            <a:r>
              <a:rPr lang="ru-RU" dirty="0"/>
              <a:t>программного </a:t>
            </a:r>
            <a:r>
              <a:rPr lang="ru-RU" dirty="0" smtClean="0"/>
              <a:t>продукта</a:t>
            </a:r>
            <a:endParaRPr lang="ru-RU" dirty="0"/>
          </a:p>
          <a:p>
            <a:pPr lvl="0"/>
            <a:r>
              <a:rPr lang="ru-RU" i="1" dirty="0"/>
              <a:t>Какие продукты включить в первоочередной список?</a:t>
            </a:r>
            <a:r>
              <a:rPr lang="ru-RU" dirty="0"/>
              <a:t> Есть необходимый минимум </a:t>
            </a:r>
            <a:r>
              <a:rPr lang="ru-RU" dirty="0" smtClean="0"/>
              <a:t>требований, а именно: программа </a:t>
            </a:r>
            <a:r>
              <a:rPr lang="ru-RU" dirty="0"/>
              <a:t>должна быть русифицирована, соответствовать актуальному трудовому и налоговому законодательству, подходить предприятию по численности и организационной структуре. Немаловажно оценить репутацию разработчика и его прежний </a:t>
            </a:r>
            <a:r>
              <a:rPr lang="ru-RU" dirty="0" smtClean="0"/>
              <a:t>опыт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57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Выбор HRM-системы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отбор </a:t>
            </a:r>
            <a:r>
              <a:rPr lang="ru-RU" dirty="0"/>
              <a:t>с точки зрения </a:t>
            </a:r>
            <a:r>
              <a:rPr lang="ru-RU" dirty="0" smtClean="0"/>
              <a:t>соответствия </a:t>
            </a:r>
            <a:r>
              <a:rPr lang="ru-RU" dirty="0"/>
              <a:t>бюджету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Те </a:t>
            </a:r>
            <a:r>
              <a:rPr lang="ru-RU" dirty="0"/>
              <a:t>системы, которые укладываются в отведенные рамки, имеет смысл протестировать лично, оценить степень удобства, надежности, </a:t>
            </a:r>
            <a:r>
              <a:rPr lang="ru-RU" dirty="0" smtClean="0"/>
              <a:t>производительности</a:t>
            </a:r>
          </a:p>
          <a:p>
            <a:r>
              <a:rPr lang="ru-RU" dirty="0" smtClean="0"/>
              <a:t>Расчет </a:t>
            </a:r>
            <a:r>
              <a:rPr lang="ru-RU" dirty="0"/>
              <a:t>"возврата на </a:t>
            </a:r>
            <a:r>
              <a:rPr lang="ru-RU" dirty="0" smtClean="0"/>
              <a:t>инвестиций" </a:t>
            </a:r>
            <a:r>
              <a:rPr lang="ru-RU" dirty="0"/>
              <a:t>(</a:t>
            </a:r>
            <a:r>
              <a:rPr lang="ru-RU" dirty="0" err="1"/>
              <a:t>Return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Investments</a:t>
            </a:r>
            <a:r>
              <a:rPr lang="ru-RU" dirty="0"/>
              <a:t> – ROI), призванные в численном виде отразить экономический эффект от внедрения </a:t>
            </a:r>
            <a:r>
              <a:rPr lang="ru-RU" dirty="0" smtClean="0"/>
              <a:t>ИС. </a:t>
            </a:r>
            <a:r>
              <a:rPr lang="ru-RU" dirty="0"/>
              <a:t>Основная проблема в том, что этот эффект может иметь косвенный характер и </a:t>
            </a:r>
            <a:r>
              <a:rPr lang="ru-RU" dirty="0" smtClean="0"/>
              <a:t>отражаться </a:t>
            </a:r>
            <a:r>
              <a:rPr lang="ru-RU" dirty="0"/>
              <a:t>на общем росте экономических показателей </a:t>
            </a:r>
            <a:r>
              <a:rPr lang="ru-RU" dirty="0" smtClean="0"/>
              <a:t>компании</a:t>
            </a:r>
          </a:p>
          <a:p>
            <a:r>
              <a:rPr lang="ru-RU" dirty="0"/>
              <a:t>Совокупная стоимость </a:t>
            </a:r>
            <a:r>
              <a:rPr lang="ru-RU" sz="2100" dirty="0"/>
              <a:t>владения (</a:t>
            </a:r>
            <a:r>
              <a:rPr lang="ru-RU" sz="2100" dirty="0" err="1"/>
              <a:t>Total</a:t>
            </a:r>
            <a:r>
              <a:rPr lang="ru-RU" sz="2100" dirty="0"/>
              <a:t> </a:t>
            </a:r>
            <a:r>
              <a:rPr lang="ru-RU" sz="2100" dirty="0" err="1"/>
              <a:t>Cost</a:t>
            </a:r>
            <a:r>
              <a:rPr lang="ru-RU" sz="2100" dirty="0"/>
              <a:t> </a:t>
            </a:r>
            <a:r>
              <a:rPr lang="ru-RU" sz="2100" dirty="0" err="1"/>
              <a:t>of</a:t>
            </a:r>
            <a:r>
              <a:rPr lang="ru-RU" sz="2100" dirty="0"/>
              <a:t> </a:t>
            </a:r>
            <a:r>
              <a:rPr lang="ru-RU" sz="2100" dirty="0" err="1"/>
              <a:t>Ownership</a:t>
            </a:r>
            <a:r>
              <a:rPr lang="ru-RU" sz="2100" dirty="0"/>
              <a:t>, </a:t>
            </a:r>
            <a:r>
              <a:rPr lang="ru-RU" sz="2100" dirty="0" smtClean="0"/>
              <a:t>TCO)</a:t>
            </a:r>
            <a:r>
              <a:rPr lang="ru-RU" sz="2100" dirty="0"/>
              <a:t> </a:t>
            </a:r>
            <a:r>
              <a:rPr lang="ru-RU" dirty="0"/>
              <a:t> </a:t>
            </a:r>
            <a:r>
              <a:rPr lang="ru-RU" dirty="0" smtClean="0"/>
              <a:t>– полный </a:t>
            </a:r>
            <a:r>
              <a:rPr lang="ru-RU" dirty="0"/>
              <a:t>комплекс затрат, связанных с приобретением, внедрением и использованием </a:t>
            </a:r>
            <a:r>
              <a:rPr lang="ru-RU" dirty="0" smtClean="0"/>
              <a:t>ИС, </a:t>
            </a:r>
            <a:r>
              <a:rPr lang="ru-RU" dirty="0"/>
              <a:t>и воспринимаемый как единые затраты на </a:t>
            </a:r>
            <a:r>
              <a:rPr lang="ru-RU" dirty="0" smtClean="0"/>
              <a:t>ИС в </a:t>
            </a:r>
            <a:r>
              <a:rPr lang="ru-RU" dirty="0"/>
              <a:t>процессе ее создания и </a:t>
            </a:r>
            <a:r>
              <a:rPr lang="ru-RU" dirty="0" smtClean="0"/>
              <a:t>эксплуатации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96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Информационные системы управления позволяют: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011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повышать </a:t>
            </a:r>
            <a:r>
              <a:rPr lang="ru-RU" dirty="0"/>
              <a:t>степень обоснованности принимаемых решений за счет оперативного сбора, передачи и обработки </a:t>
            </a:r>
            <a:r>
              <a:rPr lang="ru-RU" dirty="0" smtClean="0"/>
              <a:t>информации</a:t>
            </a:r>
            <a:endParaRPr lang="ru-RU" dirty="0"/>
          </a:p>
          <a:p>
            <a:pPr lvl="0"/>
            <a:r>
              <a:rPr lang="ru-RU" dirty="0"/>
              <a:t>обеспечивать своевременность принятия решений по управле­нию организацией в условиях рыночной </a:t>
            </a:r>
            <a:r>
              <a:rPr lang="ru-RU" dirty="0" smtClean="0"/>
              <a:t>экономики</a:t>
            </a:r>
            <a:endParaRPr lang="ru-RU" dirty="0"/>
          </a:p>
          <a:p>
            <a:pPr lvl="0"/>
            <a:r>
              <a:rPr lang="ru-RU" dirty="0"/>
              <a:t>добиваться роста эффективности управления за счет своевременного представления необходимой информации руководителям всех уровней управления из единого информационного фонда</a:t>
            </a:r>
            <a:endParaRPr lang="ru-RU" dirty="0" smtClean="0"/>
          </a:p>
          <a:p>
            <a:pPr lvl="0"/>
            <a:r>
              <a:rPr lang="ru-RU" dirty="0" smtClean="0"/>
              <a:t>согласовывать </a:t>
            </a:r>
            <a:r>
              <a:rPr lang="ru-RU" dirty="0"/>
              <a:t>решения, принимаемые на различных уровнях управления и в разных структурных </a:t>
            </a:r>
            <a:r>
              <a:rPr lang="ru-RU" dirty="0" smtClean="0"/>
              <a:t>подразделениях</a:t>
            </a:r>
            <a:endParaRPr lang="ru-RU" dirty="0"/>
          </a:p>
          <a:p>
            <a:pPr lvl="0"/>
            <a:r>
              <a:rPr lang="ru-RU" dirty="0"/>
              <a:t>за счет информированности управленческого персонала о те­кущем состоянии экономического объекта обеспечивать рост производительности труда, сокращение непроизводственных потерь и т.д.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2809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Минимальные требования к системе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9768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поддержка работы </a:t>
            </a:r>
            <a:r>
              <a:rPr lang="ru-RU" dirty="0"/>
              <a:t>с документами на </a:t>
            </a:r>
            <a:r>
              <a:rPr lang="ru-RU" dirty="0" smtClean="0"/>
              <a:t>русском/украинском языке </a:t>
            </a:r>
            <a:endParaRPr lang="ru-RU" dirty="0"/>
          </a:p>
          <a:p>
            <a:pPr lvl="0"/>
            <a:r>
              <a:rPr lang="ru-RU" dirty="0" smtClean="0"/>
              <a:t>соответствие </a:t>
            </a:r>
            <a:r>
              <a:rPr lang="ru-RU" dirty="0"/>
              <a:t>актуальному </a:t>
            </a:r>
            <a:r>
              <a:rPr lang="ru-RU" dirty="0" smtClean="0"/>
              <a:t>украинскому </a:t>
            </a:r>
            <a:r>
              <a:rPr lang="ru-RU" dirty="0"/>
              <a:t>трудовому и налоговому </a:t>
            </a:r>
            <a:r>
              <a:rPr lang="ru-RU" dirty="0" smtClean="0"/>
              <a:t>законодательству </a:t>
            </a:r>
            <a:endParaRPr lang="ru-RU" dirty="0"/>
          </a:p>
          <a:p>
            <a:pPr lvl="0"/>
            <a:r>
              <a:rPr lang="ru-RU" dirty="0" smtClean="0"/>
              <a:t>удовлетворение требований </a:t>
            </a:r>
            <a:r>
              <a:rPr lang="ru-RU" dirty="0"/>
              <a:t>предприятия по </a:t>
            </a:r>
            <a:r>
              <a:rPr lang="ru-RU" dirty="0" smtClean="0"/>
              <a:t>HRM-функциональности</a:t>
            </a:r>
            <a:endParaRPr lang="ru-RU" dirty="0"/>
          </a:p>
          <a:p>
            <a:pPr lvl="0"/>
            <a:r>
              <a:rPr lang="ru-RU" dirty="0" smtClean="0"/>
              <a:t>поддержка организационной структуры </a:t>
            </a:r>
            <a:r>
              <a:rPr lang="ru-RU" dirty="0"/>
              <a:t>предприятия и </a:t>
            </a:r>
            <a:r>
              <a:rPr lang="ru-RU" dirty="0" smtClean="0"/>
              <a:t>численности </a:t>
            </a:r>
            <a:r>
              <a:rPr lang="ru-RU" dirty="0"/>
              <a:t>его </a:t>
            </a:r>
            <a:r>
              <a:rPr lang="ru-RU" dirty="0" smtClean="0"/>
              <a:t>персонала </a:t>
            </a:r>
            <a:endParaRPr lang="ru-RU" dirty="0"/>
          </a:p>
          <a:p>
            <a:pPr lvl="0"/>
            <a:r>
              <a:rPr lang="ru-RU" dirty="0" smtClean="0"/>
              <a:t>компания-разработчик </a:t>
            </a:r>
            <a:r>
              <a:rPr lang="ru-RU" dirty="0"/>
              <a:t>должна быть известна на рынке и иметь на нём прочные позиции, которые гарантируют поддержку предлагаемой на рынке системы в течение, по крайней мере, пяти </a:t>
            </a:r>
            <a:r>
              <a:rPr lang="ru-RU" dirty="0" smtClean="0"/>
              <a:t>лет</a:t>
            </a:r>
            <a:endParaRPr lang="ru-RU" dirty="0"/>
          </a:p>
          <a:p>
            <a:pPr lvl="0"/>
            <a:r>
              <a:rPr lang="ru-RU" dirty="0" smtClean="0"/>
              <a:t>существование достаточной </a:t>
            </a:r>
            <a:r>
              <a:rPr lang="ru-RU" dirty="0"/>
              <a:t>по числу </a:t>
            </a:r>
            <a:r>
              <a:rPr lang="ru-RU" dirty="0" smtClean="0"/>
              <a:t>базы </a:t>
            </a:r>
            <a:r>
              <a:rPr lang="ru-RU" dirty="0"/>
              <a:t>успешно завершенных проектов внедрения системы в </a:t>
            </a:r>
            <a:r>
              <a:rPr lang="ru-RU" dirty="0" smtClean="0"/>
              <a:t>компаниях-заказчиках</a:t>
            </a:r>
            <a:endParaRPr lang="ru-RU" dirty="0"/>
          </a:p>
          <a:p>
            <a:pPr lvl="0"/>
            <a:r>
              <a:rPr lang="ru-RU" dirty="0" smtClean="0"/>
              <a:t>Наличие проектов внедрения, стартовавших </a:t>
            </a:r>
            <a:r>
              <a:rPr lang="ru-RU" dirty="0"/>
              <a:t>в последние два </a:t>
            </a:r>
            <a:r>
              <a:rPr lang="ru-RU" dirty="0" smtClean="0"/>
              <a:t>года</a:t>
            </a:r>
          </a:p>
          <a:p>
            <a:pPr marL="0" indent="0" algn="r">
              <a:buNone/>
            </a:pPr>
            <a:r>
              <a:rPr lang="ru-RU" i="1" dirty="0" err="1"/>
              <a:t>TAdviser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285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"Руководство по правильному выбору HRM-решения"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4954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Детальный анализ требований к системе</a:t>
            </a:r>
          </a:p>
          <a:p>
            <a:pPr lvl="0"/>
            <a:r>
              <a:rPr lang="ru-RU" dirty="0" smtClean="0"/>
              <a:t>Привлечение к формулированию </a:t>
            </a:r>
            <a:r>
              <a:rPr lang="ru-RU" dirty="0"/>
              <a:t>требований </a:t>
            </a:r>
            <a:r>
              <a:rPr lang="ru-RU" dirty="0" smtClean="0"/>
              <a:t>всех заинтересованных сторон</a:t>
            </a:r>
          </a:p>
          <a:p>
            <a:pPr lvl="0"/>
            <a:r>
              <a:rPr lang="ru-RU" dirty="0" smtClean="0"/>
              <a:t>Обеспечение централизованного управления проектом на всех этапах внедрения</a:t>
            </a:r>
          </a:p>
          <a:p>
            <a:pPr lvl="0"/>
            <a:r>
              <a:rPr lang="ru-RU" dirty="0" smtClean="0"/>
              <a:t>Определение уровня </a:t>
            </a:r>
            <a:r>
              <a:rPr lang="ru-RU" dirty="0"/>
              <a:t>подготовки персонала и его готовности к внедрению </a:t>
            </a:r>
            <a:r>
              <a:rPr lang="ru-RU" dirty="0" smtClean="0"/>
              <a:t>HRM-решения</a:t>
            </a:r>
            <a:endParaRPr lang="ru-RU" dirty="0"/>
          </a:p>
          <a:p>
            <a:pPr lvl="0"/>
            <a:r>
              <a:rPr lang="ru-RU" dirty="0" smtClean="0"/>
              <a:t>Обеспечение эффективного информационного взаимодействия </a:t>
            </a:r>
            <a:r>
              <a:rPr lang="ru-RU" dirty="0"/>
              <a:t>между всеми участниками </a:t>
            </a:r>
            <a:r>
              <a:rPr lang="ru-RU" dirty="0" smtClean="0"/>
              <a:t>проекта</a:t>
            </a:r>
            <a:endParaRPr lang="ru-RU" dirty="0"/>
          </a:p>
          <a:p>
            <a:pPr lvl="0"/>
            <a:r>
              <a:rPr lang="ru-RU" dirty="0" smtClean="0"/>
              <a:t>Готовность к предстоящим расходам </a:t>
            </a:r>
            <a:r>
              <a:rPr lang="ru-RU" dirty="0"/>
              <a:t>на подготовку кадров, сопровождение и дополнительные модификации, которые не были учтены на первоначальном этапе</a:t>
            </a:r>
            <a:r>
              <a:rPr lang="ru-RU" dirty="0" smtClean="0"/>
              <a:t>;</a:t>
            </a:r>
            <a:endParaRPr lang="ru-RU" dirty="0"/>
          </a:p>
          <a:p>
            <a:pPr lvl="0"/>
            <a:r>
              <a:rPr lang="ru-RU" dirty="0" smtClean="0"/>
              <a:t>Быть готовым к тому, что процесс </a:t>
            </a:r>
            <a:r>
              <a:rPr lang="ru-RU" dirty="0"/>
              <a:t>внедрения может занять больше времени, чем </a:t>
            </a:r>
            <a:r>
              <a:rPr lang="ru-RU" dirty="0" smtClean="0"/>
              <a:t>предполагалось</a:t>
            </a:r>
            <a:endParaRPr lang="ru-RU" dirty="0"/>
          </a:p>
          <a:p>
            <a:pPr lvl="0"/>
            <a:r>
              <a:rPr lang="ru-RU" dirty="0" smtClean="0"/>
              <a:t>Создание атмосферы перемен</a:t>
            </a:r>
          </a:p>
          <a:p>
            <a:pPr lvl="0"/>
            <a:r>
              <a:rPr lang="ru-RU" dirty="0" smtClean="0"/>
              <a:t>Использование услуг консультантов </a:t>
            </a:r>
            <a:r>
              <a:rPr lang="ru-RU" dirty="0"/>
              <a:t>со </a:t>
            </a:r>
            <a:r>
              <a:rPr lang="ru-RU" dirty="0" smtClean="0"/>
              <a:t>стороны в качестве специалистов</a:t>
            </a:r>
            <a:r>
              <a:rPr lang="ru-RU" dirty="0"/>
              <a:t>, обладающих большим опытом и знаниями в области </a:t>
            </a:r>
            <a:r>
              <a:rPr lang="ru-RU" dirty="0" smtClean="0"/>
              <a:t>HRM</a:t>
            </a:r>
          </a:p>
          <a:p>
            <a:pPr marL="0" lvl="0" indent="0" algn="r">
              <a:buNone/>
            </a:pPr>
            <a:r>
              <a:rPr lang="ru-RU" sz="2600" i="1" dirty="0" err="1"/>
              <a:t>Carval</a:t>
            </a:r>
            <a:endParaRPr lang="ru-RU" sz="2600" i="1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81213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365761"/>
            <a:ext cx="9603275" cy="148799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Выбор </a:t>
            </a:r>
            <a:r>
              <a:rPr lang="ru-RU" b="1" dirty="0" smtClean="0"/>
              <a:t>HRM-системы</a:t>
            </a:r>
            <a:br>
              <a:rPr lang="ru-RU" b="1" dirty="0" smtClean="0"/>
            </a:br>
            <a:r>
              <a:rPr lang="ru-RU" sz="3600" dirty="0"/>
              <a:t>3. Самостоятельная </a:t>
            </a:r>
            <a:r>
              <a:rPr lang="ru-RU" sz="3600" dirty="0" smtClean="0"/>
              <a:t>система </a:t>
            </a:r>
            <a:r>
              <a:rPr lang="ru-RU" sz="3600" dirty="0"/>
              <a:t>или модуль в рамках ERP?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9768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Использование </a:t>
            </a:r>
            <a:r>
              <a:rPr lang="ru-RU" dirty="0"/>
              <a:t>HRM в составе ERP </a:t>
            </a:r>
            <a:r>
              <a:rPr lang="ru-RU" dirty="0" smtClean="0"/>
              <a:t>позволяет </a:t>
            </a:r>
            <a:r>
              <a:rPr lang="ru-RU" dirty="0"/>
              <a:t>интегрировать ее с другими модулями. Это удобно с точки зрения использования единой базы управления всеми подразделениями компании, сокращает скорость операций, исключает расхождение </a:t>
            </a:r>
            <a:r>
              <a:rPr lang="ru-RU" dirty="0" smtClean="0"/>
              <a:t>данных</a:t>
            </a:r>
          </a:p>
          <a:p>
            <a:pPr lvl="1"/>
            <a:r>
              <a:rPr lang="ru-RU" dirty="0" smtClean="0"/>
              <a:t>Серьезные затраты на </a:t>
            </a:r>
            <a:r>
              <a:rPr lang="ru-RU" dirty="0"/>
              <a:t>интеграцию и обучение персонала</a:t>
            </a:r>
            <a:r>
              <a:rPr lang="ru-RU" dirty="0" smtClean="0"/>
              <a:t>.</a:t>
            </a:r>
          </a:p>
          <a:p>
            <a:pPr lvl="1"/>
            <a:r>
              <a:rPr lang="ru-RU" dirty="0" smtClean="0"/>
              <a:t>Если </a:t>
            </a:r>
            <a:r>
              <a:rPr lang="ru-RU" dirty="0"/>
              <a:t>ERP-система уже внедрена, то развитие HRM в качестве дополнительного модуля окажется более целесообразным, чем приобретение отдельного </a:t>
            </a:r>
            <a:r>
              <a:rPr lang="ru-RU" dirty="0" smtClean="0"/>
              <a:t>продукта</a:t>
            </a:r>
            <a:endParaRPr lang="ru-RU" dirty="0"/>
          </a:p>
          <a:p>
            <a:r>
              <a:rPr lang="ru-RU" dirty="0"/>
              <a:t>Использование самостоятельного HRM-решения обосновано, когда в качестве ERP в компании установлена зарубежная </a:t>
            </a:r>
            <a:r>
              <a:rPr lang="ru-RU" dirty="0" smtClean="0"/>
              <a:t>система</a:t>
            </a:r>
          </a:p>
          <a:p>
            <a:pPr lvl="1"/>
            <a:r>
              <a:rPr lang="ru-RU" dirty="0" smtClean="0"/>
              <a:t>Объединить </a:t>
            </a:r>
            <a:r>
              <a:rPr lang="ru-RU" dirty="0"/>
              <a:t>с ней HRM непросто по ряду </a:t>
            </a:r>
            <a:r>
              <a:rPr lang="ru-RU" dirty="0" smtClean="0"/>
              <a:t>причин, н-р, из-за </a:t>
            </a:r>
            <a:r>
              <a:rPr lang="ru-RU" dirty="0"/>
              <a:t>специфики расчета заработной платы в </a:t>
            </a:r>
            <a:r>
              <a:rPr lang="ru-RU" dirty="0" smtClean="0"/>
              <a:t>Украине, </a:t>
            </a:r>
            <a:r>
              <a:rPr lang="ru-RU" dirty="0"/>
              <a:t>постоянно меняющегося законодательства, своеобразных методов материального стимулирования и т.д. </a:t>
            </a:r>
            <a:endParaRPr lang="ru-RU" dirty="0" smtClean="0"/>
          </a:p>
          <a:p>
            <a:r>
              <a:rPr lang="ru-RU" dirty="0" smtClean="0"/>
              <a:t>Процесс внедрения системы управления персоналом как модуля EPR или как самостоятельного продукта идентичен</a:t>
            </a:r>
          </a:p>
          <a:p>
            <a:pPr lvl="1"/>
            <a:r>
              <a:rPr lang="ru-RU" dirty="0" smtClean="0"/>
              <a:t>При использовании специализированного решения следует уделить внимание интеграции с другими рабочими приложениями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74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561703"/>
            <a:ext cx="9603276" cy="129205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Выбор </a:t>
            </a:r>
            <a:r>
              <a:rPr lang="ru-RU" b="1" dirty="0" smtClean="0"/>
              <a:t>HRM-системы</a:t>
            </a:r>
            <a:br>
              <a:rPr lang="ru-RU" b="1" dirty="0" smtClean="0"/>
            </a:br>
            <a:r>
              <a:rPr lang="ru-RU" sz="3600" dirty="0"/>
              <a:t>4. Пакетное </a:t>
            </a:r>
            <a:r>
              <a:rPr lang="ru-RU" sz="3600" dirty="0" smtClean="0"/>
              <a:t>решение или индивидуально разработанное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6299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Индивидуальная разработка </a:t>
            </a:r>
            <a:r>
              <a:rPr lang="ru-RU" dirty="0"/>
              <a:t>весьма </a:t>
            </a:r>
            <a:r>
              <a:rPr lang="ru-RU" dirty="0" err="1" smtClean="0"/>
              <a:t>затратно</a:t>
            </a:r>
            <a:r>
              <a:rPr lang="ru-RU" dirty="0" smtClean="0"/>
              <a:t> не </a:t>
            </a:r>
            <a:r>
              <a:rPr lang="ru-RU" dirty="0"/>
              <a:t>только в финансовом отношении, но и по времени. Кроме того, в нее закладываются риски, связанные с совместимостью и интеграцией созданной системы со сторонними автоматизированными платформами и модулями от различных разработчиков и </a:t>
            </a:r>
            <a:r>
              <a:rPr lang="ru-RU" dirty="0" err="1"/>
              <a:t>вендоров</a:t>
            </a:r>
            <a:r>
              <a:rPr lang="ru-RU" dirty="0"/>
              <a:t>. С другой стороны, такая разработка изначально будет удовлетворять по функционалу всем потребностям предприятия, максимально учитывать специфику </a:t>
            </a:r>
            <a:r>
              <a:rPr lang="ru-RU" dirty="0" smtClean="0"/>
              <a:t>бизнеса</a:t>
            </a:r>
            <a:endParaRPr lang="ru-RU" dirty="0"/>
          </a:p>
          <a:p>
            <a:r>
              <a:rPr lang="ru-RU" dirty="0"/>
              <a:t>Разработчики пакетных, комплексных решений, заранее заботятся о широком, серийном распространении ПО, делая его масштабируемым и максимально совместимым с различными программными решениями. Кроме того, в такие автоматизированные системы закладываются почти неограниченные возможности по индивидуальной настройке всех модулей под отраслевую специфику бизнеса. В результате пакетные решения в большинстве случаев оказываются более рентабельными продуктами, чем ПО, созданное на заказ. </a:t>
            </a:r>
            <a:r>
              <a:rPr lang="ru-RU" dirty="0" smtClean="0"/>
              <a:t>Учитывая </a:t>
            </a:r>
            <a:r>
              <a:rPr lang="ru-RU" dirty="0"/>
              <a:t>накопленный опыт внедрения и адаптации готовых платформ на различных предприятиях, в них уже учтено и исправлено большинство недочетов, которые в персональной разработке придется устранять </a:t>
            </a:r>
            <a:r>
              <a:rPr lang="ru-RU" dirty="0" smtClean="0"/>
              <a:t>годами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03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Выбор HRM-системы</a:t>
            </a:r>
            <a:br>
              <a:rPr lang="ru-RU" b="1" dirty="0" smtClean="0"/>
            </a:br>
            <a:r>
              <a:rPr lang="ru-RU" dirty="0"/>
              <a:t>5. Выбор </a:t>
            </a:r>
            <a:r>
              <a:rPr lang="ru-RU" dirty="0" err="1"/>
              <a:t>вендора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45434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smtClean="0"/>
              <a:t>«</a:t>
            </a:r>
            <a:r>
              <a:rPr lang="ru-RU" i="1" dirty="0"/>
              <a:t>Прежде всего нужно обратить внимание на репутацию компании, с которой вы планируете сотрудничать, ее известность на рынке и прочность позиций. Это гарантирует поддержку установленного программного обеспечения на протяжении как минимум нескольких лет. Хорошо, если у разработчика существует обширная база успешно завершенных проектов. Для примера: число проектов, реализованных специалистами КСК групп, превышает 4000. Такой объем позволяет нам претендовать на звание экспертов автоматизации во многих отраслях экономики. Одна из прогрессивных разработок КСК групп — уникальная система «Первая Форма» — комплексная автоматизация управления бизнес-процессами компании. Она включает обширный перечень направлений, в том числе и управление персоналом, внутренние коммуникации, электронный документооборот. Система легко адаптируется под текущую информационную инфраструктуру фирмы и любые бизнес-задачи. Срок развертывания минимальный — от одной недели. Интерфейс простой, понятный специалисту любого уровня. Кроме того, программа имеет закрепленную стоимость и не потребует от вас расходов в процессе использования. «Первая Форма» уже реализована в сотнях компаний. У некоторых наших клиентов, по их собственному заявлению, скорость документооборота возросла в целых 10 раз! Производительность сотрудников — на треть. На 40% увеличилась точность планирования и на 50% — общая эффективность работы компании</a:t>
            </a:r>
            <a:r>
              <a:rPr lang="ru-RU" i="1" dirty="0" smtClean="0"/>
              <a:t>».</a:t>
            </a:r>
            <a:r>
              <a:rPr lang="ru-RU" dirty="0"/>
              <a:t> </a:t>
            </a:r>
          </a:p>
          <a:p>
            <a:pPr marL="0" indent="0" algn="r">
              <a:buNone/>
            </a:pPr>
            <a:r>
              <a:rPr lang="ru-RU" dirty="0"/>
              <a:t>Сергей Тихонов, руководитель проектов «Автоматизация: 1Ф» компании КСК </a:t>
            </a:r>
            <a:r>
              <a:rPr lang="ru-RU" dirty="0" smtClean="0"/>
              <a:t>групп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47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Выбор HRM-системы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80" y="2015732"/>
            <a:ext cx="8814638" cy="1059977"/>
          </a:xfrm>
        </p:spPr>
        <p:txBody>
          <a:bodyPr>
            <a:noAutofit/>
          </a:bodyPr>
          <a:lstStyle/>
          <a:p>
            <a:pPr marL="0" lvl="1" algn="ctr">
              <a:lnSpc>
                <a:spcPct val="110000"/>
              </a:lnSpc>
              <a:spcBef>
                <a:spcPts val="1000"/>
              </a:spcBef>
            </a:pPr>
            <a:r>
              <a:rPr lang="ru-RU" sz="4000" i="1" dirty="0">
                <a:solidFill>
                  <a:schemeClr val="accent1"/>
                </a:solidFill>
              </a:rPr>
              <a:t>Еще вопросы по поводу внедрения?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691" y="3228109"/>
            <a:ext cx="10848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Кому доверить реинжиниринг и написание технического задания?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86691" y="3874440"/>
            <a:ext cx="7703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Внедрять самим или </a:t>
            </a:r>
            <a:r>
              <a:rPr lang="ru-RU" b="1" dirty="0" smtClean="0"/>
              <a:t>пригласить специалистов? </a:t>
            </a:r>
            <a:endParaRPr lang="ru-RU" b="1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86691" y="4538815"/>
            <a:ext cx="7592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</a:t>
            </a:r>
            <a:r>
              <a:rPr lang="ru-RU" b="1" dirty="0" smtClean="0"/>
              <a:t>лавный </a:t>
            </a:r>
            <a:r>
              <a:rPr lang="ru-RU" b="1" dirty="0"/>
              <a:t>переход к новой </a:t>
            </a:r>
            <a:r>
              <a:rPr lang="ru-RU" b="1" dirty="0" smtClean="0"/>
              <a:t>системе или «шоковая терапия»?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2767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Ключевые направления </a:t>
            </a:r>
            <a:r>
              <a:rPr lang="ru-RU" dirty="0"/>
              <a:t>в развитии </a:t>
            </a:r>
            <a:r>
              <a:rPr lang="ru-RU" dirty="0" smtClean="0"/>
              <a:t>HRM-систем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популяризация </a:t>
            </a:r>
            <a:r>
              <a:rPr lang="ru-RU" dirty="0"/>
              <a:t>решений, предоставляемых по модели </a:t>
            </a:r>
            <a:r>
              <a:rPr lang="ru-RU" dirty="0" err="1"/>
              <a:t>SaaS</a:t>
            </a:r>
            <a:r>
              <a:rPr lang="ru-RU" dirty="0"/>
              <a:t> </a:t>
            </a:r>
          </a:p>
          <a:p>
            <a:pPr lvl="0"/>
            <a:r>
              <a:rPr lang="ru-RU" dirty="0"/>
              <a:t>повышение спроса на более простые и доступные решения с оптимальным соотношением "цена/качество" </a:t>
            </a:r>
          </a:p>
          <a:p>
            <a:pPr lvl="0"/>
            <a:r>
              <a:rPr lang="ru-RU" dirty="0"/>
              <a:t>вытеснение с рынка "слабых" </a:t>
            </a:r>
            <a:r>
              <a:rPr lang="ru-RU" dirty="0" smtClean="0"/>
              <a:t>HRM-решений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54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HRM (</a:t>
            </a:r>
            <a:r>
              <a:rPr lang="ru-RU" dirty="0" err="1"/>
              <a:t>Human</a:t>
            </a:r>
            <a:r>
              <a:rPr lang="ru-RU" dirty="0"/>
              <a:t> </a:t>
            </a:r>
            <a:r>
              <a:rPr lang="ru-RU" dirty="0" err="1"/>
              <a:t>Resource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>
            <a:normAutofit/>
          </a:bodyPr>
          <a:lstStyle/>
          <a:p>
            <a:r>
              <a:rPr lang="ru-RU" dirty="0" smtClean="0"/>
              <a:t>«Управление </a:t>
            </a:r>
            <a:r>
              <a:rPr lang="ru-RU" dirty="0"/>
              <a:t>человеческими ресурсами</a:t>
            </a:r>
            <a:r>
              <a:rPr lang="ru-RU" dirty="0" smtClean="0"/>
              <a:t>» (англ.) </a:t>
            </a:r>
            <a:r>
              <a:rPr lang="ru-RU" dirty="0"/>
              <a:t>– </a:t>
            </a:r>
            <a:r>
              <a:rPr lang="ru-RU" dirty="0" smtClean="0"/>
              <a:t> комплексная </a:t>
            </a:r>
            <a:r>
              <a:rPr lang="ru-RU" dirty="0"/>
              <a:t>автоматизированная система управления персоналом с расширенными функциональными возможностями. </a:t>
            </a:r>
            <a:r>
              <a:rPr lang="ru-RU" dirty="0" smtClean="0"/>
              <a:t>Обрабатывает </a:t>
            </a:r>
            <a:r>
              <a:rPr lang="ru-RU" dirty="0"/>
              <a:t>большой объем бизнес-процессов, расчетных и аналитических </a:t>
            </a:r>
            <a:r>
              <a:rPr lang="ru-RU" dirty="0" smtClean="0"/>
              <a:t>операций</a:t>
            </a:r>
            <a:r>
              <a:rPr lang="ru-RU" dirty="0"/>
              <a:t>, которые касаются всех аспектов «жизни» сотрудника в компании: от расчета заработной платы до профессионального роста и развития </a:t>
            </a:r>
            <a:r>
              <a:rPr lang="ru-RU" dirty="0" smtClean="0"/>
              <a:t>карьеры</a:t>
            </a:r>
          </a:p>
          <a:p>
            <a:r>
              <a:rPr lang="ru-RU" dirty="0" smtClean="0"/>
              <a:t>Синонимы</a:t>
            </a:r>
            <a:r>
              <a:rPr lang="en-US" dirty="0"/>
              <a:t>: HCM (Human Capital Management) </a:t>
            </a:r>
            <a:r>
              <a:rPr lang="ru-RU" dirty="0"/>
              <a:t>и</a:t>
            </a:r>
            <a:r>
              <a:rPr lang="en-US" dirty="0"/>
              <a:t> WFM (</a:t>
            </a:r>
            <a:r>
              <a:rPr lang="en-US" dirty="0" err="1"/>
              <a:t>WorkForce</a:t>
            </a:r>
            <a:r>
              <a:rPr lang="en-US" dirty="0"/>
              <a:t> Management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«</a:t>
            </a:r>
            <a:r>
              <a:rPr lang="ru-RU" dirty="0"/>
              <a:t>системы управления персоналом</a:t>
            </a:r>
            <a:r>
              <a:rPr lang="ru-RU" dirty="0" smtClean="0"/>
              <a:t>»</a:t>
            </a:r>
          </a:p>
          <a:p>
            <a:pPr marL="0" lvl="1" indent="0" algn="ctr">
              <a:spcBef>
                <a:spcPts val="1000"/>
              </a:spcBef>
              <a:buNone/>
            </a:pPr>
            <a:r>
              <a:rPr lang="ru-RU" sz="4000" i="1" dirty="0">
                <a:solidFill>
                  <a:schemeClr val="accent1"/>
                </a:solidFill>
              </a:rPr>
              <a:t>Для чего?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85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</a:t>
            </a:r>
            <a:r>
              <a:rPr lang="ru-RU" dirty="0"/>
              <a:t>решения двух основных задач: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8" y="1853754"/>
            <a:ext cx="9603275" cy="425443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dirty="0" smtClean="0"/>
              <a:t>упорядочение расчетов </a:t>
            </a:r>
            <a:r>
              <a:rPr lang="ru-RU" dirty="0"/>
              <a:t>и </a:t>
            </a:r>
            <a:r>
              <a:rPr lang="ru-RU" dirty="0" smtClean="0"/>
              <a:t>учета </a:t>
            </a:r>
            <a:r>
              <a:rPr lang="ru-RU" dirty="0"/>
              <a:t>операций, связанных с управлением </a:t>
            </a:r>
            <a:r>
              <a:rPr lang="ru-RU" dirty="0" smtClean="0"/>
              <a:t>персоналом</a:t>
            </a:r>
            <a:endParaRPr lang="ru-RU" dirty="0"/>
          </a:p>
          <a:p>
            <a:pPr lvl="1">
              <a:lnSpc>
                <a:spcPct val="110000"/>
              </a:lnSpc>
            </a:pPr>
            <a:r>
              <a:rPr lang="ru-RU" dirty="0" smtClean="0"/>
              <a:t>автоматизация </a:t>
            </a:r>
            <a:r>
              <a:rPr lang="ru-RU" dirty="0"/>
              <a:t>операций и использование единой базы обеспечивает корректность расчетов, ведение статистики и аналитики, оперативность </a:t>
            </a:r>
            <a:r>
              <a:rPr lang="ru-RU" dirty="0" smtClean="0"/>
              <a:t>действий</a:t>
            </a:r>
          </a:p>
          <a:p>
            <a:pPr lvl="0">
              <a:lnSpc>
                <a:spcPct val="110000"/>
              </a:lnSpc>
            </a:pPr>
            <a:r>
              <a:rPr lang="ru-RU" dirty="0" smtClean="0"/>
              <a:t>снижение потерь, связанных </a:t>
            </a:r>
            <a:r>
              <a:rPr lang="ru-RU" dirty="0"/>
              <a:t>с движением </a:t>
            </a:r>
            <a:r>
              <a:rPr lang="ru-RU" dirty="0" smtClean="0"/>
              <a:t>кадров</a:t>
            </a:r>
            <a:endParaRPr lang="ru-RU" dirty="0"/>
          </a:p>
          <a:p>
            <a:pPr lvl="1">
              <a:lnSpc>
                <a:spcPct val="110000"/>
              </a:lnSpc>
            </a:pPr>
            <a:r>
              <a:rPr lang="ru-RU" dirty="0" smtClean="0"/>
              <a:t>позволяют </a:t>
            </a:r>
            <a:r>
              <a:rPr lang="ru-RU" dirty="0"/>
              <a:t>руководителю выстраивать кадровую стратегию, основываясь на точном и всестороннем анализе показателей каждого работника, принимать эффективные решения, планировать перестановки, обучение, формировать систему мотивации. Все это </a:t>
            </a:r>
            <a:r>
              <a:rPr lang="ru-RU" dirty="0" smtClean="0"/>
              <a:t>позволяет </a:t>
            </a:r>
            <a:r>
              <a:rPr lang="ru-RU" dirty="0"/>
              <a:t>не только удержать лучших специалистов, но и создать им условия для дальнейшего роста и еще более эффективного исполнения трудовых </a:t>
            </a:r>
            <a:r>
              <a:rPr lang="ru-RU" dirty="0" smtClean="0"/>
              <a:t>обязанностей</a:t>
            </a:r>
          </a:p>
          <a:p>
            <a:pPr marL="457200" lvl="1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ru-RU" i="1" dirty="0"/>
              <a:t>По данным </a:t>
            </a:r>
            <a:r>
              <a:rPr lang="ru-RU" i="1" dirty="0" err="1"/>
              <a:t>American</a:t>
            </a:r>
            <a:r>
              <a:rPr lang="ru-RU" i="1" dirty="0"/>
              <a:t> </a:t>
            </a:r>
            <a:r>
              <a:rPr lang="ru-RU" i="1" dirty="0" err="1"/>
              <a:t>Management</a:t>
            </a:r>
            <a:r>
              <a:rPr lang="ru-RU" i="1" dirty="0"/>
              <a:t> </a:t>
            </a:r>
            <a:r>
              <a:rPr lang="ru-RU" i="1" dirty="0" err="1"/>
              <a:t>Association</a:t>
            </a:r>
            <a:r>
              <a:rPr lang="ru-RU" i="1" dirty="0"/>
              <a:t>, в США стоимость замены ушедшего из компании работника может составить от 30 до 150% годового оклада — в зависимости от уровня квалификации и </a:t>
            </a:r>
            <a:r>
              <a:rPr lang="ru-RU" i="1" dirty="0" smtClean="0"/>
              <a:t>опыта</a:t>
            </a:r>
          </a:p>
          <a:p>
            <a:pPr marL="457200" lvl="1" indent="0">
              <a:lnSpc>
                <a:spcPct val="110000"/>
              </a:lnSpc>
              <a:spcBef>
                <a:spcPts val="1200"/>
              </a:spcBef>
              <a:buNone/>
            </a:pPr>
            <a:endParaRPr lang="ru-RU" dirty="0"/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95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HRM-системы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2466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2300" dirty="0" smtClean="0"/>
              <a:t>привлекать</a:t>
            </a:r>
            <a:r>
              <a:rPr lang="ru-RU" sz="2300" dirty="0"/>
              <a:t>, удерживать и мотивировать лучший </a:t>
            </a:r>
            <a:r>
              <a:rPr lang="ru-RU" sz="2300" dirty="0" smtClean="0"/>
              <a:t>персонал</a:t>
            </a:r>
            <a:endParaRPr lang="ru-RU" sz="2300" dirty="0"/>
          </a:p>
          <a:p>
            <a:pPr lvl="0"/>
            <a:r>
              <a:rPr lang="ru-RU" sz="2300" dirty="0"/>
              <a:t>достигать реализации стратегических целей компании, декомпозируя их до уровня каждого </a:t>
            </a:r>
            <a:r>
              <a:rPr lang="ru-RU" sz="2300" dirty="0" smtClean="0"/>
              <a:t>сотрудника</a:t>
            </a:r>
            <a:endParaRPr lang="ru-RU" sz="2300" dirty="0"/>
          </a:p>
          <a:p>
            <a:pPr lvl="0"/>
            <a:r>
              <a:rPr lang="ru-RU" sz="2300" dirty="0"/>
              <a:t>реализовывать развитие и обучение кадрового потенциала в соответствии с целями компании и ее </a:t>
            </a:r>
            <a:r>
              <a:rPr lang="ru-RU" sz="2300" dirty="0" smtClean="0"/>
              <a:t>подразделений</a:t>
            </a:r>
            <a:endParaRPr lang="ru-RU" sz="2300" dirty="0"/>
          </a:p>
          <a:p>
            <a:pPr lvl="0"/>
            <a:r>
              <a:rPr lang="ru-RU" sz="2300" dirty="0"/>
              <a:t>осуществлять стратегическое планирование организационных изменений и формировать </a:t>
            </a:r>
            <a:r>
              <a:rPr lang="ru-RU" sz="2300" dirty="0" smtClean="0"/>
              <a:t>бюджеты</a:t>
            </a:r>
            <a:endParaRPr lang="ru-RU" sz="2300" dirty="0"/>
          </a:p>
          <a:p>
            <a:pPr lvl="0"/>
            <a:r>
              <a:rPr lang="ru-RU" sz="2300" dirty="0"/>
              <a:t>своевременно принимать эффективные решения, основываясь на точном и всестороннем информационном </a:t>
            </a:r>
            <a:r>
              <a:rPr lang="ru-RU" sz="2300" dirty="0" smtClean="0"/>
              <a:t>анализе</a:t>
            </a:r>
            <a:endParaRPr lang="ru-RU" sz="2300" dirty="0"/>
          </a:p>
          <a:p>
            <a:r>
              <a:rPr lang="ru-RU" sz="2300" dirty="0"/>
              <a:t>с низкими затратами и оптимально осуществлять учетные функции в области управления </a:t>
            </a:r>
            <a:r>
              <a:rPr lang="ru-RU" sz="2300" dirty="0" smtClean="0"/>
              <a:t>персоналом</a:t>
            </a:r>
          </a:p>
          <a:p>
            <a:pPr marL="0" indent="0" algn="ctr">
              <a:buNone/>
            </a:pPr>
            <a:endParaRPr lang="ru-RU" sz="4700" i="1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ru-RU" sz="4700" i="1" dirty="0" smtClean="0">
                <a:solidFill>
                  <a:schemeClr val="accent1"/>
                </a:solidFill>
              </a:rPr>
              <a:t>РЕЗУЛЬТАТ</a:t>
            </a:r>
            <a:r>
              <a:rPr lang="ru-RU" sz="4700" i="1" dirty="0">
                <a:solidFill>
                  <a:schemeClr val="accent1"/>
                </a:solidFill>
              </a:rPr>
              <a:t>?</a:t>
            </a:r>
          </a:p>
          <a:p>
            <a:pPr lvl="0"/>
            <a:endParaRPr lang="ru-RU" dirty="0" smtClean="0"/>
          </a:p>
          <a:p>
            <a:pPr lvl="0"/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33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67245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 smtClean="0"/>
              <a:t>1</a:t>
            </a:r>
            <a:r>
              <a:rPr lang="ru-RU" i="1" dirty="0"/>
              <a:t>. Объединение участников управленческого </a:t>
            </a:r>
            <a:r>
              <a:rPr lang="ru-RU" i="1" dirty="0" smtClean="0"/>
              <a:t>процесса</a:t>
            </a:r>
            <a:endParaRPr lang="ru-RU" dirty="0"/>
          </a:p>
          <a:p>
            <a:r>
              <a:rPr lang="ru-RU" sz="2100" dirty="0"/>
              <a:t>Сотрудников фирмы, которые взаимодействуют с ИС по управлению человеческими ресурсами, можно разделить на три категории:  специалисты по </a:t>
            </a:r>
            <a:r>
              <a:rPr lang="ru-RU" sz="2100" dirty="0" smtClean="0"/>
              <a:t>УП, </a:t>
            </a:r>
            <a:r>
              <a:rPr lang="ru-RU" sz="2100" dirty="0"/>
              <a:t>руководители среднего и высшего звена разных функциональных областей (например, производства, маркетинга, финансов и т.д.), и сами работники. ИС в этом случае становится общей площадкой, на которой все участники могут обменяться сведениями, получить оперативную информацию, задать вопросы и согласовать позиции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 </a:t>
            </a:r>
            <a:r>
              <a:rPr lang="ru-RU" i="1" dirty="0"/>
              <a:t>Интеграция технологий по управлению человеческими </a:t>
            </a:r>
            <a:r>
              <a:rPr lang="ru-RU" i="1" dirty="0" smtClean="0"/>
              <a:t>ресурсам</a:t>
            </a:r>
            <a:endParaRPr lang="ru-RU" dirty="0"/>
          </a:p>
          <a:p>
            <a:r>
              <a:rPr lang="ru-RU" sz="2100" dirty="0"/>
              <a:t>Почти каждая функция управления персоналом (вознаграждение, </a:t>
            </a:r>
            <a:r>
              <a:rPr lang="ru-RU" sz="2100" dirty="0" err="1"/>
              <a:t>найм</a:t>
            </a:r>
            <a:r>
              <a:rPr lang="ru-RU" sz="2100" dirty="0"/>
              <a:t>, обучение и т.д.) ощущает на себе результаты перестройки процессов благодаря достижениям в области информационных технологий</a:t>
            </a:r>
          </a:p>
          <a:p>
            <a:pPr marL="0" indent="0">
              <a:buNone/>
            </a:pPr>
            <a:r>
              <a:rPr lang="ru-RU" dirty="0" smtClean="0"/>
              <a:t>+ появляется </a:t>
            </a:r>
            <a:r>
              <a:rPr lang="ru-RU" dirty="0"/>
              <a:t>возможность целостного управления, преобразования традиционных процессов по управлению человеческими ресурсами из </a:t>
            </a:r>
            <a:r>
              <a:rPr lang="ru-RU" dirty="0" smtClean="0"/>
              <a:t>обособленных действий</a:t>
            </a:r>
            <a:r>
              <a:rPr lang="ru-RU" dirty="0"/>
              <a:t>, в единую интегрированную </a:t>
            </a:r>
            <a:r>
              <a:rPr lang="ru-RU" dirty="0" smtClean="0"/>
              <a:t>деятельность</a:t>
            </a:r>
          </a:p>
          <a:p>
            <a:pPr>
              <a:buFontTx/>
              <a:buChar char="-"/>
            </a:pPr>
            <a:r>
              <a:rPr lang="ru-RU" dirty="0" smtClean="0"/>
              <a:t>создает </a:t>
            </a:r>
            <a:r>
              <a:rPr lang="ru-RU" dirty="0"/>
              <a:t>значительные трудности для специалистов </a:t>
            </a:r>
            <a:r>
              <a:rPr lang="ru-RU" dirty="0" smtClean="0"/>
              <a:t>УП, </a:t>
            </a:r>
            <a:r>
              <a:rPr lang="ru-RU" dirty="0"/>
              <a:t>которые должны быстро осваивать новейшие информационные технологии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sz="2100" dirty="0" smtClean="0">
                <a:sym typeface="Symbol" panose="05050102010706020507" pitchFamily="18" charset="2"/>
              </a:rPr>
              <a:t> </a:t>
            </a:r>
            <a:r>
              <a:rPr lang="ru-RU" sz="2100" dirty="0" smtClean="0"/>
              <a:t>экономия </a:t>
            </a:r>
            <a:r>
              <a:rPr lang="ru-RU" sz="2100" dirty="0"/>
              <a:t>времени и повышение </a:t>
            </a:r>
            <a:r>
              <a:rPr lang="ru-RU" sz="2100" dirty="0" smtClean="0"/>
              <a:t>результативности управления </a:t>
            </a:r>
            <a:r>
              <a:rPr lang="ru-RU" sz="2100" dirty="0"/>
              <a:t>человеческими </a:t>
            </a:r>
            <a:r>
              <a:rPr lang="ru-RU" sz="2100" dirty="0" smtClean="0"/>
              <a:t>ресурсами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43752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i="1" dirty="0"/>
              <a:t>3. Повышение </a:t>
            </a:r>
            <a:r>
              <a:rPr lang="ru-RU" i="1" dirty="0" smtClean="0"/>
              <a:t>эффективности</a:t>
            </a:r>
            <a:endParaRPr lang="ru-RU" dirty="0"/>
          </a:p>
          <a:p>
            <a:r>
              <a:rPr lang="ru-RU" dirty="0" smtClean="0"/>
              <a:t>Расширение возможностей  того или иного направления </a:t>
            </a:r>
            <a:r>
              <a:rPr lang="ru-RU" dirty="0"/>
              <a:t>деятельности </a:t>
            </a:r>
            <a:r>
              <a:rPr lang="ru-RU" dirty="0" smtClean="0"/>
              <a:t>УП</a:t>
            </a:r>
          </a:p>
          <a:p>
            <a:r>
              <a:rPr lang="ru-RU" dirty="0" smtClean="0"/>
              <a:t>Ускорение процессов</a:t>
            </a:r>
          </a:p>
          <a:p>
            <a:r>
              <a:rPr lang="ru-RU" dirty="0" smtClean="0"/>
              <a:t>Упрощение функционирования</a:t>
            </a:r>
          </a:p>
          <a:p>
            <a:r>
              <a:rPr lang="ru-RU" dirty="0" smtClean="0"/>
              <a:t>Сокращение ошибок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i="1" dirty="0"/>
              <a:t>. Создание новых управленческих </a:t>
            </a:r>
            <a:r>
              <a:rPr lang="ru-RU" i="1" dirty="0" smtClean="0"/>
              <a:t>инструментов</a:t>
            </a:r>
            <a:endParaRPr lang="ru-RU" dirty="0"/>
          </a:p>
          <a:p>
            <a:r>
              <a:rPr lang="ru-RU" dirty="0" smtClean="0"/>
              <a:t>Дистанционное обучение</a:t>
            </a:r>
          </a:p>
          <a:p>
            <a:r>
              <a:rPr lang="ru-RU" dirty="0" smtClean="0"/>
              <a:t>Проведение </a:t>
            </a:r>
            <a:r>
              <a:rPr lang="ru-RU" dirty="0"/>
              <a:t>оценки в 360 </a:t>
            </a:r>
            <a:r>
              <a:rPr lang="ru-RU" dirty="0" smtClean="0"/>
              <a:t>градусов</a:t>
            </a:r>
          </a:p>
          <a:p>
            <a:r>
              <a:rPr lang="ru-RU" dirty="0" smtClean="0"/>
              <a:t>Функционирование </a:t>
            </a:r>
            <a:r>
              <a:rPr lang="ru-RU" dirty="0" err="1" smtClean="0"/>
              <a:t>интранета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472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Потребности бизнеса, </a:t>
            </a:r>
            <a:r>
              <a:rPr lang="ru-RU" dirty="0"/>
              <a:t>реализуемые HRM-системами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20218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Управление расходами.</a:t>
            </a:r>
            <a:r>
              <a:rPr lang="ru-RU" dirty="0" smtClean="0"/>
              <a:t> </a:t>
            </a:r>
            <a:r>
              <a:rPr lang="ru-RU" dirty="0"/>
              <a:t>Расходы на оплату труда являются одной из крупнейших затратных статей. </a:t>
            </a:r>
            <a:r>
              <a:rPr lang="ru-RU" dirty="0" smtClean="0"/>
              <a:t>Использование </a:t>
            </a:r>
            <a:r>
              <a:rPr lang="ru-RU" dirty="0"/>
              <a:t>HRM позволяет планировать бюджет на заработную плату, устанавливать компенсации, контролировать </a:t>
            </a:r>
            <a:r>
              <a:rPr lang="ru-RU" dirty="0" err="1"/>
              <a:t>найм</a:t>
            </a:r>
            <a:r>
              <a:rPr lang="ru-RU" dirty="0"/>
              <a:t> и управлять </a:t>
            </a:r>
            <a:r>
              <a:rPr lang="ru-RU" dirty="0" smtClean="0"/>
              <a:t>увольнениями</a:t>
            </a:r>
            <a:endParaRPr lang="ru-RU" dirty="0"/>
          </a:p>
          <a:p>
            <a:pPr lvl="0"/>
            <a:r>
              <a:rPr lang="ru-RU" b="1" dirty="0"/>
              <a:t>Эффективное управление бизнес-процессами.</a:t>
            </a:r>
            <a:r>
              <a:rPr lang="ru-RU" dirty="0"/>
              <a:t> </a:t>
            </a:r>
            <a:r>
              <a:rPr lang="ru-RU" dirty="0" smtClean="0"/>
              <a:t>HRM </a:t>
            </a:r>
            <a:r>
              <a:rPr lang="ru-RU" dirty="0"/>
              <a:t>поддерживает множество бизнес-процессов, которые традиционно строились на бумажной основе. Эффективность обеспечивается переходом на безбумажный оборот, доступностью для работников и менеджеров посредством веб-интерфейса, а также повышением оперативности </a:t>
            </a:r>
            <a:r>
              <a:rPr lang="ru-RU" dirty="0" smtClean="0"/>
              <a:t>операций</a:t>
            </a:r>
            <a:endParaRPr lang="ru-RU" dirty="0"/>
          </a:p>
          <a:p>
            <a:r>
              <a:rPr lang="ru-RU" b="1" dirty="0"/>
              <a:t>Соблюдение </a:t>
            </a:r>
            <a:r>
              <a:rPr lang="ru-RU" b="1" dirty="0" smtClean="0"/>
              <a:t>регуляторных </a:t>
            </a:r>
            <a:r>
              <a:rPr lang="ru-RU" b="1" dirty="0"/>
              <a:t>и </a:t>
            </a:r>
            <a:r>
              <a:rPr lang="ru-RU" b="1" dirty="0" smtClean="0"/>
              <a:t>законодательных требований</a:t>
            </a:r>
            <a:r>
              <a:rPr lang="ru-RU" dirty="0" smtClean="0"/>
              <a:t>, </a:t>
            </a:r>
            <a:r>
              <a:rPr lang="ru-RU" dirty="0"/>
              <a:t>регламентирующих взаимоотношения работника и работодателя. Использование HRM-систем позволяет обеспечить </a:t>
            </a:r>
            <a:r>
              <a:rPr lang="ru-RU" dirty="0" smtClean="0"/>
              <a:t>соответствие </a:t>
            </a:r>
            <a:r>
              <a:rPr lang="ru-RU" dirty="0"/>
              <a:t>кадровых процессов требованиям закона, а также </a:t>
            </a:r>
            <a:r>
              <a:rPr lang="ru-RU" dirty="0" smtClean="0"/>
              <a:t>управлять исками</a:t>
            </a:r>
            <a:r>
              <a:rPr lang="ru-RU" dirty="0"/>
              <a:t>. </a:t>
            </a:r>
          </a:p>
          <a:p>
            <a:pPr lvl="0"/>
            <a:r>
              <a:rPr lang="ru-RU" b="1" dirty="0" smtClean="0"/>
              <a:t>Повышение </a:t>
            </a:r>
            <a:r>
              <a:rPr lang="ru-RU" b="1" dirty="0"/>
              <a:t>ценности человеческого капитала.</a:t>
            </a:r>
            <a:r>
              <a:rPr lang="ru-RU" dirty="0"/>
              <a:t> </a:t>
            </a:r>
            <a:r>
              <a:rPr lang="ru-RU" dirty="0" smtClean="0"/>
              <a:t>Компании </a:t>
            </a:r>
            <a:r>
              <a:rPr lang="ru-RU" dirty="0"/>
              <a:t>с сильной функцией управления персоналом </a:t>
            </a:r>
            <a:r>
              <a:rPr lang="ru-RU" dirty="0" smtClean="0"/>
              <a:t>акцентируют </a:t>
            </a:r>
            <a:r>
              <a:rPr lang="ru-RU" dirty="0"/>
              <a:t>внимание на </a:t>
            </a:r>
            <a:r>
              <a:rPr lang="ru-RU" dirty="0" smtClean="0"/>
              <a:t>качественном </a:t>
            </a:r>
            <a:r>
              <a:rPr lang="ru-RU" dirty="0"/>
              <a:t>росте сотрудников, разрабатывая поощрительные программы и схемы </a:t>
            </a:r>
            <a:r>
              <a:rPr lang="ru-RU" dirty="0" smtClean="0"/>
              <a:t>мотивации. Реализуется </a:t>
            </a:r>
            <a:r>
              <a:rPr lang="ru-RU" dirty="0"/>
              <a:t>как непосредственно с помощью HRM систем, так и сопутствующих решений для управления талантами, включая отдельные решения для автоматизации процесса обучения и </a:t>
            </a:r>
            <a:r>
              <a:rPr lang="ru-RU" dirty="0" err="1" smtClean="0"/>
              <a:t>рекрутинга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236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465</TotalTime>
  <Words>3392</Words>
  <Application>Microsoft Office PowerPoint</Application>
  <PresentationFormat>Широкоэкранный</PresentationFormat>
  <Paragraphs>287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5" baseType="lpstr">
      <vt:lpstr>SimSun</vt:lpstr>
      <vt:lpstr>Arial</vt:lpstr>
      <vt:lpstr>Calibri</vt:lpstr>
      <vt:lpstr>Gill Sans MT</vt:lpstr>
      <vt:lpstr>Symbol</vt:lpstr>
      <vt:lpstr>Tahoma</vt:lpstr>
      <vt:lpstr>Times New Roman</vt:lpstr>
      <vt:lpstr>Wingdings</vt:lpstr>
      <vt:lpstr>Gallery</vt:lpstr>
      <vt:lpstr>Информационные системы управления персоналом </vt:lpstr>
      <vt:lpstr>Информационная система управления </vt:lpstr>
      <vt:lpstr>Информационные системы управления позволяют:  </vt:lpstr>
      <vt:lpstr>HRM (Human Resource Management) </vt:lpstr>
      <vt:lpstr>для решения двух основных задач: </vt:lpstr>
      <vt:lpstr>задачи HRM-системы</vt:lpstr>
      <vt:lpstr>Результат</vt:lpstr>
      <vt:lpstr>РЕЗУЛЬТАТ</vt:lpstr>
      <vt:lpstr>Потребности бизнеса, реализуемые HRM-системами </vt:lpstr>
      <vt:lpstr>Потребности бизнеса, реализуемые HRM-системами</vt:lpstr>
      <vt:lpstr>Эффекты</vt:lpstr>
      <vt:lpstr>Пользователи</vt:lpstr>
      <vt:lpstr>В разрезе размера организации:</vt:lpstr>
      <vt:lpstr>реализуют следующие задачи: </vt:lpstr>
      <vt:lpstr>функциональные возможности</vt:lpstr>
      <vt:lpstr>Программные продукты</vt:lpstr>
      <vt:lpstr>Программные продукты</vt:lpstr>
      <vt:lpstr>Программные продукты</vt:lpstr>
      <vt:lpstr>Классификация HRM-систем  1. по степени автоматизации процессов</vt:lpstr>
      <vt:lpstr>Классификация HRM-систем  1. по степени автоматизации процессов</vt:lpstr>
      <vt:lpstr>Классификация HRM-систем  2. по составу функций</vt:lpstr>
      <vt:lpstr>Роль службы УП в организации  ИС</vt:lpstr>
      <vt:lpstr>Роль Службы УП в организации  ИС</vt:lpstr>
      <vt:lpstr>Роль службы уп в организации  ИС</vt:lpstr>
      <vt:lpstr>Роль службы уп в организации  ИС</vt:lpstr>
      <vt:lpstr>Роль службы Уп в организации  ИС</vt:lpstr>
      <vt:lpstr>Кому нужны HRM-системы </vt:lpstr>
      <vt:lpstr>Выбор HRM-системы 1. Определение потребности</vt:lpstr>
      <vt:lpstr>Выбор HRM-системы 2. отбор с точки зрения соответствия бюджету</vt:lpstr>
      <vt:lpstr>Минимальные требования к системе</vt:lpstr>
      <vt:lpstr>"Руководство по правильному выбору HRM-решения"</vt:lpstr>
      <vt:lpstr>Выбор HRM-системы 3. Самостоятельная система или модуль в рамках ERP? </vt:lpstr>
      <vt:lpstr>Выбор HRM-системы 4. Пакетное решение или индивидуально разработанное </vt:lpstr>
      <vt:lpstr>Выбор HRM-системы 5. Выбор вендора</vt:lpstr>
      <vt:lpstr>Выбор HRM-системы</vt:lpstr>
      <vt:lpstr>Ключевые направления в развитии HRM-систем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автоматизированная система управления персоналом</dc:title>
  <dc:creator>Пользователь</dc:creator>
  <cp:lastModifiedBy>User</cp:lastModifiedBy>
  <cp:revision>83</cp:revision>
  <dcterms:created xsi:type="dcterms:W3CDTF">2017-07-07T10:47:11Z</dcterms:created>
  <dcterms:modified xsi:type="dcterms:W3CDTF">2025-12-03T07:11:11Z</dcterms:modified>
</cp:coreProperties>
</file>