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9"/>
  </p:notesMasterIdLst>
  <p:sldIdLst>
    <p:sldId id="256" r:id="rId2"/>
    <p:sldId id="257" r:id="rId3"/>
    <p:sldId id="405" r:id="rId4"/>
    <p:sldId id="426" r:id="rId5"/>
    <p:sldId id="406" r:id="rId6"/>
    <p:sldId id="407" r:id="rId7"/>
    <p:sldId id="408" r:id="rId8"/>
    <p:sldId id="409" r:id="rId9"/>
    <p:sldId id="425" r:id="rId10"/>
    <p:sldId id="410" r:id="rId11"/>
    <p:sldId id="328" r:id="rId12"/>
    <p:sldId id="329" r:id="rId13"/>
    <p:sldId id="358" r:id="rId14"/>
    <p:sldId id="359" r:id="rId15"/>
    <p:sldId id="260" r:id="rId16"/>
    <p:sldId id="261" r:id="rId17"/>
    <p:sldId id="262" r:id="rId18"/>
    <p:sldId id="330" r:id="rId19"/>
    <p:sldId id="33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288" r:id="rId58"/>
    <p:sldId id="289" r:id="rId59"/>
    <p:sldId id="290" r:id="rId60"/>
    <p:sldId id="291" r:id="rId61"/>
    <p:sldId id="292" r:id="rId62"/>
    <p:sldId id="293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3" r:id="rId89"/>
    <p:sldId id="395" r:id="rId90"/>
    <p:sldId id="396" r:id="rId91"/>
    <p:sldId id="397" r:id="rId92"/>
    <p:sldId id="398" r:id="rId93"/>
    <p:sldId id="399" r:id="rId94"/>
    <p:sldId id="392" r:id="rId95"/>
    <p:sldId id="302" r:id="rId96"/>
    <p:sldId id="303" r:id="rId97"/>
    <p:sldId id="304" r:id="rId98"/>
    <p:sldId id="305" r:id="rId99"/>
    <p:sldId id="306" r:id="rId100"/>
    <p:sldId id="307" r:id="rId101"/>
    <p:sldId id="431" r:id="rId102"/>
    <p:sldId id="308" r:id="rId103"/>
    <p:sldId id="309" r:id="rId104"/>
    <p:sldId id="310" r:id="rId105"/>
    <p:sldId id="311" r:id="rId106"/>
    <p:sldId id="312" r:id="rId107"/>
    <p:sldId id="313" r:id="rId108"/>
    <p:sldId id="371" r:id="rId109"/>
    <p:sldId id="372" r:id="rId110"/>
    <p:sldId id="373" r:id="rId111"/>
    <p:sldId id="374" r:id="rId112"/>
    <p:sldId id="375" r:id="rId113"/>
    <p:sldId id="400" r:id="rId114"/>
    <p:sldId id="401" r:id="rId115"/>
    <p:sldId id="314" r:id="rId116"/>
    <p:sldId id="315" r:id="rId117"/>
    <p:sldId id="380" r:id="rId118"/>
    <p:sldId id="381" r:id="rId119"/>
    <p:sldId id="333" r:id="rId120"/>
    <p:sldId id="334" r:id="rId121"/>
    <p:sldId id="335" r:id="rId122"/>
    <p:sldId id="336" r:id="rId123"/>
    <p:sldId id="337" r:id="rId124"/>
    <p:sldId id="338" r:id="rId125"/>
    <p:sldId id="339" r:id="rId126"/>
    <p:sldId id="376" r:id="rId127"/>
    <p:sldId id="377" r:id="rId128"/>
    <p:sldId id="378" r:id="rId129"/>
    <p:sldId id="379" r:id="rId130"/>
    <p:sldId id="340" r:id="rId131"/>
    <p:sldId id="341" r:id="rId132"/>
    <p:sldId id="342" r:id="rId133"/>
    <p:sldId id="343" r:id="rId134"/>
    <p:sldId id="344" r:id="rId135"/>
    <p:sldId id="345" r:id="rId136"/>
    <p:sldId id="316" r:id="rId137"/>
    <p:sldId id="317" r:id="rId138"/>
    <p:sldId id="332" r:id="rId139"/>
    <p:sldId id="318" r:id="rId140"/>
    <p:sldId id="319" r:id="rId141"/>
    <p:sldId id="320" r:id="rId142"/>
    <p:sldId id="321" r:id="rId143"/>
    <p:sldId id="322" r:id="rId144"/>
    <p:sldId id="323" r:id="rId145"/>
    <p:sldId id="325" r:id="rId146"/>
    <p:sldId id="430" r:id="rId147"/>
    <p:sldId id="428" r:id="rId1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7074" autoAdjust="0"/>
  </p:normalViewPr>
  <p:slideViewPr>
    <p:cSldViewPr>
      <p:cViewPr varScale="1">
        <p:scale>
          <a:sx n="113" d="100"/>
          <a:sy n="113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36143F-E713-4175-9431-A1628AC3AC09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417C46-DC1C-4291-9BAD-F7E2DD22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5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8163"/>
            <a:ext cx="5029200" cy="38481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0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1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6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8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0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9622C-81A4-4D0C-9AFC-1A0C4A7C270E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2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1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7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6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9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5245-0FC1-401E-B340-B68490DC892F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46C1-412E-4B80-BDB9-5C39210A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5DB2-B866-4B4B-A126-5232B66A7521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6F11-7395-4FED-A68B-757823444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7F7E-4AE3-4F55-8377-75AF33F11B1A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521F-BF7F-4BE8-8F1E-26B893DE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26C1-592C-474B-9BC2-6C34DEC45D73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52A9-AE25-4F47-B51A-E86DBE0D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5EBB-E18C-4C27-BD55-818E35B188C5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D07B-273E-4D88-A419-DB9580CE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C39B-0F32-4D8B-A809-06A65805DA43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6D97-DC16-481C-A849-882946CE4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23A4-B5F2-4DD4-8F4D-9092D6D14870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0E1D-2694-4FA0-ACCC-392ED6C4D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591B-C72F-4346-836B-BAB6A05B7240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31A7-96B3-4E43-B5CC-A6482A699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B6A3-8EEC-40CE-B4E4-3FBD177AEE2A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4286-0216-4F32-A469-5E9B12554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1059-D0B3-4E6B-A73E-78F4E05B43C8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D9F0-8E21-45FB-8734-018B7BD1E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9CD8-E3A3-456E-9B95-763B35A111D4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9F7A-8284-42B5-AE5F-D8B10791A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DE9D-F7D4-4756-8FF2-E3133774AAD8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E3FC-4847-4EFF-9D04-B1761DE2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19B6-8D23-4204-99F5-445179A20E7F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F2B9-1C32-4251-957B-819A35172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82B9-BB41-4FC1-B336-667A8C3DE1EE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5F88-B4A3-4D8A-9921-3D0F2374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0047-2A1A-4D79-A612-272F9BBC7C50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BE6D-3F47-450F-AA9A-386E0ACFF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94416-164E-44AC-97B6-912DD6E698D1}" type="datetimeFigureOut">
              <a:rPr lang="ru-RU"/>
              <a:pPr>
                <a:defRPr/>
              </a:pPr>
              <a:t>07.12.2025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89DF0-3D4D-4EF8-80ED-1E0CB391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8" r:id="rId2"/>
    <p:sldLayoutId id="2147483781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82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AppData\Local\Temp\&#1052;&#1041;\UnileverSustainabilityPlan1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in.ru/anticrisis/macroeconomics/government_program/csr.s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in.ru/anticrisis/macroeconomics/government_program/csr.s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851648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Корпоративная социальная ответственность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0" y="50006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entury Schoolbook" pitchFamily="18" charset="0"/>
              </a:rPr>
              <a:t>«Помогайте другим, чтобы помочь себе»</a:t>
            </a:r>
            <a:br>
              <a:rPr lang="ru-RU" b="1" i="1">
                <a:latin typeface="Century Schoolbook" pitchFamily="18" charset="0"/>
              </a:rPr>
            </a:br>
            <a:r>
              <a:rPr lang="ru-RU" b="1" i="1">
                <a:latin typeface="Century Schoolbook" pitchFamily="18" charset="0"/>
              </a:rPr>
              <a:t>Ф. В. Райффайзен</a:t>
            </a:r>
          </a:p>
          <a:p>
            <a:endParaRPr lang="ru-RU" b="1" i="1">
              <a:latin typeface="Century Schoolbook" pitchFamily="18" charset="0"/>
            </a:endParaRPr>
          </a:p>
          <a:p>
            <a:pPr algn="r"/>
            <a:r>
              <a:rPr lang="ru-RU" b="1" i="1">
                <a:latin typeface="Century Schoolbook" pitchFamily="18" charset="0"/>
              </a:rPr>
              <a:t>«Никто бы не помнил доброго самаритянина, если бы у него были только добрые намерения. У него были еще и деньги.»</a:t>
            </a:r>
          </a:p>
          <a:p>
            <a:pPr algn="r"/>
            <a:r>
              <a:rPr lang="ru-RU" b="1" i="1">
                <a:latin typeface="Century Schoolbook" pitchFamily="18" charset="0"/>
              </a:rPr>
              <a:t>М. Тэтчер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/>
              <a:t>Все заинтересованные стороны</a:t>
            </a:r>
            <a:r>
              <a:rPr lang="nb-NO" sz="2400"/>
              <a:t> </a:t>
            </a:r>
            <a:r>
              <a:rPr lang="ru-RU" sz="2400"/>
              <a:t>могут влиять на конкурентные позиции фирмы в отрасли</a:t>
            </a:r>
            <a:endParaRPr lang="nb-NO" sz="2400"/>
          </a:p>
          <a:p>
            <a:pPr>
              <a:lnSpc>
                <a:spcPct val="80000"/>
              </a:lnSpc>
            </a:pPr>
            <a:r>
              <a:rPr lang="ru-RU" sz="2400" u="sng"/>
              <a:t>Все заинтересованные стороны</a:t>
            </a:r>
            <a:r>
              <a:rPr lang="nb-NO" sz="2400"/>
              <a:t> </a:t>
            </a:r>
            <a:r>
              <a:rPr lang="ru-RU" sz="2400"/>
              <a:t>могут вносить вклад в уникальные ресурсы и способности фирмы – источник ее конкурентных преимуществ</a:t>
            </a:r>
            <a:endParaRPr lang="nb-NO" sz="2400"/>
          </a:p>
          <a:p>
            <a:pPr>
              <a:lnSpc>
                <a:spcPct val="80000"/>
              </a:lnSpc>
            </a:pPr>
            <a:r>
              <a:rPr lang="ru-RU" sz="2400" u="sng"/>
              <a:t>Любая заинтересованная сторона</a:t>
            </a:r>
            <a:r>
              <a:rPr lang="nb-NO" sz="2400"/>
              <a:t> </a:t>
            </a:r>
            <a:r>
              <a:rPr lang="ru-RU" sz="2400"/>
              <a:t>способна выступить в качестве социально-политического субъекта, определяющего легитимность фирмы в обществе</a:t>
            </a:r>
            <a:endParaRPr lang="nb-NO" sz="2400"/>
          </a:p>
          <a:p>
            <a:pPr>
              <a:lnSpc>
                <a:spcPct val="80000"/>
              </a:lnSpc>
            </a:pPr>
            <a:endParaRPr lang="nb-NO" sz="240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nb-NO" sz="240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>
                <a:solidFill>
                  <a:srgbClr val="FF0000"/>
                </a:solidFill>
              </a:rPr>
              <a:t>Устойчивость фирмы и успех ее стратегии основывается на способности генерировать организационное богатство в долгосрочной перспективе, опираясь на взаимовыгодные отношения с системой заинтересованных сторон</a:t>
            </a:r>
            <a:endParaRPr lang="nb-NO" sz="2400" b="1">
              <a:solidFill>
                <a:srgbClr val="FF0000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8313" y="260350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СТРАТЕГИЧЕСКИЙ МЕНЕДЖМЕНТ ЗАИНТЕРЕСОВАННЫХ СТОРОН</a:t>
            </a:r>
            <a:endParaRPr lang="nb-NO" sz="3200" b="1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0350"/>
            <a:ext cx="8715375" cy="20161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400"/>
              <a:t>Основные причины внедрения концепции социальной ответственности на предприятии в России</a:t>
            </a:r>
          </a:p>
        </p:txBody>
      </p:sp>
      <p:sp>
        <p:nvSpPr>
          <p:cNvPr id="106499" name="Содержимое 2"/>
          <p:cNvSpPr>
            <a:spLocks noGrp="1"/>
          </p:cNvSpPr>
          <p:nvPr>
            <p:ph idx="1"/>
          </p:nvPr>
        </p:nvSpPr>
        <p:spPr>
          <a:xfrm>
            <a:off x="428625" y="2420938"/>
            <a:ext cx="8229600" cy="4222750"/>
          </a:xfrm>
        </p:spPr>
        <p:txBody>
          <a:bodyPr/>
          <a:lstStyle/>
          <a:p>
            <a:pPr eaLnBrk="1" hangingPunct="1"/>
            <a:r>
              <a:rPr lang="ru-RU" sz="2400"/>
              <a:t>улучшение имиджа и отношений с властями, </a:t>
            </a:r>
          </a:p>
          <a:p>
            <a:pPr eaLnBrk="1" hangingPunct="1"/>
            <a:r>
              <a:rPr lang="ru-RU" sz="2400"/>
              <a:t>возможность улучшения отношений с местным общественным мнением, </a:t>
            </a:r>
          </a:p>
          <a:p>
            <a:pPr eaLnBrk="1" hangingPunct="1"/>
            <a:r>
              <a:rPr lang="ru-RU" sz="2400"/>
              <a:t>возможность улучшения взаимодействия с целевыми рынками, </a:t>
            </a:r>
          </a:p>
          <a:p>
            <a:pPr eaLnBrk="1" hangingPunct="1"/>
            <a:r>
              <a:rPr lang="ru-RU" sz="2400"/>
              <a:t>личная симпатия к организациям-объектам поддержки и работающим в них людям.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В России компании выносят на первый план в социальной ответственности разовые проекты (как инструмент управления репутацией).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/>
              <a:t>СОЦИАЛЬНАЯ ОТВЕТСТВЕННОСТЬ в Росси</a:t>
            </a:r>
            <a:r>
              <a:rPr lang="en-US" sz="4000" b="1"/>
              <a:t>:</a:t>
            </a:r>
            <a:r>
              <a:rPr lang="ru-RU" sz="4000" b="1"/>
              <a:t> ИНТЕРЕСЫ УЧАСТНИКОВ</a:t>
            </a:r>
            <a:endParaRPr lang="ru-RU" sz="4600"/>
          </a:p>
        </p:txBody>
      </p:sp>
      <p:pic>
        <p:nvPicPr>
          <p:cNvPr id="107523" name="Рисунок 3" descr="http://www.cfin.ru/anticrisis/macroeconomics/government_program/csr-02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25"/>
            <a:ext cx="8280400" cy="4419600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715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Характеристика социальной активности российского бизнеса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/>
          <a:srcRect t="16862"/>
          <a:stretch>
            <a:fillRect/>
          </a:stretch>
        </p:blipFill>
        <p:spPr bwMode="auto">
          <a:xfrm>
            <a:off x="0" y="1219200"/>
            <a:ext cx="9756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76288"/>
            <a:ext cx="7900987" cy="581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dirty="0"/>
              <a:t>Социальная ответственность и малые предприятия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2292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средние и малые предприятия (СМП) гораздо менее мобильны,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у СМП больше связей с местной гражданской и культурной средой, они в большей степени учитывают местные риски.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СМП: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больше внимания уделяют экологическим аспектам своей деятельности, чем социальным или экономическим.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обычно уделяют много внимания какому-то одному аспекту социальной ответственности;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больше внимания уделяют социальным программам, если имеют большую сеть контрагентов;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осуществляют виды экономической деятельности с большими потенциальными экологическими опасностями или с большим использованием интеллектуального капитала.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Особенности социальных отчетов российских компаний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Большинство российских компаний не раскрывают должным образом информацию по вопросам корпоративного управления.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Число российских компаний, внедряющих практику подготовки социальных отчетов, ежегодно растет.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Лидеры нефинансовой отчетности - корпорации наиболее успешно развивающихся отраслей, занимающие верхние строчки рейтингов.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В рейтинге стран, пропагандирующих социальную отчетность, Россия занимает предпоследнюю строчку.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Распределение отчетов по отраслевой принадлежности компаний, 2010 г.</a:t>
            </a:r>
          </a:p>
        </p:txBody>
      </p:sp>
      <p:sp>
        <p:nvSpPr>
          <p:cNvPr id="1116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88582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04850"/>
            <a:ext cx="7972425" cy="5095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dirty="0"/>
              <a:t>Примеры внедрения социально-ориентированных технологий</a:t>
            </a:r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300" b="1"/>
              <a:t>ООО «ЛУКОЙЛ-ПЕРМЬ» </a:t>
            </a:r>
            <a:r>
              <a:rPr lang="ru-RU" sz="2300"/>
              <a:t>освоила новые методы взаимодействия с территориями деятельности – это социальное проектирование и социальные инвестиции. Основным форматом социального проектирования является Конкурс социальных и культурных проектов, проводимый компанией ООО «ЛУКОЙЛ-ПЕРМЬ» на территориях деятельности с 2002 г.</a:t>
            </a:r>
          </a:p>
          <a:p>
            <a:pPr eaLnBrk="1" hangingPunct="1"/>
            <a:r>
              <a:rPr lang="ru-RU" sz="2300"/>
              <a:t> Результатом Конкурса стало интенсивное вовлечение населения в проектную деятельность. Инновационный метод конкурсного финансирования позволил в новых жестких условиях бюджетного финансирования продвигать новые пути развития территории.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Примеры внедрения социально-ориентированных технологий</a:t>
            </a:r>
          </a:p>
        </p:txBody>
      </p:sp>
      <p:sp>
        <p:nvSpPr>
          <p:cNvPr id="1136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/>
              <a:t>ОАО «Газпром» </a:t>
            </a:r>
            <a:r>
              <a:rPr lang="ru-RU" sz="2400"/>
              <a:t>проводит программу по переводу корпоративного транспорта на использование газа в качестве моторного топлива. </a:t>
            </a:r>
          </a:p>
          <a:p>
            <a:pPr eaLnBrk="1" hangingPunct="1"/>
            <a:r>
              <a:rPr lang="ru-RU" sz="2400"/>
              <a:t>Примером инновационных типов программ стала программа развития системы образования и стимулирования научных разработок. </a:t>
            </a:r>
          </a:p>
          <a:p>
            <a:pPr eaLnBrk="1" hangingPunct="1"/>
            <a:r>
              <a:rPr lang="ru-RU" sz="2400"/>
              <a:t>Активно распространяются программы стипендиальной поддержки талантливых студентов и преподавателей вузов. </a:t>
            </a:r>
          </a:p>
          <a:p>
            <a:pPr eaLnBrk="1" hangingPunct="1"/>
            <a:r>
              <a:rPr lang="ru-RU" sz="2400"/>
              <a:t>Проводятся конкурсы, присуждаются гранты на реализацию научных разработок.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defRPr/>
            </a:pPr>
            <a:br>
              <a:rPr lang="ru-RU" sz="4200" b="1"/>
            </a:br>
            <a:r>
              <a:rPr lang="ru-RU" sz="4200" b="1"/>
              <a:t>ОАО «Газпром нефть» в области социализации бизнеса </a:t>
            </a:r>
            <a:r>
              <a:rPr lang="en-US" sz="4600"/>
              <a:t> </a:t>
            </a:r>
            <a:r>
              <a:rPr lang="en-US" sz="3200"/>
              <a:t>( 2011</a:t>
            </a:r>
            <a:r>
              <a:rPr lang="ru-RU" sz="3200">
                <a:latin typeface="Arial" charset="0"/>
              </a:rPr>
              <a:t>г)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150" y="1700213"/>
            <a:ext cx="5473700" cy="792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Социальные программы</a:t>
            </a:r>
          </a:p>
        </p:txBody>
      </p:sp>
      <p:sp>
        <p:nvSpPr>
          <p:cNvPr id="5" name="Овал 4"/>
          <p:cNvSpPr/>
          <p:nvPr/>
        </p:nvSpPr>
        <p:spPr>
          <a:xfrm>
            <a:off x="179388" y="3757613"/>
            <a:ext cx="2879725" cy="14874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социально экономическое развитие регионов, внешние социальные инвестиции;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4637088" y="4114800"/>
            <a:ext cx="2590800" cy="11509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охрана окружающей среды и ресурсосбережение;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91288" y="2936875"/>
            <a:ext cx="2592387" cy="11525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корпоративные коммуникации и социальный маркетинг</a:t>
            </a:r>
          </a:p>
        </p:txBody>
      </p:sp>
      <p:sp>
        <p:nvSpPr>
          <p:cNvPr id="8" name="Овал 7"/>
          <p:cNvSpPr/>
          <p:nvPr/>
        </p:nvSpPr>
        <p:spPr>
          <a:xfrm>
            <a:off x="2700338" y="2782888"/>
            <a:ext cx="2592387" cy="11525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социальные программы, адресованные персоналу компании;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cxnSp>
        <p:nvCxnSpPr>
          <p:cNvPr id="10" name="Прямая со стрелкой 9"/>
          <p:cNvCxnSpPr>
            <a:endCxn id="0" idx="0"/>
          </p:cNvCxnSpPr>
          <p:nvPr/>
        </p:nvCxnSpPr>
        <p:spPr>
          <a:xfrm flipH="1">
            <a:off x="1619250" y="2101850"/>
            <a:ext cx="1152525" cy="1655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95738" y="2492375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063" y="2492375"/>
            <a:ext cx="71437" cy="1992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0" idx="0"/>
          </p:cNvCxnSpPr>
          <p:nvPr/>
        </p:nvCxnSpPr>
        <p:spPr>
          <a:xfrm>
            <a:off x="7138988" y="2081213"/>
            <a:ext cx="649287" cy="855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1293813" y="5251450"/>
            <a:ext cx="484187" cy="6985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711" name="TextBox 18"/>
          <p:cNvSpPr txBox="1">
            <a:spLocks noChangeArrowheads="1"/>
          </p:cNvSpPr>
          <p:nvPr/>
        </p:nvSpPr>
        <p:spPr bwMode="auto">
          <a:xfrm>
            <a:off x="898525" y="6083300"/>
            <a:ext cx="144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762 млн. руб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5932488" y="5265738"/>
            <a:ext cx="484187" cy="6842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713" name="TextBox 20"/>
          <p:cNvSpPr txBox="1">
            <a:spLocks noChangeArrowheads="1"/>
          </p:cNvSpPr>
          <p:nvPr/>
        </p:nvSpPr>
        <p:spPr bwMode="auto">
          <a:xfrm>
            <a:off x="5553075" y="5984875"/>
            <a:ext cx="167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580,2 млн. руб.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3706813" y="3935413"/>
            <a:ext cx="484187" cy="9779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715" name="TextBox 22"/>
          <p:cNvSpPr txBox="1">
            <a:spLocks noChangeArrowheads="1"/>
          </p:cNvSpPr>
          <p:nvPr/>
        </p:nvSpPr>
        <p:spPr bwMode="auto">
          <a:xfrm>
            <a:off x="3252788" y="49371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630 млн. руб.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defRPr/>
            </a:pPr>
            <a:r>
              <a:rPr lang="ru-RU" sz="4600" b="1"/>
              <a:t>ОАО «Газпром нефть» в области социализации бизнеса</a:t>
            </a:r>
            <a:endParaRPr lang="ru-RU" sz="4600"/>
          </a:p>
        </p:txBody>
      </p:sp>
      <p:sp>
        <p:nvSpPr>
          <p:cNvPr id="11571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/>
              <a:t>«Газпром — детям»</a:t>
            </a:r>
          </a:p>
          <a:p>
            <a:pPr algn="just">
              <a:buFont typeface="Wingdings 2" pitchFamily="18" charset="2"/>
              <a:buNone/>
            </a:pPr>
            <a:endParaRPr lang="ru-RU" sz="17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000" b="1" i="1" u="sng">
                <a:latin typeface="Times New Roman" pitchFamily="18" charset="0"/>
                <a:cs typeface="Times New Roman" pitchFamily="18" charset="0"/>
              </a:rPr>
              <a:t>Программа «Газпром — детям» является всероссийской. Она охватывает 69 регионов страны. В ее реализации задействованы 40 дочерних обществ и организаций «Газпрома», а также региональные газовые компании, входящие в структуру «Газпром межрегионгаза».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4350"/>
            <a:ext cx="4762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400550"/>
            <a:ext cx="42116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9"/>
          <p:cNvSpPr>
            <a:spLocks noChangeArrowheads="1"/>
          </p:cNvSpPr>
          <p:nvPr/>
        </p:nvSpPr>
        <p:spPr bwMode="auto">
          <a:xfrm>
            <a:off x="685800" y="152400"/>
            <a:ext cx="38862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nstantia" pitchFamily="18" charset="0"/>
              </a:rPr>
              <a:t>Корпоративное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 гражданство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(1970-е)</a:t>
            </a:r>
          </a:p>
        </p:txBody>
      </p:sp>
      <p:sp>
        <p:nvSpPr>
          <p:cNvPr id="16387" name="Line 20"/>
          <p:cNvSpPr>
            <a:spLocks noChangeShapeType="1"/>
          </p:cNvSpPr>
          <p:nvPr/>
        </p:nvSpPr>
        <p:spPr bwMode="auto">
          <a:xfrm>
            <a:off x="4038600" y="1676400"/>
            <a:ext cx="1752600" cy="9144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Oval 21"/>
          <p:cNvSpPr>
            <a:spLocks noChangeArrowheads="1"/>
          </p:cNvSpPr>
          <p:nvPr/>
        </p:nvSpPr>
        <p:spPr bwMode="auto">
          <a:xfrm>
            <a:off x="4648200" y="2514600"/>
            <a:ext cx="4267200" cy="17526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nstantia" pitchFamily="18" charset="0"/>
              </a:rPr>
              <a:t>Корпоративная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социальная ответственность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(1990-е)</a:t>
            </a:r>
          </a:p>
        </p:txBody>
      </p:sp>
      <p:sp>
        <p:nvSpPr>
          <p:cNvPr id="16389" name="Line 22"/>
          <p:cNvSpPr>
            <a:spLocks noChangeShapeType="1"/>
          </p:cNvSpPr>
          <p:nvPr/>
        </p:nvSpPr>
        <p:spPr bwMode="auto">
          <a:xfrm flipH="1">
            <a:off x="4114800" y="4038600"/>
            <a:ext cx="1066800" cy="12192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Oval 23"/>
          <p:cNvSpPr>
            <a:spLocks noChangeArrowheads="1"/>
          </p:cNvSpPr>
          <p:nvPr/>
        </p:nvSpPr>
        <p:spPr bwMode="auto">
          <a:xfrm>
            <a:off x="228600" y="4648200"/>
            <a:ext cx="3962400" cy="1752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nstantia" pitchFamily="18" charset="0"/>
              </a:rPr>
              <a:t>УСТОЙЧИВОЕ РАЗВИТИЕ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(2000-е)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600" b="1"/>
              <a:t>ОАО «Газпром нефть» в области социализации бизнеса</a:t>
            </a:r>
            <a:endParaRPr lang="ru-RU" sz="4600"/>
          </a:p>
        </p:txBody>
      </p:sp>
      <p:sp>
        <p:nvSpPr>
          <p:cNvPr id="116739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/>
              <a:t>Поддержка культурных </a:t>
            </a:r>
          </a:p>
          <a:p>
            <a:r>
              <a:rPr lang="ru-RU"/>
              <a:t>проектов</a:t>
            </a:r>
          </a:p>
          <a:p>
            <a:pPr>
              <a:buFont typeface="Wingdings 2" pitchFamily="18" charset="2"/>
              <a:buNone/>
            </a:pPr>
            <a:r>
              <a:rPr lang="ru-RU">
                <a:solidFill>
                  <a:srgbClr val="FF0000"/>
                </a:solidFill>
              </a:rPr>
              <a:t> 1. </a:t>
            </a:r>
            <a:r>
              <a:rPr lang="ru-RU" u="sng">
                <a:solidFill>
                  <a:srgbClr val="FF0000"/>
                </a:solidFill>
              </a:rPr>
              <a:t>Созвездие России</a:t>
            </a:r>
          </a:p>
          <a:p>
            <a:pPr>
              <a:buFont typeface="Wingdings 2" pitchFamily="18" charset="2"/>
              <a:buNone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6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19275"/>
            <a:ext cx="425926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652963"/>
            <a:ext cx="3889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ru-RU" sz="4600" b="1"/>
              <a:t>ОАО «Газпром нефть» в области социализации бизнеса</a:t>
            </a:r>
            <a:endParaRPr lang="ru-RU" sz="4600"/>
          </a:p>
        </p:txBody>
      </p:sp>
      <p:sp>
        <p:nvSpPr>
          <p:cNvPr id="11776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/>
              <a:t>Поддержка спорта</a:t>
            </a:r>
          </a:p>
          <a:p>
            <a:pPr>
              <a:buFont typeface="Wingdings 2" pitchFamily="18" charset="2"/>
              <a:buNone/>
            </a:pP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37893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 r="6557" b="3265"/>
          <a:stretch>
            <a:fillRect/>
          </a:stretch>
        </p:blipFill>
        <p:spPr bwMode="auto">
          <a:xfrm>
            <a:off x="0" y="3643313"/>
            <a:ext cx="5113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643313"/>
            <a:ext cx="4762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Прямоугольник 3"/>
          <p:cNvSpPr>
            <a:spLocks noChangeArrowheads="1"/>
          </p:cNvSpPr>
          <p:nvPr/>
        </p:nvSpPr>
        <p:spPr bwMode="auto">
          <a:xfrm>
            <a:off x="4438650" y="2582863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Газпром» открыл в Санкт-Петербурге шесть физкультурно-оздоровительных комплексов</a:t>
            </a:r>
          </a:p>
        </p:txBody>
      </p:sp>
      <p:sp>
        <p:nvSpPr>
          <p:cNvPr id="117768" name="Прямоугольник 4"/>
          <p:cNvSpPr>
            <a:spLocks noChangeArrowheads="1"/>
          </p:cNvSpPr>
          <p:nvPr/>
        </p:nvSpPr>
        <p:spPr bwMode="auto">
          <a:xfrm>
            <a:off x="179388" y="616585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Спорт для чемпионок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ru-RU" sz="4600" b="1"/>
              <a:t>ОАО «Газпром нефть» в области социализации бизнеса</a:t>
            </a:r>
            <a:endParaRPr lang="ru-RU" sz="4600"/>
          </a:p>
        </p:txBody>
      </p:sp>
      <p:sp>
        <p:nvSpPr>
          <p:cNvPr id="11878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/>
              <a:t>Газпром — студентам</a:t>
            </a:r>
          </a:p>
          <a:p>
            <a:pPr>
              <a:buFont typeface="Wingdings 2" pitchFamily="18" charset="2"/>
              <a:buNone/>
            </a:pPr>
            <a:r>
              <a:rPr lang="ru-RU" b="1">
                <a:solidFill>
                  <a:srgbClr val="FF0000"/>
                </a:solidFill>
              </a:rPr>
              <a:t>2010 Томск и Сахалин</a:t>
            </a:r>
            <a:endParaRPr lang="ru-RU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>
                <a:solidFill>
                  <a:srgbClr val="FF0000"/>
                </a:solidFill>
              </a:rPr>
              <a:t>2009 Геленджик</a:t>
            </a:r>
          </a:p>
          <a:p>
            <a:pPr>
              <a:buFont typeface="Wingdings 2" pitchFamily="18" charset="2"/>
              <a:buNone/>
            </a:pPr>
            <a:r>
              <a:rPr lang="ru-RU">
                <a:solidFill>
                  <a:srgbClr val="FF0000"/>
                </a:solidFill>
              </a:rPr>
              <a:t>2008 Оренбург</a:t>
            </a:r>
          </a:p>
          <a:p>
            <a:pPr>
              <a:buFont typeface="Wingdings 2" pitchFamily="18" charset="2"/>
              <a:buNone/>
            </a:pPr>
            <a:r>
              <a:rPr lang="ru-RU">
                <a:solidFill>
                  <a:srgbClr val="FF0000"/>
                </a:solidFill>
              </a:rPr>
              <a:t>2007 Ямбург</a:t>
            </a:r>
          </a:p>
          <a:p>
            <a:endParaRPr lang="ru-RU"/>
          </a:p>
          <a:p>
            <a:pPr>
              <a:buFont typeface="Wingdings 2" pitchFamily="18" charset="2"/>
              <a:buNone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39973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40322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92150"/>
            <a:ext cx="9188450" cy="719138"/>
          </a:xfrm>
        </p:spPr>
        <p:txBody>
          <a:bodyPr lIns="95793" tIns="47896" rIns="95793" bIns="47896" anchor="ctr"/>
          <a:lstStyle/>
          <a:p>
            <a:pPr eaLnBrk="1" hangingPunct="1">
              <a:lnSpc>
                <a:spcPct val="80000"/>
              </a:lnSpc>
            </a:pPr>
            <a:r>
              <a:rPr lang="ru-RU" sz="3600">
                <a:latin typeface="Arial" pitchFamily="34" charset="0"/>
              </a:rPr>
              <a:t>Системное взаимодействие со стейкхолдерами – </a:t>
            </a:r>
            <a:br>
              <a:rPr lang="ru-RU" sz="3600">
                <a:latin typeface="Arial" pitchFamily="34" charset="0"/>
              </a:rPr>
            </a:br>
            <a:r>
              <a:rPr lang="ru-RU" sz="3600">
                <a:latin typeface="Arial" pitchFamily="34" charset="0"/>
              </a:rPr>
              <a:t>основа устойчивого развития компании Северсталь</a:t>
            </a:r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3000375" y="6084888"/>
            <a:ext cx="2782888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700">
              <a:latin typeface="Times New Roman" pitchFamily="18" charset="0"/>
            </a:endParaRPr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1747838" y="4581525"/>
            <a:ext cx="1662112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местные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сообщества</a:t>
            </a:r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5686425" y="1412875"/>
            <a:ext cx="1662113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конкуренты</a:t>
            </a:r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5686425" y="4581525"/>
            <a:ext cx="1662113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некоммерческий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сектор</a:t>
            </a: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484188" y="2886075"/>
            <a:ext cx="8132762" cy="1981200"/>
            <a:chOff x="96" y="1649"/>
            <a:chExt cx="5550" cy="1248"/>
          </a:xfrm>
        </p:grpSpPr>
        <p:sp>
          <p:nvSpPr>
            <p:cNvPr id="119827" name="Oval 8"/>
            <p:cNvSpPr>
              <a:spLocks noChangeArrowheads="1"/>
            </p:cNvSpPr>
            <p:nvPr/>
          </p:nvSpPr>
          <p:spPr bwMode="auto">
            <a:xfrm>
              <a:off x="2256" y="1649"/>
              <a:ext cx="1248" cy="1248"/>
            </a:xfrm>
            <a:prstGeom prst="ellipse">
              <a:avLst/>
            </a:prstGeom>
            <a:solidFill>
              <a:srgbClr val="182D8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  <a:latin typeface="Helvetica" pitchFamily="34" charset="0"/>
                </a:rPr>
                <a:t>Северсталь</a:t>
              </a:r>
            </a:p>
          </p:txBody>
        </p:sp>
        <p:sp>
          <p:nvSpPr>
            <p:cNvPr id="119828" name="Oval 9"/>
            <p:cNvSpPr>
              <a:spLocks noChangeArrowheads="1"/>
            </p:cNvSpPr>
            <p:nvPr/>
          </p:nvSpPr>
          <p:spPr bwMode="auto">
            <a:xfrm>
              <a:off x="96" y="1707"/>
              <a:ext cx="1134" cy="1134"/>
            </a:xfrm>
            <a:prstGeom prst="ellipse">
              <a:avLst/>
            </a:prstGeom>
            <a:noFill/>
            <a:ln w="38100">
              <a:solidFill>
                <a:srgbClr val="182D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>
                  <a:latin typeface="Helvetica" pitchFamily="34" charset="0"/>
                </a:rPr>
                <a:t>поставщики /</a:t>
              </a:r>
            </a:p>
            <a:p>
              <a:pPr algn="ctr"/>
              <a:r>
                <a:rPr lang="ru-RU" sz="1600" b="1" i="1">
                  <a:latin typeface="Helvetica" pitchFamily="34" charset="0"/>
                </a:rPr>
                <a:t>потребители</a:t>
              </a:r>
            </a:p>
          </p:txBody>
        </p:sp>
        <p:sp>
          <p:nvSpPr>
            <p:cNvPr id="119829" name="Oval 10"/>
            <p:cNvSpPr>
              <a:spLocks noChangeArrowheads="1"/>
            </p:cNvSpPr>
            <p:nvPr/>
          </p:nvSpPr>
          <p:spPr bwMode="auto">
            <a:xfrm>
              <a:off x="4512" y="1707"/>
              <a:ext cx="1134" cy="1134"/>
            </a:xfrm>
            <a:prstGeom prst="ellipse">
              <a:avLst/>
            </a:prstGeom>
            <a:noFill/>
            <a:ln w="38100">
              <a:solidFill>
                <a:srgbClr val="182D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>
                  <a:latin typeface="Helvetica" pitchFamily="34" charset="0"/>
                </a:rPr>
                <a:t>государство</a:t>
              </a:r>
            </a:p>
          </p:txBody>
        </p:sp>
      </p:grpSp>
      <p:sp>
        <p:nvSpPr>
          <p:cNvPr id="119816" name="Oval 11"/>
          <p:cNvSpPr>
            <a:spLocks noChangeArrowheads="1"/>
          </p:cNvSpPr>
          <p:nvPr/>
        </p:nvSpPr>
        <p:spPr bwMode="auto">
          <a:xfrm>
            <a:off x="1747838" y="1412875"/>
            <a:ext cx="1662112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трудовой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коллектив</a:t>
            </a:r>
          </a:p>
        </p:txBody>
      </p:sp>
      <p:sp>
        <p:nvSpPr>
          <p:cNvPr id="119817" name="Line 12"/>
          <p:cNvSpPr>
            <a:spLocks noChangeShapeType="1"/>
          </p:cNvSpPr>
          <p:nvPr/>
        </p:nvSpPr>
        <p:spPr bwMode="auto">
          <a:xfrm>
            <a:off x="2168525" y="3860800"/>
            <a:ext cx="1462088" cy="1588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8" name="Line 13"/>
          <p:cNvSpPr>
            <a:spLocks noChangeShapeType="1"/>
          </p:cNvSpPr>
          <p:nvPr/>
        </p:nvSpPr>
        <p:spPr bwMode="auto">
          <a:xfrm>
            <a:off x="5492750" y="3860800"/>
            <a:ext cx="1390650" cy="15875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9" name="Line 14"/>
          <p:cNvSpPr>
            <a:spLocks noChangeShapeType="1"/>
          </p:cNvSpPr>
          <p:nvPr/>
        </p:nvSpPr>
        <p:spPr bwMode="auto">
          <a:xfrm rot="1800000" flipV="1">
            <a:off x="3159125" y="3103563"/>
            <a:ext cx="671513" cy="38100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0" name="Line 15"/>
          <p:cNvSpPr>
            <a:spLocks noChangeShapeType="1"/>
          </p:cNvSpPr>
          <p:nvPr/>
        </p:nvSpPr>
        <p:spPr bwMode="auto">
          <a:xfrm rot="1800000">
            <a:off x="5227638" y="4724400"/>
            <a:ext cx="663575" cy="1588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1" name="Line 16"/>
          <p:cNvSpPr>
            <a:spLocks noChangeShapeType="1"/>
          </p:cNvSpPr>
          <p:nvPr/>
        </p:nvSpPr>
        <p:spPr bwMode="auto">
          <a:xfrm rot="9000000">
            <a:off x="5095875" y="2938463"/>
            <a:ext cx="725488" cy="41275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2" name="Line 17"/>
          <p:cNvSpPr>
            <a:spLocks noChangeShapeType="1"/>
          </p:cNvSpPr>
          <p:nvPr/>
        </p:nvSpPr>
        <p:spPr bwMode="auto">
          <a:xfrm rot="9000000">
            <a:off x="3159125" y="4705350"/>
            <a:ext cx="731838" cy="0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3" name="Oval 18"/>
          <p:cNvSpPr>
            <a:spLocks noChangeArrowheads="1"/>
          </p:cNvSpPr>
          <p:nvPr/>
        </p:nvSpPr>
        <p:spPr bwMode="auto">
          <a:xfrm>
            <a:off x="3763963" y="5013325"/>
            <a:ext cx="1662112" cy="1800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экология,</a:t>
            </a:r>
            <a:endParaRPr lang="en-US" sz="1600" b="1" i="1">
              <a:latin typeface="Helvetica" pitchFamily="34" charset="0"/>
            </a:endParaRPr>
          </a:p>
          <a:p>
            <a:pPr algn="ctr"/>
            <a:r>
              <a:rPr lang="ru-RU" sz="1600" b="1" i="1">
                <a:latin typeface="Helvetica" pitchFamily="34" charset="0"/>
              </a:rPr>
              <a:t>окружающая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среда</a:t>
            </a:r>
          </a:p>
        </p:txBody>
      </p:sp>
      <p:sp>
        <p:nvSpPr>
          <p:cNvPr id="119824" name="Oval 19"/>
          <p:cNvSpPr>
            <a:spLocks noChangeArrowheads="1"/>
          </p:cNvSpPr>
          <p:nvPr/>
        </p:nvSpPr>
        <p:spPr bwMode="auto">
          <a:xfrm>
            <a:off x="3697288" y="908050"/>
            <a:ext cx="1662112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акционеры,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инвестиционное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сообщество</a:t>
            </a:r>
          </a:p>
        </p:txBody>
      </p:sp>
      <p:sp>
        <p:nvSpPr>
          <p:cNvPr id="119825" name="Line 20"/>
          <p:cNvSpPr>
            <a:spLocks noChangeShapeType="1"/>
          </p:cNvSpPr>
          <p:nvPr/>
        </p:nvSpPr>
        <p:spPr bwMode="auto">
          <a:xfrm>
            <a:off x="4562475" y="4797425"/>
            <a:ext cx="0" cy="215900"/>
          </a:xfrm>
          <a:prstGeom prst="line">
            <a:avLst/>
          </a:prstGeom>
          <a:noFill/>
          <a:ln w="9525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6" name="Line 21"/>
          <p:cNvSpPr>
            <a:spLocks noChangeShapeType="1"/>
          </p:cNvSpPr>
          <p:nvPr/>
        </p:nvSpPr>
        <p:spPr bwMode="auto">
          <a:xfrm>
            <a:off x="4562475" y="2708275"/>
            <a:ext cx="0" cy="215900"/>
          </a:xfrm>
          <a:prstGeom prst="line">
            <a:avLst/>
          </a:prstGeom>
          <a:noFill/>
          <a:ln w="9525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5793" tIns="47896" rIns="95793" bIns="47896" anchor="ctr"/>
          <a:lstStyle/>
          <a:p>
            <a:pPr eaLnBrk="1" hangingPunct="1"/>
            <a:r>
              <a:rPr lang="ru-RU" sz="3600">
                <a:latin typeface="Arial" pitchFamily="34" charset="0"/>
              </a:rPr>
              <a:t>Корпоративная социальная ответственность на Северсталь</a:t>
            </a:r>
          </a:p>
        </p:txBody>
      </p:sp>
      <p:sp>
        <p:nvSpPr>
          <p:cNvPr id="120835" name="Rectangle 2"/>
          <p:cNvSpPr txBox="1">
            <a:spLocks noChangeArrowheads="1"/>
          </p:cNvSpPr>
          <p:nvPr/>
        </p:nvSpPr>
        <p:spPr bwMode="auto">
          <a:xfrm>
            <a:off x="333375" y="981075"/>
            <a:ext cx="3951288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777777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ru-RU" sz="2400">
                <a:solidFill>
                  <a:srgbClr val="005DA3"/>
                </a:solidFill>
              </a:rPr>
              <a:t>Приоритеты: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ru-RU" sz="20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/>
              <a:t>Промышленная безопасность и защита окружающей среды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endParaRPr lang="ru-RU" sz="20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/>
              <a:t>Развитие и социальная поддержка персонала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endParaRPr lang="ru-RU" sz="20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/>
              <a:t>Содействие социально-экономическому развитию регионов присутствия компании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777777"/>
              </a:solidFill>
            </a:endParaRPr>
          </a:p>
        </p:txBody>
      </p:sp>
      <p:pic>
        <p:nvPicPr>
          <p:cNvPr id="120836" name="Picture 6" descr="Lyulin Alekseu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1268413"/>
            <a:ext cx="191293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IMG_2387"/>
          <p:cNvPicPr>
            <a:picLocks noChangeAspect="1" noChangeArrowheads="1"/>
          </p:cNvPicPr>
          <p:nvPr/>
        </p:nvPicPr>
        <p:blipFill>
          <a:blip r:embed="rId3" cstate="print"/>
          <a:srcRect l="11021" b="14340"/>
          <a:stretch>
            <a:fillRect/>
          </a:stretch>
        </p:blipFill>
        <p:spPr bwMode="auto">
          <a:xfrm>
            <a:off x="4374537" y="3000372"/>
            <a:ext cx="2439518" cy="1696653"/>
          </a:xfrm>
          <a:prstGeom prst="roundRect">
            <a:avLst>
              <a:gd name="adj" fmla="val 276"/>
            </a:avLst>
          </a:prstGeom>
          <a:ln>
            <a:noFill/>
          </a:ln>
          <a:effectLst/>
        </p:spPr>
      </p:pic>
      <p:pic>
        <p:nvPicPr>
          <p:cNvPr id="120838" name="Picture 6" descr="Ferapontov monastur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7075" y="4429125"/>
            <a:ext cx="1912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Примеры внедрения социально-ориентированных технологий</a:t>
            </a:r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/>
              <a:t>В результате взаимодействия Холдинговой компании </a:t>
            </a:r>
            <a:r>
              <a:rPr lang="ru-RU" sz="2400" b="1"/>
              <a:t>«ИНТЕРРОС»</a:t>
            </a:r>
            <a:r>
              <a:rPr lang="ru-RU" sz="2400"/>
              <a:t> с местными, региональными, федеральными органами государственного управления создано партнёрство, целью которого является реализация проекта «Большой Эрмитаж», предполагающего создание в здании Главного штаба уникального по масштабам культурного центра.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Примеры внедрения социально-ориентированных технологий</a:t>
            </a:r>
          </a:p>
        </p:txBody>
      </p:sp>
      <p:sp>
        <p:nvSpPr>
          <p:cNvPr id="1228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/>
              <a:t>ОАО «Татнефть» </a:t>
            </a:r>
            <a:r>
              <a:rPr lang="ru-RU" sz="2400"/>
              <a:t>вкладывает значительные средства в обучение и развитие работников, обеспечение безопасных условий их труда, поддержание здорового образа жизни, в сооружения, обеспечивающие высшую степень защиты окружающей среды от вредных воздействий производственных мощностей.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79500"/>
          </a:xfrm>
        </p:spPr>
        <p:txBody>
          <a:bodyPr lIns="91440" rIns="91440" bIns="45720" anchor="ctr"/>
          <a:lstStyle/>
          <a:p>
            <a:r>
              <a:rPr lang="ru-RU"/>
              <a:t>Зарубежный опыт</a:t>
            </a:r>
          </a:p>
        </p:txBody>
      </p:sp>
      <p:sp>
        <p:nvSpPr>
          <p:cNvPr id="123907" name="Объект 2"/>
          <p:cNvSpPr>
            <a:spLocks noGrp="1"/>
          </p:cNvSpPr>
          <p:nvPr>
            <p:ph idx="4294967295"/>
          </p:nvPr>
        </p:nvSpPr>
        <p:spPr>
          <a:xfrm>
            <a:off x="179388" y="1484313"/>
            <a:ext cx="8964612" cy="4641850"/>
          </a:xfrm>
        </p:spPr>
        <p:txBody>
          <a:bodyPr/>
          <a:lstStyle/>
          <a:p>
            <a:r>
              <a:rPr lang="ru-RU" sz="2400"/>
              <a:t>Shell совместно с ЮНИСЕФ и Коалицией таиландского бизнеса финансирует профилактические анти-СПИД мероприятия для работников своих бензозаправок в Таиланде.</a:t>
            </a:r>
          </a:p>
          <a:p>
            <a:r>
              <a:rPr lang="ru-RU" sz="2400"/>
              <a:t>в Бразилии концерн Volkswagen, что позволило снизить издержки на ликвидацию последствий СПИДа на 40%, а количество госпитализирующихся сотрудников на 90%.</a:t>
            </a:r>
          </a:p>
          <a:p>
            <a:r>
              <a:rPr lang="ru-RU" sz="2400"/>
              <a:t>Компания Placer Dome совместно с Rio Tinto и другими добывающими компаниями сформировала Мировой альянс регионального здравоохранения (World Alliance for Community Helth)</a:t>
            </a:r>
          </a:p>
          <a:p>
            <a:r>
              <a:rPr lang="ru-RU" sz="2400"/>
              <a:t>«Канадский королевский банк» еженедельно проводит для начинающих предпринимателей бесплатный бизнес-курс.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158162" cy="1785938"/>
          </a:xfrm>
        </p:spPr>
        <p:txBody>
          <a:bodyPr lIns="91440" rIns="91440" bIns="45720" anchor="ctr"/>
          <a:lstStyle/>
          <a:p>
            <a:pPr algn="ctr"/>
            <a:r>
              <a:rPr lang="ru-RU" sz="4000" b="1"/>
              <a:t>Зарубежный опыт компании Unilever: </a:t>
            </a:r>
            <a:br>
              <a:rPr lang="ru-RU" sz="5400"/>
            </a:br>
            <a:endParaRPr lang="ru-RU"/>
          </a:p>
        </p:txBody>
      </p:sp>
      <p:sp>
        <p:nvSpPr>
          <p:cNvPr id="124931" name="Объект 2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229600" cy="4538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1. Проведение и спонсорская поддержка локальных, всероссийских и международных культурных мероприятий.</a:t>
            </a:r>
          </a:p>
          <a:p>
            <a:pPr>
              <a:lnSpc>
                <a:spcPct val="80000"/>
              </a:lnSpc>
            </a:pPr>
            <a:r>
              <a:rPr lang="ru-RU" sz="2400"/>
              <a:t>2. Чествование ветеранов, спонсирование мероприятий, приуроченных ко Дню Победы.</a:t>
            </a:r>
          </a:p>
          <a:p>
            <a:pPr>
              <a:lnSpc>
                <a:spcPct val="80000"/>
              </a:lnSpc>
            </a:pPr>
            <a:r>
              <a:rPr lang="ru-RU" sz="2400"/>
              <a:t>3. Долгосрочная спонсорская поддержка мероприятий для прессы.</a:t>
            </a:r>
          </a:p>
          <a:p>
            <a:pPr>
              <a:lnSpc>
                <a:spcPct val="80000"/>
              </a:lnSpc>
            </a:pPr>
            <a:r>
              <a:rPr lang="ru-RU" sz="2400"/>
              <a:t>4. Спонсорская поддержка спортивно-оздоровительных мероприятий для детей и взрослых.</a:t>
            </a:r>
          </a:p>
          <a:p>
            <a:pPr>
              <a:lnSpc>
                <a:spcPct val="80000"/>
              </a:lnSpc>
            </a:pPr>
            <a:r>
              <a:rPr lang="ru-RU" sz="2400"/>
              <a:t>5. Программы по улучшению здоровья.</a:t>
            </a:r>
          </a:p>
          <a:p>
            <a:pPr>
              <a:lnSpc>
                <a:spcPct val="80000"/>
              </a:lnSpc>
            </a:pPr>
            <a:r>
              <a:rPr lang="ru-RU" sz="2400"/>
              <a:t>6. Оказание благотворительной помощи.</a:t>
            </a:r>
          </a:p>
          <a:p>
            <a:pPr>
              <a:lnSpc>
                <a:spcPct val="80000"/>
              </a:lnSpc>
            </a:pPr>
            <a:r>
              <a:rPr lang="ru-RU" sz="2400"/>
              <a:t>«Макдоналдс» активно поддерживает различные благотворительные программы в 118 странах, где открыты рестораны компании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b="1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Устойчивое развитие</a:t>
            </a:r>
            <a:br>
              <a:rPr lang="ru-RU" sz="4200" b="1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</a:br>
            <a:r>
              <a:rPr lang="ru-RU" sz="4200" b="1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компании</a:t>
            </a:r>
          </a:p>
        </p:txBody>
      </p:sp>
      <p:pic>
        <p:nvPicPr>
          <p:cNvPr id="125955" name="Picture 15" descr="unilever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3276600"/>
            <a:ext cx="9144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16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6502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17"/>
          <p:cNvSpPr>
            <a:spLocks noChangeArrowheads="1"/>
          </p:cNvSpPr>
          <p:nvPr/>
        </p:nvSpPr>
        <p:spPr bwMode="auto">
          <a:xfrm>
            <a:off x="5572125" y="6286500"/>
            <a:ext cx="2938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  <a:hlinkClick r:id="rId4" action="ppaction://hlinkfile"/>
              </a:rPr>
              <a:t>Unilever Sustainability Plan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370013" y="301625"/>
            <a:ext cx="73136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80000"/>
              </a:lnSpc>
            </a:pPr>
            <a:r>
              <a:rPr lang="ru-RU" sz="3600" b="1">
                <a:solidFill>
                  <a:schemeClr val="tx2"/>
                </a:solidFill>
                <a:latin typeface="Century Schoolbook" pitchFamily="18" charset="0"/>
              </a:rPr>
              <a:t>ЧТО ПОДРАЗУМЕВАЕТ</a:t>
            </a:r>
            <a:r>
              <a:rPr lang="ru-RU" sz="4000" b="1">
                <a:solidFill>
                  <a:schemeClr val="tx2"/>
                </a:solidFill>
                <a:latin typeface="Century Schoolbook" pitchFamily="18" charset="0"/>
              </a:rPr>
              <a:t>?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0013" y="1600200"/>
            <a:ext cx="7313612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dirty="0">
                <a:latin typeface="Century Schoolbook" pitchFamily="18" charset="0"/>
                <a:cs typeface="+mn-cs"/>
              </a:rPr>
              <a:t>Ответственность компании во взаимоотношениях со «</a:t>
            </a:r>
            <a:r>
              <a:rPr lang="ru-RU" sz="3000" dirty="0" err="1">
                <a:latin typeface="Century Schoolbook" pitchFamily="18" charset="0"/>
                <a:cs typeface="+mn-cs"/>
              </a:rPr>
              <a:t>стейкхолдерами</a:t>
            </a:r>
            <a:r>
              <a:rPr lang="ru-RU" sz="3000" dirty="0">
                <a:latin typeface="Century Schoolbook" pitchFamily="18" charset="0"/>
                <a:cs typeface="+mn-cs"/>
              </a:rPr>
              <a:t>»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3000" dirty="0">
              <a:latin typeface="Century Schoolbook" pitchFamily="18" charset="0"/>
              <a:cs typeface="+mn-cs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dirty="0">
                <a:latin typeface="Century Schoolbook" pitchFamily="18" charset="0"/>
                <a:cs typeface="+mn-cs"/>
              </a:rPr>
              <a:t>Экологическую ответственность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dirty="0">
              <a:latin typeface="Century Schoolbook" pitchFamily="18" charset="0"/>
              <a:cs typeface="+mn-cs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dirty="0">
                <a:latin typeface="Century Schoolbook" pitchFamily="18" charset="0"/>
                <a:cs typeface="+mn-cs"/>
              </a:rPr>
              <a:t>Ответственность компании перед обществом в целом</a:t>
            </a:r>
            <a:endParaRPr lang="en-US" sz="1700" dirty="0">
              <a:latin typeface="+mn-lt"/>
              <a:cs typeface="+mn-cs"/>
            </a:endParaRPr>
          </a:p>
          <a:p>
            <a:pPr marL="274320" indent="-27432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en-US" sz="1700" dirty="0">
                <a:latin typeface="+mn-lt"/>
                <a:cs typeface="+mn-cs"/>
              </a:rPr>
              <a:t>   </a:t>
            </a:r>
            <a:endParaRPr lang="ru-RU" sz="2600" dirty="0">
              <a:latin typeface="Century Schoolbook" pitchFamily="18" charset="0"/>
              <a:cs typeface="+mn-cs"/>
            </a:endParaRPr>
          </a:p>
          <a:p>
            <a:pPr marL="274320" indent="-27432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600" b="1" dirty="0">
                <a:latin typeface="Century Schoolbook" pitchFamily="18" charset="0"/>
                <a:cs typeface="+mn-cs"/>
              </a:rPr>
              <a:t>Соответствие компании потребностям</a:t>
            </a:r>
            <a:r>
              <a:rPr lang="en-US" sz="2600" b="1" dirty="0">
                <a:latin typeface="Century Schoolbook" pitchFamily="18" charset="0"/>
                <a:cs typeface="+mn-cs"/>
              </a:rPr>
              <a:t> </a:t>
            </a:r>
            <a:r>
              <a:rPr lang="ru-RU" sz="2600" b="1" dirty="0">
                <a:latin typeface="Century Schoolbook" pitchFamily="18" charset="0"/>
                <a:cs typeface="+mn-cs"/>
              </a:rPr>
              <a:t>настоящего и будущего</a:t>
            </a:r>
            <a:endParaRPr lang="ru-RU" sz="1700" b="1" dirty="0">
              <a:latin typeface="+mn-lt"/>
              <a:cs typeface="+mn-cs"/>
            </a:endParaRP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533400" y="5638800"/>
            <a:ext cx="1447800" cy="0"/>
          </a:xfrm>
          <a:prstGeom prst="line">
            <a:avLst/>
          </a:prstGeom>
          <a:noFill/>
          <a:ln w="317500">
            <a:solidFill>
              <a:srgbClr val="0066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69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26980" name="Picture 5" descr="unilever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2353" t="3529" r="3529" b="4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 dirty="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9800" y="1752600"/>
            <a:ext cx="6629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Новый дизайн бутылки шампуня </a:t>
            </a:r>
            <a:r>
              <a:rPr lang="ru-RU" sz="2800" dirty="0" err="1">
                <a:latin typeface="Century Schoolbook" pitchFamily="18" charset="0"/>
                <a:cs typeface="+mn-cs"/>
              </a:rPr>
              <a:t>Suave</a:t>
            </a:r>
            <a:r>
              <a:rPr lang="ru-RU" sz="2800" dirty="0">
                <a:latin typeface="Century Schoolbook" pitchFamily="18" charset="0"/>
                <a:cs typeface="+mn-cs"/>
              </a:rPr>
              <a:t> позволил сэкономить </a:t>
            </a:r>
            <a:r>
              <a:rPr lang="ru-RU" sz="2800" b="1" dirty="0">
                <a:latin typeface="Century Schoolbook" pitchFamily="18" charset="0"/>
                <a:cs typeface="+mn-cs"/>
              </a:rPr>
              <a:t>100 МИЛЛИОНОВ </a:t>
            </a:r>
            <a:r>
              <a:rPr lang="ru-RU" sz="2800" dirty="0">
                <a:latin typeface="Century Schoolbook" pitchFamily="18" charset="0"/>
                <a:cs typeface="+mn-cs"/>
              </a:rPr>
              <a:t>пластиковых бутылок за 4 года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В каждой обновленной упаковке дезодорантов </a:t>
            </a:r>
            <a:r>
              <a:rPr lang="ru-RU" sz="2800" dirty="0" err="1">
                <a:latin typeface="Century Schoolbook" pitchFamily="18" charset="0"/>
                <a:cs typeface="+mn-cs"/>
              </a:rPr>
              <a:t>Rexona</a:t>
            </a:r>
            <a:r>
              <a:rPr lang="ru-RU" sz="2800" dirty="0">
                <a:latin typeface="Century Schoolbook" pitchFamily="18" charset="0"/>
                <a:cs typeface="+mn-cs"/>
              </a:rPr>
              <a:t>, </a:t>
            </a:r>
            <a:r>
              <a:rPr lang="ru-RU" sz="2800" dirty="0" err="1">
                <a:latin typeface="Century Schoolbook" pitchFamily="18" charset="0"/>
                <a:cs typeface="+mn-cs"/>
              </a:rPr>
              <a:t>Sure</a:t>
            </a:r>
            <a:r>
              <a:rPr lang="ru-RU" sz="2800" dirty="0">
                <a:latin typeface="Century Schoolbook" pitchFamily="18" charset="0"/>
                <a:cs typeface="+mn-cs"/>
              </a:rPr>
              <a:t> и </a:t>
            </a:r>
            <a:r>
              <a:rPr lang="ru-RU" sz="2800" dirty="0" err="1">
                <a:latin typeface="Century Schoolbook" pitchFamily="18" charset="0"/>
                <a:cs typeface="+mn-cs"/>
              </a:rPr>
              <a:t>Dove</a:t>
            </a:r>
            <a:r>
              <a:rPr lang="ru-RU" sz="2800" dirty="0">
                <a:latin typeface="Century Schoolbook" pitchFamily="18" charset="0"/>
                <a:cs typeface="+mn-cs"/>
              </a:rPr>
              <a:t> используется на </a:t>
            </a:r>
            <a:r>
              <a:rPr lang="ru-RU" sz="2800" b="1" dirty="0">
                <a:latin typeface="Century Schoolbook" pitchFamily="18" charset="0"/>
                <a:cs typeface="+mn-cs"/>
              </a:rPr>
              <a:t>18% МЕНЬШЕ </a:t>
            </a:r>
            <a:r>
              <a:rPr lang="ru-RU" sz="2800" dirty="0">
                <a:latin typeface="Century Schoolbook" pitchFamily="18" charset="0"/>
                <a:cs typeface="+mn-cs"/>
              </a:rPr>
              <a:t>пластика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latin typeface="Century Schoolbook" pitchFamily="18" charset="0"/>
              <a:cs typeface="+mn-cs"/>
            </a:endParaRPr>
          </a:p>
        </p:txBody>
      </p:sp>
      <p:pic>
        <p:nvPicPr>
          <p:cNvPr id="128004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19224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0"/>
            <a:ext cx="17780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419600" y="6324600"/>
            <a:ext cx="451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Comic Sans MS" pitchFamily="66" charset="0"/>
              </a:rPr>
              <a:t>Маленькие действия. Большие перемены</a:t>
            </a:r>
            <a:r>
              <a:rPr lang="ru-RU" sz="1600" b="1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725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Было охвачено</a:t>
            </a: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 </a:t>
            </a:r>
            <a:r>
              <a:rPr lang="ru-RU" sz="2800" b="1" dirty="0">
                <a:latin typeface="Century Schoolbook" pitchFamily="18" charset="0"/>
                <a:cs typeface="+mn-cs"/>
              </a:rPr>
              <a:t>70</a:t>
            </a:r>
            <a:r>
              <a:rPr lang="ru-RU" sz="2800" dirty="0">
                <a:latin typeface="Century Schoolbook" pitchFamily="18" charset="0"/>
                <a:cs typeface="+mn-cs"/>
              </a:rPr>
              <a:t> чайных плантаций и </a:t>
            </a: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b="1" dirty="0">
                <a:latin typeface="Century Schoolbook" pitchFamily="18" charset="0"/>
                <a:cs typeface="+mn-cs"/>
              </a:rPr>
              <a:t>38 000 </a:t>
            </a:r>
            <a:r>
              <a:rPr lang="ru-RU" sz="2800" dirty="0">
                <a:latin typeface="Century Schoolbook" pitchFamily="18" charset="0"/>
                <a:cs typeface="+mn-cs"/>
              </a:rPr>
              <a:t>мелких фермеров</a:t>
            </a: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Были обеспечены хорошие условия работы для </a:t>
            </a:r>
            <a:r>
              <a:rPr lang="ru-RU" sz="2800" b="1" dirty="0">
                <a:latin typeface="Century Schoolbook" pitchFamily="18" charset="0"/>
                <a:cs typeface="+mn-cs"/>
              </a:rPr>
              <a:t>175 000 </a:t>
            </a:r>
            <a:r>
              <a:rPr lang="ru-RU" sz="2800" dirty="0">
                <a:latin typeface="Century Schoolbook" pitchFamily="18" charset="0"/>
                <a:cs typeface="+mn-cs"/>
              </a:rPr>
              <a:t>чайных плантаторов, что поспособствовало сбережению водных ресурсов и защите дикой природы.</a:t>
            </a:r>
          </a:p>
        </p:txBody>
      </p:sp>
      <p:pic>
        <p:nvPicPr>
          <p:cNvPr id="129028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1857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878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600" dirty="0">
                <a:latin typeface="Century Schoolbook" pitchFamily="18" charset="0"/>
                <a:cs typeface="+mn-cs"/>
              </a:rPr>
              <a:t>Благодаря программе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600" b="1" dirty="0">
                <a:latin typeface="Century Schoolbook" pitchFamily="18" charset="0"/>
                <a:cs typeface="+mn-cs"/>
              </a:rPr>
              <a:t> </a:t>
            </a:r>
            <a:r>
              <a:rPr lang="en-US" sz="2600" b="1" dirty="0">
                <a:latin typeface="Century Schoolbook" pitchFamily="18" charset="0"/>
                <a:cs typeface="+mn-cs"/>
              </a:rPr>
              <a:t>Lifebuoy’s hygiene</a:t>
            </a:r>
            <a:endParaRPr lang="ru-RU" sz="2600" b="1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Число острых респираторных заболеваний</a:t>
            </a:r>
            <a:r>
              <a:rPr lang="en-US" sz="2800" dirty="0">
                <a:latin typeface="Century Schoolbook" pitchFamily="18" charset="0"/>
                <a:cs typeface="+mn-cs"/>
              </a:rPr>
              <a:t> </a:t>
            </a:r>
            <a:r>
              <a:rPr lang="ru-RU" sz="2800" dirty="0">
                <a:latin typeface="Century Schoolbook" pitchFamily="18" charset="0"/>
                <a:cs typeface="+mn-cs"/>
              </a:rPr>
              <a:t>сократилось - на </a:t>
            </a:r>
            <a:r>
              <a:rPr lang="ru-RU" sz="2800" b="1" dirty="0">
                <a:latin typeface="Century Schoolbook" pitchFamily="18" charset="0"/>
                <a:cs typeface="+mn-cs"/>
              </a:rPr>
              <a:t>20%,</a:t>
            </a:r>
            <a:r>
              <a:rPr lang="ru-RU" sz="2800" dirty="0">
                <a:latin typeface="Century Schoolbook" pitchFamily="18" charset="0"/>
                <a:cs typeface="+mn-cs"/>
              </a:rPr>
              <a:t> количество пропусков школьных занятий сократилось на </a:t>
            </a:r>
            <a:r>
              <a:rPr lang="ru-RU" sz="2800" b="1" dirty="0">
                <a:latin typeface="Century Schoolbook" pitchFamily="18" charset="0"/>
                <a:cs typeface="+mn-cs"/>
              </a:rPr>
              <a:t>40%.</a:t>
            </a:r>
          </a:p>
        </p:txBody>
      </p:sp>
      <p:pic>
        <p:nvPicPr>
          <p:cNvPr id="130052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207168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657600" y="57150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  <a:latin typeface="Constantia" pitchFamily="18" charset="0"/>
            </a:endParaRPr>
          </a:p>
          <a:p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Маленькие действия. Большие перемены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pic>
        <p:nvPicPr>
          <p:cNvPr id="130054" name="Picture 6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486400"/>
            <a:ext cx="2235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31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31076" name="Picture 4" descr="unilever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106" t="3020" r="4210" b="1955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6497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В период с 1995 по 2010 гг., 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выбросы углекислого газа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 сократились на </a:t>
            </a:r>
            <a:r>
              <a:rPr lang="ru-RU" sz="2500" b="1">
                <a:latin typeface="Century Schoolbook" pitchFamily="18" charset="0"/>
                <a:cs typeface="+mn-cs"/>
              </a:rPr>
              <a:t>40%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500" b="1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На </a:t>
            </a:r>
            <a:r>
              <a:rPr lang="ru-RU" sz="2500" b="1">
                <a:latin typeface="Century Schoolbook" pitchFamily="18" charset="0"/>
                <a:cs typeface="+mn-cs"/>
              </a:rPr>
              <a:t>65%</a:t>
            </a:r>
            <a:r>
              <a:rPr lang="ru-RU" sz="2500">
                <a:latin typeface="Century Schoolbook" pitchFamily="18" charset="0"/>
                <a:cs typeface="+mn-cs"/>
              </a:rPr>
              <a:t> снижено потребление 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воды заводами компании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50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50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>
              <a:solidFill>
                <a:srgbClr val="000099"/>
              </a:solidFill>
              <a:latin typeface="Comic Sans MS" pitchFamily="66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000099"/>
                </a:solidFill>
                <a:latin typeface="Comic Sans MS" pitchFamily="66" charset="0"/>
                <a:cs typeface="+mn-cs"/>
              </a:rPr>
              <a:t>Маленькие действия. Большие перемены</a:t>
            </a:r>
            <a:r>
              <a:rPr lang="ru-RU" sz="2000">
                <a:latin typeface="Comic Sans MS" pitchFamily="66" charset="0"/>
                <a:cs typeface="+mn-cs"/>
              </a:rPr>
              <a:t>.</a:t>
            </a:r>
            <a:r>
              <a:rPr lang="ru-RU" sz="2500">
                <a:latin typeface="Century Schoolbook" pitchFamily="18" charset="0"/>
                <a:cs typeface="+mn-cs"/>
              </a:rPr>
              <a:t> </a:t>
            </a:r>
            <a:r>
              <a:rPr lang="ru-RU" sz="2500" b="1">
                <a:latin typeface="Century Schoolbook" pitchFamily="18" charset="0"/>
                <a:cs typeface="+mn-cs"/>
              </a:rPr>
              <a:t> </a:t>
            </a:r>
          </a:p>
        </p:txBody>
      </p:sp>
      <p:pic>
        <p:nvPicPr>
          <p:cNvPr id="132100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486400"/>
            <a:ext cx="2235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/>
              <a:t>Toyota </a:t>
            </a:r>
            <a:r>
              <a:rPr lang="ru-RU"/>
              <a:t>и её политика КСО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95288" y="1822450"/>
            <a:ext cx="3600450" cy="2519363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экологии и природопользования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2771775" y="3789363"/>
            <a:ext cx="3600450" cy="25193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программы, связанные с безопасностью на автомобильных дорогах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5076825" y="1827213"/>
            <a:ext cx="3598863" cy="25193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благотворительная и спонсорская деятельность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71775" y="1268413"/>
            <a:ext cx="863600" cy="14398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525" y="1125538"/>
            <a:ext cx="647700" cy="1582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268413"/>
            <a:ext cx="0" cy="23764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/>
              <a:t>Toyota </a:t>
            </a:r>
            <a:r>
              <a:rPr lang="ru-RU"/>
              <a:t>и её политика КСО</a:t>
            </a:r>
          </a:p>
        </p:txBody>
      </p:sp>
      <p:pic>
        <p:nvPicPr>
          <p:cNvPr id="134147" name="Объект 3" descr="http://www.toyota.ua/Images/05_02_im_02_tcm300-140657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1838" y="4062413"/>
            <a:ext cx="1728787" cy="2236787"/>
          </a:xfrm>
        </p:spPr>
      </p:pic>
      <p:sp>
        <p:nvSpPr>
          <p:cNvPr id="5" name="5-конечная звезда 4"/>
          <p:cNvSpPr/>
          <p:nvPr/>
        </p:nvSpPr>
        <p:spPr>
          <a:xfrm>
            <a:off x="2268538" y="1268413"/>
            <a:ext cx="3598862" cy="25209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экологии и природопользования</a:t>
            </a:r>
          </a:p>
        </p:txBody>
      </p:sp>
      <p:sp>
        <p:nvSpPr>
          <p:cNvPr id="134149" name="Прямоугольник 5"/>
          <p:cNvSpPr>
            <a:spLocks noChangeArrowheads="1"/>
          </p:cNvSpPr>
          <p:nvPr/>
        </p:nvSpPr>
        <p:spPr bwMode="auto">
          <a:xfrm>
            <a:off x="33338" y="6237288"/>
            <a:ext cx="312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«Зелёная» программа </a:t>
            </a:r>
            <a:r>
              <a:rPr lang="en-US" b="1">
                <a:latin typeface="Calibri" pitchFamily="34" charset="0"/>
              </a:rPr>
              <a:t>Toyota</a:t>
            </a:r>
          </a:p>
        </p:txBody>
      </p:sp>
      <p:sp>
        <p:nvSpPr>
          <p:cNvPr id="134150" name="Прямоугольник 6"/>
          <p:cNvSpPr>
            <a:spLocks noChangeArrowheads="1"/>
          </p:cNvSpPr>
          <p:nvPr/>
        </p:nvSpPr>
        <p:spPr bwMode="auto">
          <a:xfrm>
            <a:off x="4830763" y="6099175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Эковождение</a:t>
            </a:r>
          </a:p>
        </p:txBody>
      </p:sp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414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1338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365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4" name="Прямоугольник 7"/>
          <p:cNvSpPr>
            <a:spLocks noChangeArrowheads="1"/>
          </p:cNvSpPr>
          <p:nvPr/>
        </p:nvSpPr>
        <p:spPr bwMode="auto">
          <a:xfrm>
            <a:off x="2555875" y="5622925"/>
            <a:ext cx="2133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 возите в машине лишний груз</a:t>
            </a:r>
            <a:endParaRPr lang="ru-RU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Прямоугольник 8"/>
          <p:cNvSpPr>
            <a:spLocks noChangeArrowheads="1"/>
          </p:cNvSpPr>
          <p:nvPr/>
        </p:nvSpPr>
        <p:spPr bwMode="auto">
          <a:xfrm>
            <a:off x="3690938" y="3784600"/>
            <a:ext cx="348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Планируйте свой маршрут заранее и придерживайтесь его</a:t>
            </a:r>
            <a:endParaRPr lang="ru-RU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6" name="Прямоугольник 9"/>
          <p:cNvSpPr>
            <a:spLocks noChangeArrowheads="1"/>
          </p:cNvSpPr>
          <p:nvPr/>
        </p:nvSpPr>
        <p:spPr bwMode="auto">
          <a:xfrm>
            <a:off x="6207125" y="5594350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Избегайте поездок на автомобиле на короткие расстояния</a:t>
            </a:r>
            <a:endParaRPr lang="ru-RU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/>
              <a:t>Toyota </a:t>
            </a:r>
            <a:r>
              <a:rPr lang="ru-RU"/>
              <a:t>и её политика КСО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339975" y="1268413"/>
            <a:ext cx="3825875" cy="3168650"/>
          </a:xfrm>
          <a:prstGeom prst="star5">
            <a:avLst>
              <a:gd name="adj" fmla="val 1825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программы, связанные с безопасностью на автомобильных дорогах</a:t>
            </a:r>
          </a:p>
        </p:txBody>
      </p:sp>
      <p:sp>
        <p:nvSpPr>
          <p:cNvPr id="135172" name="Прямоугольник 6"/>
          <p:cNvSpPr>
            <a:spLocks noChangeArrowheads="1"/>
          </p:cNvSpPr>
          <p:nvPr/>
        </p:nvSpPr>
        <p:spPr bwMode="auto">
          <a:xfrm>
            <a:off x="1547813" y="4941888"/>
            <a:ext cx="521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пропаганда по использованию ремней безопасности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/>
              <a:t>Toyota </a:t>
            </a:r>
            <a:r>
              <a:rPr lang="ru-RU"/>
              <a:t>и её политика КСО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339975" y="1341438"/>
            <a:ext cx="3683000" cy="2808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1100" b="1">
                <a:solidFill>
                  <a:schemeClr val="tx1"/>
                </a:solidFill>
              </a:rPr>
              <a:t>благотворительная и спонсорская деятельность </a:t>
            </a:r>
          </a:p>
        </p:txBody>
      </p:sp>
      <p:sp>
        <p:nvSpPr>
          <p:cNvPr id="136196" name="Прямоугольник 4"/>
          <p:cNvSpPr>
            <a:spLocks noChangeArrowheads="1"/>
          </p:cNvSpPr>
          <p:nvPr/>
        </p:nvSpPr>
        <p:spPr bwMode="auto">
          <a:xfrm>
            <a:off x="1763713" y="47974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Тойота выступает официальным спонсором Континентальной хоккейной лиги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600"/>
              <a:t>Общая социальная ответственность компании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 descr="3M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800600"/>
            <a:ext cx="35718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33" name="Group 21"/>
          <p:cNvGraphicFramePr>
            <a:graphicFrameLocks noGrp="1"/>
          </p:cNvGraphicFramePr>
          <p:nvPr/>
        </p:nvGraphicFramePr>
        <p:xfrm>
          <a:off x="500063" y="476250"/>
          <a:ext cx="8305800" cy="59055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Хронология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712788" algn="l"/>
                        </a:tabLst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Фокус на продукт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712788" algn="l"/>
                        </a:tabLst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Меняясь…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Цели и достижения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Действует, опираясь на важнейшие моменты из богатого наследия 3М в области корпоративной социальной ответственности.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Склонность 3М к инновациям является самым эффективным способом продвижения изменений.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3М обязуется поддерживать связь с людьми – нашим самым главным ресурсом.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3М раскрывает свои цели и показатели эффективности для устойчивого развития компании.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7232" name="Picture 261" descr="Timeline"/>
          <p:cNvPicPr>
            <a:picLocks noChangeAspect="1" noChangeArrowheads="1"/>
          </p:cNvPicPr>
          <p:nvPr/>
        </p:nvPicPr>
        <p:blipFill>
          <a:blip r:embed="rId3"/>
          <a:srcRect l="18553" t="14725" r="17879" b="6506"/>
          <a:stretch>
            <a:fillRect/>
          </a:stretch>
        </p:blipFill>
        <p:spPr bwMode="auto">
          <a:xfrm>
            <a:off x="914400" y="1600200"/>
            <a:ext cx="12954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3" name="Picture 262" descr="Product Spotlights"/>
          <p:cNvPicPr>
            <a:picLocks noChangeAspect="1" noChangeArrowheads="1"/>
          </p:cNvPicPr>
          <p:nvPr/>
        </p:nvPicPr>
        <p:blipFill>
          <a:blip r:embed="rId4"/>
          <a:srcRect l="7675" t="21007" r="10864" b="8582"/>
          <a:stretch>
            <a:fillRect/>
          </a:stretch>
        </p:blipFill>
        <p:spPr bwMode="auto">
          <a:xfrm>
            <a:off x="2590800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4" name="Picture 263" descr="Making a Difference"/>
          <p:cNvPicPr>
            <a:picLocks noChangeAspect="1" noChangeArrowheads="1"/>
          </p:cNvPicPr>
          <p:nvPr/>
        </p:nvPicPr>
        <p:blipFill>
          <a:blip r:embed="rId5"/>
          <a:srcRect t="17178" b="12157"/>
          <a:stretch>
            <a:fillRect/>
          </a:stretch>
        </p:blipFill>
        <p:spPr bwMode="auto">
          <a:xfrm>
            <a:off x="4419600" y="1676400"/>
            <a:ext cx="19812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5" name="Picture 264" descr="Goals and Progress"/>
          <p:cNvPicPr>
            <a:picLocks noChangeAspect="1" noChangeArrowheads="1"/>
          </p:cNvPicPr>
          <p:nvPr/>
        </p:nvPicPr>
        <p:blipFill>
          <a:blip r:embed="rId6"/>
          <a:srcRect t="25098" b="15178"/>
          <a:stretch>
            <a:fillRect/>
          </a:stretch>
        </p:blipFill>
        <p:spPr bwMode="auto">
          <a:xfrm>
            <a:off x="6705600" y="1600200"/>
            <a:ext cx="2057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38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0" y="301625"/>
            <a:ext cx="8683625" cy="895350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>
                <a:solidFill>
                  <a:schemeClr val="tx2"/>
                </a:solidFill>
                <a:latin typeface="Arial" charset="0"/>
                <a:cs typeface="Arial" charset="0"/>
              </a:rPr>
              <a:t>Корпоративная ответственность в компании 3М</a:t>
            </a:r>
            <a:endParaRPr lang="ru-RU" sz="4000" b="1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8245" name="Picture 10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1125538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39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01625"/>
            <a:ext cx="9144000" cy="823913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chemeClr val="tx2"/>
                </a:solidFill>
                <a:latin typeface="Century Schoolbook" pitchFamily="18" charset="0"/>
                <a:cs typeface="Arial" charset="0"/>
              </a:rPr>
              <a:t>Корпоративная ответственность в компании</a:t>
            </a:r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3М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152400" y="1628775"/>
            <a:ext cx="8991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79388" y="301625"/>
            <a:ext cx="8504237" cy="390525"/>
          </a:xfrm>
          <a:prstGeom prst="rect">
            <a:avLst/>
          </a:prstGeom>
          <a:noFill/>
          <a:ln/>
        </p:spPr>
        <p:txBody>
          <a:bodyPr lIns="0" rIns="0" bIns="0" anchor="ctr"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800000"/>
                </a:solidFill>
                <a:latin typeface="Century Schoolbook" pitchFamily="18" charset="0"/>
                <a:cs typeface="Arial" charset="0"/>
              </a:rPr>
              <a:t>Корпоративная ответственность в компании</a:t>
            </a:r>
            <a:r>
              <a:rPr lang="ru-RU" sz="4000" b="1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 3М</a:t>
            </a:r>
          </a:p>
        </p:txBody>
      </p:sp>
      <p:pic>
        <p:nvPicPr>
          <p:cNvPr id="140293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52400" y="1196975"/>
            <a:ext cx="89916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1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01625"/>
            <a:ext cx="8683625" cy="895350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003300"/>
                </a:solidFill>
                <a:latin typeface="Century Schoolbook" pitchFamily="18" charset="0"/>
                <a:cs typeface="Arial" charset="0"/>
              </a:rPr>
              <a:t>Корпоративная ответственность в компании </a:t>
            </a:r>
            <a:r>
              <a:rPr lang="ru-RU" sz="40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3М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152400" y="1341438"/>
            <a:ext cx="8991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2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62000" y="304800"/>
            <a:ext cx="7924800" cy="38100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Корпоративная ответственность в компании</a:t>
            </a:r>
            <a:r>
              <a:rPr lang="ru-RU" sz="2400" i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3М</a:t>
            </a: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152400" y="609600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Рекомендации по развитию корпоративной социальной ответственности бизнеса в России</a:t>
            </a:r>
          </a:p>
        </p:txBody>
      </p:sp>
      <p:sp>
        <p:nvSpPr>
          <p:cNvPr id="143363" name="Содержимое 2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4389437"/>
          </a:xfrm>
        </p:spPr>
        <p:txBody>
          <a:bodyPr/>
          <a:lstStyle/>
          <a:p>
            <a:pPr eaLnBrk="1" hangingPunct="1"/>
            <a:r>
              <a:rPr lang="ru-RU" sz="2000"/>
              <a:t>внедрение бизнесом КСО как одного из направлений социальной поддержки персонала, а также наиболее нуждающихся групп населения. </a:t>
            </a:r>
          </a:p>
          <a:p>
            <a:pPr eaLnBrk="1" hangingPunct="1"/>
            <a:r>
              <a:rPr lang="ru-RU" sz="2000"/>
              <a:t>КСО крупного и среднего бизнеса следует осуществлять с использованием комплексного подхода по трем группам показателей: экономика, экологическая политика и социальная политика.</a:t>
            </a:r>
          </a:p>
          <a:p>
            <a:pPr eaLnBrk="1" hangingPunct="1"/>
            <a:r>
              <a:rPr lang="ru-RU" sz="2000"/>
              <a:t>Для отражения КСО малого бизнеса можно использовать узкий подход по социальной отчетности в форме перечня мероприятий и проектов по развитию собственного персонала и поддержки местного социального развития.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Рекомендации по развитию корпоративной социальной ответственности бизнеса в России</a:t>
            </a:r>
          </a:p>
        </p:txBody>
      </p:sp>
      <p:sp>
        <p:nvSpPr>
          <p:cNvPr id="144387" name="Содержимое 2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4389437"/>
          </a:xfrm>
        </p:spPr>
        <p:txBody>
          <a:bodyPr/>
          <a:lstStyle/>
          <a:p>
            <a:pPr eaLnBrk="1" hangingPunct="1"/>
            <a:r>
              <a:rPr lang="ru-RU" sz="2000"/>
              <a:t>Отчетность по КСО по международным стандартам целесообразна в условиях активизации выхода российского бизнеса на международные фондовые рынки.</a:t>
            </a:r>
          </a:p>
          <a:p>
            <a:pPr eaLnBrk="1" hangingPunct="1"/>
            <a:r>
              <a:rPr lang="ru-RU" sz="2000"/>
              <a:t>Отчетность по КСО должна внедряться на принципах добровольности, сознательности социальной ориентированности бизнеса. </a:t>
            </a:r>
          </a:p>
          <a:p>
            <a:pPr eaLnBrk="1" hangingPunct="1"/>
            <a:r>
              <a:rPr lang="ru-RU" sz="2000"/>
              <a:t>Органам власти целесообразно совместно с представителями бизнеса и его ассоциациями, а также профильными некоммерческими организациями развить законодательные аспекты поддержки КСО.</a:t>
            </a:r>
          </a:p>
          <a:p>
            <a:pPr eaLnBrk="1" hangingPunct="1"/>
            <a:r>
              <a:rPr lang="ru-RU" sz="2000"/>
              <a:t>Необходимо активно поддерживать международный обмен опытом в области КСО.</a:t>
            </a:r>
          </a:p>
          <a:p>
            <a:pPr eaLnBrk="1" hangingPunct="1"/>
            <a:endParaRPr lang="ru-RU" sz="2000"/>
          </a:p>
          <a:p>
            <a:pPr eaLnBrk="1" hangingPunct="1">
              <a:buFont typeface="Wingdings 2" pitchFamily="18" charset="2"/>
              <a:buNone/>
            </a:pPr>
            <a:endParaRPr lang="ru-RU" sz="200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1625"/>
            <a:ext cx="7845425" cy="114617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Критика программ КСО</a:t>
            </a:r>
            <a:r>
              <a:rPr lang="ru-RU" sz="5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28800"/>
            <a:ext cx="8075613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003366"/>
                </a:solidFill>
                <a:latin typeface="Century Schoolbook" pitchFamily="18" charset="0"/>
                <a:cs typeface="+mn-cs"/>
              </a:rPr>
              <a:t>Отвлечение внимания общественности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003366"/>
                </a:solidFill>
                <a:latin typeface="Century Schoolbook" pitchFamily="18" charset="0"/>
                <a:cs typeface="+mn-cs"/>
              </a:rPr>
              <a:t>Коммерческие преимущества (в виду повышения репутации)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600" b="1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145412" name="Picture 4" descr="BP_logo_823200753158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1981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Shell-CDN-Logo-WS1-1024x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648200"/>
            <a:ext cx="1612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 descr="1-popup-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429000"/>
            <a:ext cx="2171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 descr="009_BAT-TABAC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95800"/>
            <a:ext cx="23907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424862" cy="10810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989138"/>
          <a:ext cx="8713788" cy="4868864"/>
        </p:xfrm>
        <a:graphic>
          <a:graphicData uri="http://schemas.openxmlformats.org/drawingml/2006/table">
            <a:tbl>
              <a:tblPr/>
              <a:tblGrid>
                <a:gridCol w="186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Место в рейтинге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Место в рейтинге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Microsoft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Nike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Whole Foods Market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Pfizer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Kellogg's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Anheuser-Bosch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McDonald's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Avon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Home Depot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FedEx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Walt Disney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Google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4600"/>
              <a:t>Реакция компании на социальные дилеммы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781208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643937" cy="4191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2349500"/>
          <a:ext cx="7643812" cy="4165600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UPS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Boeing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Coca-cola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Merck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Starbucks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Amazon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PepsiCo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Xerox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Johnson &amp; Johnson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Sara Lee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Procter &amp; Gamble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Yahoo!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643937" cy="1301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50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989138"/>
          <a:ext cx="7643813" cy="4597400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Kimberly Clark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Well Fargo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Lowe's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Intel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Target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Wal-Mart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Ford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eBay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Apple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Wrigley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Dell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Verizon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НJ Heinz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IBM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Eastman Kodak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Harley-Davidson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50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2781300"/>
          <a:ext cx="7643813" cy="3311525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зM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American Express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Kraft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Hewlett-Packard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General Motors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Metlife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Motorola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Bristol-Myers Squibb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General Electric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Colgate Palmolive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500"/>
              <a:t>Рейтинг российских социально и экологически ответственных компаний</a:t>
            </a:r>
          </a:p>
        </p:txBody>
      </p:sp>
      <p:graphicFrame>
        <p:nvGraphicFramePr>
          <p:cNvPr id="103465" name="Group 41"/>
          <p:cNvGraphicFramePr>
            <a:graphicFrameLocks noGrp="1"/>
          </p:cNvGraphicFramePr>
          <p:nvPr/>
        </p:nvGraphicFramePr>
        <p:xfrm>
          <a:off x="571500" y="1700213"/>
          <a:ext cx="8286750" cy="4775200"/>
        </p:xfrm>
        <a:graphic>
          <a:graphicData uri="http://schemas.openxmlformats.org/drawingml/2006/table">
            <a:tbl>
              <a:tblPr/>
              <a:tblGrid>
                <a:gridCol w="14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Название компаний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Места в российских рейтингах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Прозрачность отчетности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Интегральные воздействия на среду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млн руб.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Нижнекамскшина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Ульяновский автозавод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Сильвинит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Автодизель (Ярославский моторный завод)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4500"/>
              <a:t>Рейтинг российских социально и экологически ответственных компаний</a:t>
            </a:r>
          </a:p>
        </p:txBody>
      </p:sp>
      <p:graphicFrame>
        <p:nvGraphicFramePr>
          <p:cNvPr id="104487" name="Group 39"/>
          <p:cNvGraphicFramePr>
            <a:graphicFrameLocks noGrp="1"/>
          </p:cNvGraphicFramePr>
          <p:nvPr/>
        </p:nvGraphicFramePr>
        <p:xfrm>
          <a:off x="785813" y="2546350"/>
          <a:ext cx="8001000" cy="3657600"/>
        </p:xfrm>
        <a:graphic>
          <a:graphicData uri="http://schemas.openxmlformats.org/drawingml/2006/table">
            <a:tbl>
              <a:tblPr/>
              <a:tblGrid>
                <a:gridCol w="119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2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Судостроительный завод «Северная верфь»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Сургутнефтегаз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Нижнетагильский металлургиче-ский комбинат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Группа Уралмаш-Ижора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Газпром нефть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/>
              <a:t>Рейтинг российских социально и экологически ответственных компаний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000250"/>
          <a:ext cx="8286750" cy="457200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Корпорация ВСМПО - АВИСМА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Иркутскэнерго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"Марс"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ММПП "Салют"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Акрон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Заволжский моторный завод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Группа ЧТПЗ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-214313" y="0"/>
            <a:ext cx="87471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ДИХОТОМИЯ –  ОСНОВА СТРАТЕГИЙ ТНК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0" y="500063"/>
            <a:ext cx="3676650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Удовлетворение запросов рынка/ потребителей (Т.Питерс).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252413" y="3679825"/>
            <a:ext cx="3784600" cy="1069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600" b="1">
              <a:latin typeface="Tahoma" pitchFamily="34" charset="0"/>
            </a:endParaRPr>
          </a:p>
          <a:p>
            <a:r>
              <a:rPr lang="ru-RU" sz="1600" b="1">
                <a:latin typeface="Tahoma" pitchFamily="34" charset="0"/>
              </a:rPr>
              <a:t>Приверженность стратегическому видению</a:t>
            </a:r>
            <a:r>
              <a:rPr lang="en-US" sz="1600" b="1">
                <a:latin typeface="Tahoma" pitchFamily="34" charset="0"/>
              </a:rPr>
              <a:t>( </a:t>
            </a:r>
            <a:r>
              <a:rPr lang="ru-RU" sz="1600" b="1">
                <a:latin typeface="Tahoma" pitchFamily="34" charset="0"/>
              </a:rPr>
              <a:t> Хамел, Прахалад)</a:t>
            </a:r>
            <a:r>
              <a:rPr lang="en-US" sz="1600" b="1">
                <a:latin typeface="Tahoma" pitchFamily="34" charset="0"/>
              </a:rPr>
              <a:t>l</a:t>
            </a:r>
            <a:endParaRPr lang="ru-RU" sz="1600" b="1">
              <a:latin typeface="Tahoma" pitchFamily="34" charset="0"/>
            </a:endParaRP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-36513" y="1435100"/>
            <a:ext cx="3787776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ahoma" pitchFamily="34" charset="0"/>
              </a:rPr>
              <a:t>Лидер</a:t>
            </a:r>
            <a:r>
              <a:rPr lang="ru-RU" sz="1600" b="1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ru-RU" sz="1600" b="1">
                <a:latin typeface="Tahoma" pitchFamily="34" charset="0"/>
              </a:rPr>
              <a:t>на рынке (Фостер, Сенге, Карлоф)</a:t>
            </a:r>
            <a:r>
              <a:rPr lang="ru-RU" sz="1600" b="1">
                <a:solidFill>
                  <a:srgbClr val="FFFFCC"/>
                </a:solidFill>
                <a:latin typeface="Tahoma" pitchFamily="34" charset="0"/>
              </a:rPr>
              <a:t>).</a:t>
            </a: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-107950" y="1865313"/>
            <a:ext cx="378777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Рациональный подход на цифрах и фактах (Акофф).</a:t>
            </a: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-107950" y="2643188"/>
            <a:ext cx="3787775" cy="1069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Экономические реалии. (Бизнесмен должен максимизировать прибыль – Фридман, Милтон)</a:t>
            </a: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-107950" y="4797425"/>
            <a:ext cx="378777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Централизация принятия решений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0" y="5805488"/>
            <a:ext cx="367982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ahoma" pitchFamily="34" charset="0"/>
              </a:rPr>
              <a:t>Отраслевой подход ( Портер)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-107950" y="6308725"/>
            <a:ext cx="37877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Гомогенность</a:t>
            </a:r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4770438" y="569913"/>
            <a:ext cx="3906837" cy="82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Опережение соперников, силы конкуренции в отрасли (М.Портер)</a:t>
            </a:r>
          </a:p>
        </p:txBody>
      </p:sp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4770438" y="1435100"/>
            <a:ext cx="3906837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Преследователь</a:t>
            </a:r>
          </a:p>
        </p:txBody>
      </p:sp>
      <p:sp>
        <p:nvSpPr>
          <p:cNvPr id="337933" name="Rectangle 13"/>
          <p:cNvSpPr>
            <a:spLocks noChangeArrowheads="1"/>
          </p:cNvSpPr>
          <p:nvPr/>
        </p:nvSpPr>
        <p:spPr bwMode="auto">
          <a:xfrm>
            <a:off x="4772025" y="3683000"/>
            <a:ext cx="3917950" cy="82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Гибкость в тактических действиях</a:t>
            </a:r>
          </a:p>
          <a:p>
            <a:endParaRPr lang="ru-RU" sz="1600" b="1" i="1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4930775" y="1882775"/>
            <a:ext cx="392112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Интуиция, творческое мышление (Г.Минтсберг)</a:t>
            </a:r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4772025" y="2646363"/>
            <a:ext cx="3921125" cy="1069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Социальная ответственность. (Обязанность бизнесмена - служить обществу). Гюлленхаммер, Пригожин)</a:t>
            </a:r>
          </a:p>
        </p:txBody>
      </p:sp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4772025" y="4079875"/>
            <a:ext cx="392112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4772025" y="4800600"/>
            <a:ext cx="392112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Децентрализация, локализация, построение сетей ( Виссема)</a:t>
            </a:r>
          </a:p>
        </p:txBody>
      </p:sp>
      <p:sp>
        <p:nvSpPr>
          <p:cNvPr id="337938" name="Rectangle 18"/>
          <p:cNvSpPr>
            <a:spLocks noChangeArrowheads="1"/>
          </p:cNvSpPr>
          <p:nvPr/>
        </p:nvSpPr>
        <p:spPr bwMode="auto">
          <a:xfrm>
            <a:off x="4757738" y="5692775"/>
            <a:ext cx="392112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66"/>
                </a:solidFill>
                <a:latin typeface="Tahoma" pitchFamily="34" charset="0"/>
              </a:rPr>
              <a:t> C</a:t>
            </a:r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истемный подход ( Ансофф, Гвишиани, Щедровицкий)</a:t>
            </a:r>
          </a:p>
        </p:txBody>
      </p: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4772025" y="6311900"/>
            <a:ext cx="392112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Гетерогенность</a:t>
            </a:r>
          </a:p>
        </p:txBody>
      </p:sp>
      <p:sp>
        <p:nvSpPr>
          <p:cNvPr id="337940" name="Text Box 20"/>
          <p:cNvSpPr txBox="1">
            <a:spLocks noChangeArrowheads="1"/>
          </p:cNvSpPr>
          <p:nvPr/>
        </p:nvSpPr>
        <p:spPr bwMode="auto">
          <a:xfrm>
            <a:off x="3973513" y="498475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1" name="Text Box 21"/>
          <p:cNvSpPr txBox="1">
            <a:spLocks noChangeArrowheads="1"/>
          </p:cNvSpPr>
          <p:nvPr/>
        </p:nvSpPr>
        <p:spPr bwMode="auto">
          <a:xfrm>
            <a:off x="3973513" y="1219200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2" name="Text Box 22"/>
          <p:cNvSpPr txBox="1">
            <a:spLocks noChangeArrowheads="1"/>
          </p:cNvSpPr>
          <p:nvPr/>
        </p:nvSpPr>
        <p:spPr bwMode="auto">
          <a:xfrm>
            <a:off x="3973513" y="1793875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3" name="Text Box 23"/>
          <p:cNvSpPr txBox="1">
            <a:spLocks noChangeArrowheads="1"/>
          </p:cNvSpPr>
          <p:nvPr/>
        </p:nvSpPr>
        <p:spPr bwMode="auto">
          <a:xfrm>
            <a:off x="3995738" y="2420938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4" name="Text Box 24"/>
          <p:cNvSpPr txBox="1">
            <a:spLocks noChangeArrowheads="1"/>
          </p:cNvSpPr>
          <p:nvPr/>
        </p:nvSpPr>
        <p:spPr bwMode="auto">
          <a:xfrm>
            <a:off x="4040188" y="3738563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4067175" y="4652963"/>
            <a:ext cx="769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6" name="Text Box 26"/>
          <p:cNvSpPr txBox="1">
            <a:spLocks noChangeArrowheads="1"/>
          </p:cNvSpPr>
          <p:nvPr/>
        </p:nvSpPr>
        <p:spPr bwMode="auto">
          <a:xfrm>
            <a:off x="3973513" y="5300663"/>
            <a:ext cx="931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 </a:t>
            </a: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7" name="Text Box 27"/>
          <p:cNvSpPr txBox="1">
            <a:spLocks noChangeArrowheads="1"/>
          </p:cNvSpPr>
          <p:nvPr/>
        </p:nvSpPr>
        <p:spPr bwMode="auto">
          <a:xfrm>
            <a:off x="3995738" y="5445125"/>
            <a:ext cx="409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/>
      <p:bldP spid="337924" grpId="0"/>
      <p:bldP spid="337925" grpId="0"/>
      <p:bldP spid="337926" grpId="0"/>
      <p:bldP spid="337927" grpId="0"/>
      <p:bldP spid="337928" grpId="0"/>
      <p:bldP spid="337929" grpId="0"/>
      <p:bldP spid="337930" grpId="0"/>
      <p:bldP spid="337931" grpId="0"/>
      <p:bldP spid="337932" grpId="0"/>
      <p:bldP spid="337933" grpId="0"/>
      <p:bldP spid="337934" grpId="0"/>
      <p:bldP spid="337935" grpId="0"/>
      <p:bldP spid="337936" grpId="0"/>
      <p:bldP spid="337937" grpId="0"/>
      <p:bldP spid="337938" grpId="0"/>
      <p:bldP spid="337939" grpId="0"/>
      <p:bldP spid="337940" grpId="0"/>
      <p:bldP spid="337940" grpId="1"/>
      <p:bldP spid="337941" grpId="0"/>
      <p:bldP spid="337941" grpId="1"/>
      <p:bldP spid="337942" grpId="0"/>
      <p:bldP spid="337942" grpId="1"/>
      <p:bldP spid="337943" grpId="0"/>
      <p:bldP spid="337943" grpId="1"/>
      <p:bldP spid="337944" grpId="0"/>
      <p:bldP spid="337944" grpId="1"/>
      <p:bldP spid="337945" grpId="0"/>
      <p:bldP spid="337945" grpId="1"/>
      <p:bldP spid="337946" grpId="0"/>
      <p:bldP spid="337946" grpId="1"/>
      <p:bldP spid="337947" grpId="0"/>
      <p:bldP spid="337947" grpId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176249_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33115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/>
              <a:t>Корпорация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/>
              <a:t>Корпорация</a:t>
            </a:r>
            <a:r>
              <a:rPr lang="ru-RU"/>
              <a:t> – это юридическое лицо, представляющее собой объединение ради достижения общих целей физических и/или юридических лиц с долевой формой собственности, управление которым осуществляется профессиональными управляющими, работающими по найму.</a:t>
            </a:r>
          </a:p>
          <a:p>
            <a:pPr eaLnBrk="1" hangingPunct="1"/>
            <a:r>
              <a:rPr lang="ru-RU"/>
              <a:t> Такая форма организации бизнеса широко распространена в странах с развитой рыночной экономикой.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Социально-ответственная компания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/>
              <a:t>Социально ответственная компания -</a:t>
            </a:r>
            <a:r>
              <a:rPr lang="ru-RU"/>
              <a:t> это компания, действующая по принципам социальной ответственности и осуществляющая комплекс социальных программ в приоритетных для нее направлениях (Ассоциация менеджеров России).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/>
              <a:t>Социальная политика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/>
              <a:t>Социальная политика</a:t>
            </a:r>
            <a:r>
              <a:rPr lang="ru-RU"/>
              <a:t> – заявление организации о своих намерениях и принципах, связанных с её общей социальной результативностью, и являющееся основанием для установления целевых и плановых социальных показателей.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4800"/>
              <a:t>Социальная активность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/>
              <a:t>Социальная активность</a:t>
            </a:r>
            <a:r>
              <a:rPr lang="ru-RU"/>
              <a:t> проявляется в осуществлении социальных программ, которые отличаются системным характером, связаны со стратегией развития предприятия и направлены на достижение общественно полезных целей.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eaLnBrk="1" hangingPunct="1"/>
            <a:r>
              <a:rPr lang="ru-RU" sz="4800"/>
              <a:t>Социальная</a:t>
            </a:r>
            <a:r>
              <a:rPr lang="ru-RU"/>
              <a:t> программа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u="sng"/>
              <a:t>Социальная программа </a:t>
            </a:r>
            <a:r>
              <a:rPr lang="ru-RU" b="1"/>
              <a:t>– это комплекс мероприятий, обеспечивающих эффективное решение социальных задач</a:t>
            </a:r>
            <a:r>
              <a:rPr lang="ru-RU"/>
              <a:t>. </a:t>
            </a:r>
            <a:endParaRPr lang="ru-RU">
              <a:latin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>
                <a:latin typeface="Arial" pitchFamily="34" charset="0"/>
              </a:rPr>
              <a:t>Н</a:t>
            </a:r>
            <a:r>
              <a:rPr lang="ru-RU"/>
              <a:t>аправления социальных программ являются: </a:t>
            </a:r>
            <a:endParaRPr lang="ru-RU">
              <a:latin typeface="Arial" pitchFamily="34" charset="0"/>
            </a:endParaRPr>
          </a:p>
          <a:p>
            <a:pPr eaLnBrk="1" hangingPunct="1"/>
            <a:r>
              <a:rPr lang="ru-RU"/>
              <a:t>развитие персонала, </a:t>
            </a:r>
            <a:endParaRPr lang="ru-RU">
              <a:latin typeface="Arial" pitchFamily="34" charset="0"/>
            </a:endParaRPr>
          </a:p>
          <a:p>
            <a:pPr eaLnBrk="1" hangingPunct="1"/>
            <a:r>
              <a:rPr lang="ru-RU"/>
              <a:t>охрана здоровья и безопасные условия труда, </a:t>
            </a:r>
            <a:endParaRPr lang="ru-RU">
              <a:latin typeface="Arial" pitchFamily="34" charset="0"/>
            </a:endParaRPr>
          </a:p>
          <a:p>
            <a:pPr eaLnBrk="1" hangingPunct="1"/>
            <a:r>
              <a:rPr lang="ru-RU"/>
              <a:t>социально ответственная реструктуризация, природоохранная деятельность и </a:t>
            </a:r>
            <a:r>
              <a:rPr lang="ru-RU">
                <a:latin typeface="Arial" pitchFamily="34" charset="0"/>
              </a:rPr>
              <a:t> р</a:t>
            </a:r>
            <a:r>
              <a:rPr lang="ru-RU"/>
              <a:t>есурсосбережение, </a:t>
            </a:r>
            <a:endParaRPr lang="ru-RU">
              <a:latin typeface="Arial" pitchFamily="34" charset="0"/>
            </a:endParaRPr>
          </a:p>
          <a:p>
            <a:pPr eaLnBrk="1" hangingPunct="1"/>
            <a:r>
              <a:rPr lang="ru-RU"/>
              <a:t>развитие местного сообщества, </a:t>
            </a:r>
            <a:endParaRPr lang="ru-RU">
              <a:latin typeface="Arial" pitchFamily="34" charset="0"/>
            </a:endParaRPr>
          </a:p>
          <a:p>
            <a:pPr eaLnBrk="1" hangingPunct="1"/>
            <a:r>
              <a:rPr lang="ru-RU"/>
              <a:t>добросовестная деловая практика.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15312" cy="121443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500"/>
              <a:t>Корпоративная социальная ответственность. Понятие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4911725"/>
          </a:xfrm>
        </p:spPr>
        <p:txBody>
          <a:bodyPr/>
          <a:lstStyle/>
          <a:p>
            <a:pPr eaLnBrk="1" hangingPunct="1"/>
            <a:r>
              <a:rPr lang="ru-RU" sz="2400" b="1"/>
              <a:t>КСО – это система</a:t>
            </a:r>
            <a:r>
              <a:rPr lang="ru-RU" sz="2400"/>
              <a:t> добровольных взаимоотношений между работником, работодателем и обществом, направленная на совершенствование социально-трудовых отношений, поддержание социальной стабильности в трудовом коллективе и окружающем сообществе, развитие социальной и природоохранной деятельности на национальном и международном уровнях. </a:t>
            </a:r>
            <a:endParaRPr lang="en-US" sz="2400"/>
          </a:p>
          <a:p>
            <a:pPr eaLnBrk="1" hangingPunct="1"/>
            <a:r>
              <a:rPr lang="ru-RU" sz="2400" b="1"/>
              <a:t>КСО </a:t>
            </a:r>
            <a:r>
              <a:rPr lang="en-US" sz="2400" b="1"/>
              <a:t>–</a:t>
            </a:r>
            <a:r>
              <a:rPr lang="ru-RU" sz="2400" b="1"/>
              <a:t> это </a:t>
            </a:r>
            <a:r>
              <a:rPr lang="en-US" sz="2400" b="1"/>
              <a:t> </a:t>
            </a:r>
            <a:r>
              <a:rPr lang="ru-RU" sz="2400" b="1"/>
              <a:t> средство </a:t>
            </a:r>
            <a:r>
              <a:rPr lang="ru-RU" sz="2400"/>
              <a:t>частного урегулирования нерыночных отношений между компаниями и стейкхолдерами — лицами и институтами, существующими внутри или вне компании, и оказывающими влияние на то, как компания осуществляет свою деятельность, либо на которых влияет деятельность компании</a:t>
            </a:r>
            <a:r>
              <a:rPr lang="ru-RU" sz="2400">
                <a:hlinkClick r:id="rId2"/>
              </a:rPr>
              <a:t>1</a:t>
            </a:r>
            <a:r>
              <a:rPr lang="ru-RU" sz="2400"/>
              <a:t>. </a:t>
            </a:r>
            <a:endParaRPr lang="en-US" sz="2400"/>
          </a:p>
          <a:p>
            <a:pPr eaLnBrk="1" hangingPunct="1"/>
            <a:endParaRPr lang="ru-RU" sz="2400"/>
          </a:p>
          <a:p>
            <a:pPr eaLnBrk="1" hangingPunct="1"/>
            <a:endParaRPr lang="ru-RU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96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500"/>
              <a:t>Средства внутрикорпоративной социальной ответственности</a:t>
            </a:r>
          </a:p>
        </p:txBody>
      </p:sp>
      <p:pic>
        <p:nvPicPr>
          <p:cNvPr id="25603" name="Рисунок 1"/>
          <p:cNvPicPr>
            <a:picLocks noChangeAspect="1" noChangeArrowheads="1"/>
          </p:cNvPicPr>
          <p:nvPr/>
        </p:nvPicPr>
        <p:blipFill>
          <a:blip r:embed="rId2"/>
          <a:srcRect b="7883"/>
          <a:stretch>
            <a:fillRect/>
          </a:stretch>
        </p:blipFill>
        <p:spPr bwMode="auto">
          <a:xfrm>
            <a:off x="2268538" y="1125538"/>
            <a:ext cx="51117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5556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Факторы формирования внутрикорпоративной</a:t>
            </a:r>
            <a:r>
              <a:rPr lang="ru-RU" sz="4500">
                <a:latin typeface="Arial" charset="0"/>
              </a:rPr>
              <a:t> СО</a:t>
            </a:r>
            <a:endParaRPr lang="ru-RU" sz="4500"/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u="sng"/>
              <a:t>Объективные факторы: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потребность в конкурентоспособном и лояльном персонале, которая возникает при решении стратегических задач компании в агрессивной конкурентной среде;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форма собственности;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экономическое положение организации;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стадия жизненного цикла организации;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тип реструктуризации;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строгость государственного контроля;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зрелость системы социального партнерства.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u="sng"/>
              <a:t>Субъективные факторы: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характеристики руководителей организации (компетентность и стиль управления);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характеристики персонала (сплоченность, лояльность и конкурентоспособность).</a:t>
            </a:r>
          </a:p>
          <a:p>
            <a:pPr eaLnBrk="1" hangingPunct="1"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29600" cy="863600"/>
          </a:xfrm>
        </p:spPr>
        <p:txBody>
          <a:bodyPr/>
          <a:lstStyle/>
          <a:p>
            <a:pPr eaLnBrk="1" hangingPunct="1"/>
            <a:r>
              <a:rPr lang="ru-RU"/>
              <a:t>Типы компаний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389437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/>
              <a:t>уровень противоправности/безответственности;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/>
              <a:t>уровень законопослушности;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/>
              <a:t>уровень фрагментарности;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/>
              <a:t>стратегический уровень;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/>
              <a:t>уровень всемерной поддержки общества.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08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500"/>
              <a:t>Континуум </a:t>
            </a:r>
            <a:r>
              <a:rPr lang="ru-RU" sz="4500">
                <a:latin typeface="Arial" pitchFamily="34" charset="0"/>
              </a:rPr>
              <a:t>КСО</a:t>
            </a:r>
            <a:endParaRPr lang="ru-RU" sz="4500"/>
          </a:p>
        </p:txBody>
      </p:sp>
      <p:graphicFrame>
        <p:nvGraphicFramePr>
          <p:cNvPr id="19491" name="Group 35"/>
          <p:cNvGraphicFramePr>
            <a:graphicFrameLocks noGrp="1"/>
          </p:cNvGraphicFramePr>
          <p:nvPr>
            <p:ph idx="1"/>
          </p:nvPr>
        </p:nvGraphicFramePr>
        <p:xfrm>
          <a:off x="0" y="1071563"/>
          <a:ext cx="9144000" cy="6907212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противоправности/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безответственности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законопослушности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Компании не придерживаются,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по крайней мере в определенной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степени, обычных или правовых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конвенций,поддерживаемых обществом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Компании придерживаются «буквы» закона в минимально необходимой для их выживания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труда нелегальных иммигрантов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 нарушением норм безопасности, оплаты, рабочего времени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Искажение 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Недобросовестная реклама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Соответствие стандартам безопасности продукта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Выплата заработной платы не ниже минимальной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Утилизация отходов производства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500"/>
              <a:t>Континуум корпоративной социальной ответственности</a:t>
            </a: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6091237"/>
        </p:xfrm>
        <a:graphic>
          <a:graphicData uri="http://schemas.openxmlformats.org/drawingml/2006/table">
            <a:tbl>
              <a:tblPr/>
              <a:tblGrid>
                <a:gridCol w="29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7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9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Фрагментарности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Компании вовлечены в ограниченное число видов деятельности, ассоциируемых с широкой трактовкой социальной ответственности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Мотивы подобной деятельности носят половинчатый, смешанный характер — от ориентации на долгосрочную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прибыль до удовлетворения личных амбиций собственников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Участие в программах благотворительности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Спонсорство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Поддержка местных сообществ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Создание и (или) поддержание объектов социальной сферы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Повышение качества, сертификация на стандарт ISO 9000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Континуум корпоративной социальной ответственности</a:t>
            </a:r>
          </a:p>
        </p:txBody>
      </p:sp>
      <p:graphicFrame>
        <p:nvGraphicFramePr>
          <p:cNvPr id="21529" name="Group 25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5643562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6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Стратегический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Компании исповедуют систематический целевой подход к различным аспектам деятельности,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как вносящим вклад в рост финансовых результатов. Мотивы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деятельности носят стратегический характер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Управление человеческими ресурсами, направленное на отбор, сохранение и развитие компетентного персонала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Обслуживание потребителей, подразумевающее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определение их потребностей и обеспечение обратной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Развитие всеобщего менеджмента качества, сертификация на стандарты ISO 9000 и ISO 14000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46455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Континуум корпоративной социальной ответственности</a:t>
            </a:r>
          </a:p>
        </p:txBody>
      </p:sp>
      <p:graphicFrame>
        <p:nvGraphicFramePr>
          <p:cNvPr id="22551" name="Group 2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9144000" cy="5572125"/>
        </p:xfrm>
        <a:graphic>
          <a:graphicData uri="http://schemas.openxmlformats.org/drawingml/2006/table">
            <a:tbl>
              <a:tblPr/>
              <a:tblGrid>
                <a:gridCol w="29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Уровень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всемерной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поддержки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общества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Компании строят стратегию своего развития на вере в то, что бизнес должен быть «хорошим» независимо от возможного финансового результата — позитивного или негативного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Практики, присущие Уровню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Наём инвалидов и представителей меньшинств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Использование натуральных, экологически чистых материалов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Активная поддержка запрещения ядерных испытаний, защиты лесов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Прямая поддержка организаций социальных активистов, таких как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Greenpeace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Методологический подход к пониманию </a:t>
            </a:r>
            <a:r>
              <a:rPr lang="ru-RU" sz="4500">
                <a:latin typeface="Arial" charset="0"/>
              </a:rPr>
              <a:t>КСО</a:t>
            </a:r>
            <a:endParaRPr lang="ru-RU" sz="450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625" y="1557338"/>
            <a:ext cx="8229600" cy="4975225"/>
          </a:xfrm>
        </p:spPr>
        <p:txBody>
          <a:bodyPr/>
          <a:lstStyle/>
          <a:p>
            <a:pPr eaLnBrk="1" hangingPunct="1"/>
            <a:r>
              <a:rPr lang="ru-RU"/>
              <a:t>«shareholder model» </a:t>
            </a:r>
            <a:r>
              <a:rPr lang="en-US"/>
              <a:t>- </a:t>
            </a:r>
            <a:r>
              <a:rPr lang="ru-RU"/>
              <a:t>модель КСО, в которой приоритетными являются интересы акционеров</a:t>
            </a:r>
            <a:endParaRPr lang="en-US"/>
          </a:p>
          <a:p>
            <a:pPr eaLnBrk="1" hangingPunct="1"/>
            <a:r>
              <a:rPr lang="ru-RU"/>
              <a:t>«stakeholder model» </a:t>
            </a:r>
            <a:r>
              <a:rPr lang="en-US"/>
              <a:t>- </a:t>
            </a:r>
            <a:r>
              <a:rPr lang="ru-RU"/>
              <a:t>модель КСО, в которой учитываются интересы широкого круга заинтересованных лиц)</a:t>
            </a:r>
            <a:endParaRPr lang="en-US"/>
          </a:p>
          <a:p>
            <a:pPr eaLnBrk="1" hangingPunct="1"/>
            <a:r>
              <a:rPr lang="ru-RU"/>
              <a:t>концепция устойчивого развития (Sustainable </a:t>
            </a:r>
            <a:r>
              <a:rPr lang="en-US"/>
              <a:t>Development</a:t>
            </a:r>
            <a:r>
              <a:rPr lang="ru-RU"/>
              <a:t>) и корпоративного гражданства (</a:t>
            </a:r>
            <a:r>
              <a:rPr lang="en-US"/>
              <a:t>Corporate Citizenship</a:t>
            </a:r>
            <a:r>
              <a:rPr lang="ru-RU"/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Факторы, определяющие границы </a:t>
            </a:r>
            <a:r>
              <a:rPr lang="ru-RU" sz="4500">
                <a:latin typeface="Arial" charset="0"/>
              </a:rPr>
              <a:t>КСО</a:t>
            </a:r>
            <a:endParaRPr lang="ru-RU" sz="450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 r="1440" b="8987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255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Объекты социальной ответственности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/>
              <a:t>бизнес-структуры</a:t>
            </a:r>
            <a:r>
              <a:rPr lang="ru-RU" dirty="0"/>
              <a:t> (работники предприятий, партнеры, инвесторы, кредиторы, клиенты, конкуренты, бизнес-сообщество);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органы государственной власти;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сообщество (местное сообщество, различные социальные группы, общественные организации, НКО);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окружающая среда.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Стейкхолдеры - «группы или индивидуумы, которые могут влиять или на которых влияет достижение организационных целей» (Фримен, 1984).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  <a:noFill/>
        </p:spPr>
        <p:txBody>
          <a:bodyPr lIns="90488" tIns="44450" rIns="90488" bIns="44450" anchor="ctr"/>
          <a:lstStyle/>
          <a:p>
            <a:pPr algn="ctr"/>
            <a:r>
              <a:rPr lang="ru-RU" sz="3600" b="1"/>
              <a:t>КСО: ТЕРМИНЫ И КОНЦЕПЦИИ</a:t>
            </a:r>
            <a:endParaRPr lang="en-GB" sz="3600" b="1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19700" y="544512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СОЦИАЛЬНАЯ ОТВЕТСТВЕННОСТЬ БИЗНЕСМЕНА</a:t>
            </a:r>
            <a:r>
              <a:rPr lang="en-GB" sz="9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148263" y="4365625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</a:t>
            </a:r>
            <a:endParaRPr lang="en-US" sz="1200" b="1">
              <a:solidFill>
                <a:schemeClr val="tx2"/>
              </a:solidFill>
              <a:latin typeface="Arial Unicode MS" pitchFamily="34" charset="-128"/>
            </a:endParaRPr>
          </a:p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ДОБРОСОВЕСТНОСТЬ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035425" y="4762500"/>
            <a:ext cx="214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УСТОЙЧИВОЕ РАЗВИТИЕ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373313" y="5143500"/>
            <a:ext cx="4144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СОЦИАЛЬНО-ОТВЕТСТВЕННОЕ ИНВЕСТИРОВАНИЕ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010025" y="4114800"/>
            <a:ext cx="286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900" b="1">
                <a:solidFill>
                  <a:schemeClr val="tx2"/>
                </a:solidFill>
                <a:latin typeface="Arial Unicode MS" pitchFamily="34" charset="-128"/>
              </a:rPr>
              <a:t>СОЦИАЛЬНАЯ ОТВЕТСТВЕННОСТЬ БИЗНЕСА</a:t>
            </a:r>
            <a:endParaRPr lang="en-GB" sz="9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867400" y="3822700"/>
            <a:ext cx="218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</a:t>
            </a:r>
            <a:r>
              <a:rPr lang="ru-RU" sz="900" b="1">
                <a:solidFill>
                  <a:schemeClr val="tx2"/>
                </a:solidFill>
                <a:latin typeface="Arial Unicode MS" pitchFamily="34" charset="-128"/>
              </a:rPr>
              <a:t>ОРПОРАТИВНАЯ ФИЛАНТРОПИЯ</a:t>
            </a:r>
            <a:r>
              <a:rPr lang="en-GB" sz="9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258888" y="2886075"/>
            <a:ext cx="3986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УСТОЙЧИВОСТЬ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067175" y="2598738"/>
            <a:ext cx="3152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ОТВЕТСТВЕННОСТЬ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019675" y="3390900"/>
            <a:ext cx="4378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ВОСПРИИМЧИВОСТЬ</a:t>
            </a:r>
            <a:r>
              <a:rPr lang="en-GB" sz="9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181225" y="35052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КОРПОРАТИВНОЕ ГРАЖДАНСТВО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4787900" y="2276475"/>
            <a:ext cx="514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ОТВЕТСТВЕННОСТЬ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5003800" y="5445125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5" name="AutoShape 17"/>
          <p:cNvSpPr>
            <a:spLocks noChangeArrowheads="1"/>
          </p:cNvSpPr>
          <p:nvPr/>
        </p:nvSpPr>
        <p:spPr bwMode="auto">
          <a:xfrm>
            <a:off x="3798888" y="4799013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2109788" y="5180013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7" name="AutoShape 19"/>
          <p:cNvSpPr>
            <a:spLocks noChangeArrowheads="1"/>
          </p:cNvSpPr>
          <p:nvPr/>
        </p:nvSpPr>
        <p:spPr bwMode="auto">
          <a:xfrm>
            <a:off x="4787900" y="4365625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8" name="AutoShape 20"/>
          <p:cNvSpPr>
            <a:spLocks noChangeArrowheads="1"/>
          </p:cNvSpPr>
          <p:nvPr/>
        </p:nvSpPr>
        <p:spPr bwMode="auto">
          <a:xfrm>
            <a:off x="3657600" y="4113213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9" name="AutoShape 21"/>
          <p:cNvSpPr>
            <a:spLocks noChangeArrowheads="1"/>
          </p:cNvSpPr>
          <p:nvPr/>
        </p:nvSpPr>
        <p:spPr bwMode="auto">
          <a:xfrm>
            <a:off x="5627688" y="3810000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0" name="AutoShape 22"/>
          <p:cNvSpPr>
            <a:spLocks noChangeArrowheads="1"/>
          </p:cNvSpPr>
          <p:nvPr/>
        </p:nvSpPr>
        <p:spPr bwMode="auto">
          <a:xfrm>
            <a:off x="1692275" y="3500438"/>
            <a:ext cx="282575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1" name="AutoShape 23"/>
          <p:cNvSpPr>
            <a:spLocks noChangeArrowheads="1"/>
          </p:cNvSpPr>
          <p:nvPr/>
        </p:nvSpPr>
        <p:spPr bwMode="auto">
          <a:xfrm>
            <a:off x="4783138" y="3351213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2" name="AutoShape 24"/>
          <p:cNvSpPr>
            <a:spLocks noChangeArrowheads="1"/>
          </p:cNvSpPr>
          <p:nvPr/>
        </p:nvSpPr>
        <p:spPr bwMode="auto">
          <a:xfrm>
            <a:off x="3779838" y="2565400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3" name="AutoShape 25"/>
          <p:cNvSpPr>
            <a:spLocks noChangeArrowheads="1"/>
          </p:cNvSpPr>
          <p:nvPr/>
        </p:nvSpPr>
        <p:spPr bwMode="auto">
          <a:xfrm>
            <a:off x="1042988" y="2924175"/>
            <a:ext cx="282575" cy="228600"/>
          </a:xfrm>
          <a:prstGeom prst="star5">
            <a:avLst/>
          </a:prstGeom>
          <a:solidFill>
            <a:schemeClr val="accent1"/>
          </a:soli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4" name="AutoShape 26"/>
          <p:cNvSpPr>
            <a:spLocks noChangeArrowheads="1"/>
          </p:cNvSpPr>
          <p:nvPr/>
        </p:nvSpPr>
        <p:spPr bwMode="auto">
          <a:xfrm>
            <a:off x="4211638" y="2276475"/>
            <a:ext cx="282575" cy="228600"/>
          </a:xfrm>
          <a:prstGeom prst="star5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403350" y="5767388"/>
            <a:ext cx="2395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СОЦИАЛЬНАЯ ОТЧЕТНОСТЬ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4067175" y="5805488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</a:t>
            </a:r>
            <a:endParaRPr lang="en-US" sz="1200" b="1">
              <a:solidFill>
                <a:schemeClr val="tx2"/>
              </a:solidFill>
              <a:latin typeface="Arial Unicode MS" pitchFamily="34" charset="-128"/>
            </a:endParaRPr>
          </a:p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СОЦИАЛЬНАЯ ПОЛИТИКА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419475" y="6165850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1187450" y="5805488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6156325" y="6054725"/>
            <a:ext cx="354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ПУБЛИЧНО-ПРАВОВАЯ ОТВЕТСТВЕННОСТЬ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5795963" y="6092825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3211513" y="1919288"/>
            <a:ext cx="461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ДЕЯТЕЛЬНОСТЬ</a:t>
            </a:r>
            <a:endParaRPr lang="en-GB" sz="14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2954338" y="1981200"/>
            <a:ext cx="280987" cy="228600"/>
          </a:xfrm>
          <a:prstGeom prst="star5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43" name="AutoShape 35"/>
          <p:cNvSpPr>
            <a:spLocks noChangeArrowheads="1"/>
          </p:cNvSpPr>
          <p:nvPr/>
        </p:nvSpPr>
        <p:spPr bwMode="auto">
          <a:xfrm>
            <a:off x="3203575" y="3284538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5435600" y="2924175"/>
            <a:ext cx="387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КОРПОРАТИВНОЕ ГЛОБАЛЬНОЕ ГРАЖДАНСТВО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45" name="AutoShape 37"/>
          <p:cNvSpPr>
            <a:spLocks noChangeArrowheads="1"/>
          </p:cNvSpPr>
          <p:nvPr/>
        </p:nvSpPr>
        <p:spPr bwMode="auto">
          <a:xfrm>
            <a:off x="5076825" y="2924175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46" name="AutoShape 38"/>
          <p:cNvSpPr>
            <a:spLocks noChangeArrowheads="1"/>
          </p:cNvSpPr>
          <p:nvPr/>
        </p:nvSpPr>
        <p:spPr bwMode="auto">
          <a:xfrm>
            <a:off x="1116013" y="3860800"/>
            <a:ext cx="282575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9" name="Text Box 39"/>
          <p:cNvSpPr txBox="1">
            <a:spLocks noChangeArrowheads="1"/>
          </p:cNvSpPr>
          <p:nvPr/>
        </p:nvSpPr>
        <p:spPr bwMode="auto">
          <a:xfrm>
            <a:off x="1476375" y="4149725"/>
            <a:ext cx="18716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КОНЦЕПЦИЯ ЗАИНТЕРЕСОВАННЫХ СТОРОН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30" name="Text Box 40"/>
          <p:cNvSpPr txBox="1">
            <a:spLocks noChangeArrowheads="1"/>
          </p:cNvSpPr>
          <p:nvPr/>
        </p:nvSpPr>
        <p:spPr bwMode="auto">
          <a:xfrm>
            <a:off x="3492500" y="3141663"/>
            <a:ext cx="1871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ЭТИКА БИЗНЕСА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36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Классификация стейкхолдеров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001125" cy="4695825"/>
          </a:xfrm>
        </p:spPr>
        <p:txBody>
          <a:bodyPr/>
          <a:lstStyle/>
          <a:p>
            <a:pPr eaLnBrk="1" hangingPunct="1"/>
            <a:r>
              <a:rPr lang="ru-RU" sz="2000" b="1"/>
              <a:t>По характеру институциональной формы: </a:t>
            </a:r>
            <a:r>
              <a:rPr lang="ru-RU" sz="2000"/>
              <a:t>физические лица, юридические лица, финансово-кредитные учреждения, органы государственной власти, органы государственного управления, органы местного самоуправления, некоммерческие организации.</a:t>
            </a:r>
          </a:p>
          <a:p>
            <a:pPr eaLnBrk="1" hangingPunct="1"/>
            <a:r>
              <a:rPr lang="ru-RU" sz="2000" b="1"/>
              <a:t>По характеру взаимодействия с предприятием: </a:t>
            </a:r>
            <a:r>
              <a:rPr lang="ru-RU" sz="2000"/>
              <a:t>акционеры, сотрудники, менеджмент, кредиторы, потребители, местное сообщество, органы государственной власти и управления.</a:t>
            </a:r>
          </a:p>
          <a:p>
            <a:pPr eaLnBrk="1" hangingPunct="1"/>
            <a:r>
              <a:rPr lang="ru-RU" sz="2000" b="1"/>
              <a:t>По степени влияния социальной деятельности: </a:t>
            </a:r>
            <a:r>
              <a:rPr lang="ru-RU" sz="2000"/>
              <a:t>близкие и дальние. </a:t>
            </a:r>
          </a:p>
          <a:p>
            <a:pPr eaLnBrk="1" hangingPunct="1"/>
            <a:r>
              <a:rPr lang="ru-RU" sz="2000" b="1"/>
              <a:t>По степени влияния на осуществление социальной деятельности: </a:t>
            </a:r>
            <a:r>
              <a:rPr lang="ru-RU" sz="2000"/>
              <a:t>основные и второстепенные. </a:t>
            </a:r>
          </a:p>
          <a:p>
            <a:pPr eaLnBrk="1" hangingPunct="1"/>
            <a:r>
              <a:rPr lang="ru-RU" sz="2000" b="1"/>
              <a:t>В зависимости от степени личного участия в социальной деятельности: </a:t>
            </a:r>
            <a:r>
              <a:rPr lang="ru-RU" sz="2000"/>
              <a:t>активные и пассивные. </a:t>
            </a:r>
          </a:p>
          <a:p>
            <a:pPr eaLnBrk="1" hangingPunct="1"/>
            <a:r>
              <a:rPr lang="ru-RU" sz="2000" b="1"/>
              <a:t>В зависимости от принадлежности: </a:t>
            </a:r>
            <a:r>
              <a:rPr lang="ru-RU" sz="2000"/>
              <a:t>внутренние и внешние. </a:t>
            </a:r>
          </a:p>
          <a:p>
            <a:pPr eaLnBrk="1" hangingPunct="1"/>
            <a:r>
              <a:rPr lang="ru-RU" sz="2000" b="1"/>
              <a:t>В зависимости от выполняемых функций при реализации социально-ответственного поведения:</a:t>
            </a:r>
            <a:r>
              <a:rPr lang="ru-RU" sz="2000"/>
              <a:t> финансирующие социальную деятельность; организующие или участвующие в организации КСО; покупатели;  поставщики.</a:t>
            </a:r>
          </a:p>
          <a:p>
            <a:pPr eaLnBrk="1" hangingPunct="1"/>
            <a:endParaRPr lang="ru-RU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Основные интересы стейкхолдеров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14313" y="981075"/>
            <a:ext cx="8929687" cy="412273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400" u="sng"/>
              <a:t>Акционеры</a:t>
            </a:r>
            <a:r>
              <a:rPr lang="ru-RU" sz="2400"/>
              <a:t> - размер годового дивиденда; повышение стоимости акций; рост стоимости компании и ее прибыль; колебания цен на акции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/>
              <a:t>Институциональные инвесторы</a:t>
            </a:r>
            <a:r>
              <a:rPr lang="ru-RU" sz="2400"/>
              <a:t> - размер инвестиций с высоким уровнем риска; ожидание высокой прибыли; сбалансированность их инвестиционного портфеля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/>
              <a:t>Работники</a:t>
            </a:r>
            <a:r>
              <a:rPr lang="ru-RU" sz="2400"/>
              <a:t> - гарантии занятости; уровень реальной заработной платы; условия найма; возможности продвижения по службе; социально-психологический климат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/>
              <a:t>Потребители</a:t>
            </a:r>
            <a:r>
              <a:rPr lang="ru-RU" sz="2400"/>
              <a:t> - желаемые и качественные продукты; приемлемые цены; разнообразие выбора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/>
              <a:t>Дилеры</a:t>
            </a:r>
            <a:r>
              <a:rPr lang="ru-RU" sz="2400"/>
              <a:t> - распространители - послепродажное обслуживание; своевременность и надежность поставок; качество поставляемого продукта (услуги)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/>
              <a:t>Поставщики</a:t>
            </a:r>
            <a:r>
              <a:rPr lang="ru-RU" sz="2400"/>
              <a:t> - стабильность заказов; оплата в срок и по условиям договора</a:t>
            </a:r>
          </a:p>
          <a:p>
            <a:pPr eaLnBrk="1" hangingPunct="1">
              <a:lnSpc>
                <a:spcPct val="85000"/>
              </a:lnSpc>
              <a:buFont typeface="Wingdings 2" pitchFamily="18" charset="2"/>
              <a:buNone/>
            </a:pPr>
            <a:endParaRPr lang="ru-RU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Основные интересы стейкхолдеров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214313" y="1196975"/>
            <a:ext cx="8643937" cy="4121150"/>
          </a:xfrm>
        </p:spPr>
        <p:txBody>
          <a:bodyPr/>
          <a:lstStyle/>
          <a:p>
            <a:pPr eaLnBrk="1" hangingPunct="1"/>
            <a:r>
              <a:rPr lang="ru-RU" sz="2400" u="sng"/>
              <a:t>Представители государственной власти</a:t>
            </a:r>
            <a:r>
              <a:rPr lang="ru-RU" sz="2400"/>
              <a:t> - обеспечение занятости; выплата налогов; соответствие деятельности требованиям закона; поддержка или совместная реализация проектов </a:t>
            </a:r>
          </a:p>
          <a:p>
            <a:pPr eaLnBrk="1" hangingPunct="1"/>
            <a:r>
              <a:rPr lang="ru-RU" sz="2400" u="sng"/>
              <a:t>Представители региональной власти</a:t>
            </a:r>
            <a:r>
              <a:rPr lang="ru-RU" sz="2400"/>
              <a:t> - вклад в экономический рост и устойчивое развитие региона; вклад в местный бюджет; поддержка социальной инфраструктуры региона </a:t>
            </a:r>
          </a:p>
          <a:p>
            <a:pPr eaLnBrk="1" hangingPunct="1"/>
            <a:r>
              <a:rPr lang="ru-RU" sz="2400" u="sng"/>
              <a:t>Социальные и общественные группы</a:t>
            </a:r>
            <a:r>
              <a:rPr lang="ru-RU" sz="2400"/>
              <a:t> - забота об окружающей среде; поддержка местной общественной деятельности</a:t>
            </a:r>
          </a:p>
          <a:p>
            <a:pPr eaLnBrk="1" hangingPunct="1"/>
            <a:r>
              <a:rPr lang="ru-RU" sz="2400" u="sng"/>
              <a:t>СМИ</a:t>
            </a:r>
            <a:r>
              <a:rPr lang="ru-RU" sz="2400"/>
              <a:t> - получение правдивой и полной информации о деятельности корпоративного образования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Стейкхолдеры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Уровни социальной ответственности бизнеса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b="8456"/>
          <a:stretch>
            <a:fillRect/>
          </a:stretch>
        </p:blipFill>
        <p:spPr bwMode="auto">
          <a:xfrm>
            <a:off x="323850" y="1484313"/>
            <a:ext cx="8135938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/>
              <a:t>Модели позиций бизнеса и власти в контексте социальной ответственности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добровольно-принудительная благотворительность</a:t>
            </a:r>
          </a:p>
          <a:p>
            <a:pPr eaLnBrk="1" hangingPunct="1"/>
            <a:r>
              <a:rPr lang="ru-RU"/>
              <a:t>торг</a:t>
            </a:r>
          </a:p>
          <a:p>
            <a:pPr eaLnBrk="1" hangingPunct="1"/>
            <a:r>
              <a:rPr lang="ru-RU"/>
              <a:t>город-комбинат</a:t>
            </a:r>
          </a:p>
          <a:p>
            <a:pPr eaLnBrk="1" hangingPunct="1"/>
            <a:r>
              <a:rPr lang="ru-RU"/>
              <a:t>социальное партнерство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Формы участия бизнеса в решении социальных проблем сообщества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денежные гранты</a:t>
            </a:r>
          </a:p>
          <a:p>
            <a:pPr eaLnBrk="1" hangingPunct="1"/>
            <a:r>
              <a:rPr lang="ru-RU"/>
              <a:t>благотворительные пожертвования и спонсорская помощь</a:t>
            </a:r>
          </a:p>
          <a:p>
            <a:pPr eaLnBrk="1" hangingPunct="1"/>
            <a:r>
              <a:rPr lang="ru-RU"/>
              <a:t>социально значимый маркетинг</a:t>
            </a:r>
          </a:p>
          <a:p>
            <a:pPr eaLnBrk="1" hangingPunct="1"/>
            <a:r>
              <a:rPr lang="ru-RU"/>
              <a:t>эквивалентное финансирование</a:t>
            </a:r>
          </a:p>
          <a:p>
            <a:pPr eaLnBrk="1" hangingPunct="1"/>
            <a:r>
              <a:rPr lang="ru-RU"/>
              <a:t>социальные инвестиции</a:t>
            </a:r>
          </a:p>
          <a:p>
            <a:pPr eaLnBrk="1" hangingPunct="1"/>
            <a:r>
              <a:rPr lang="ru-RU"/>
              <a:t>делегирование сотрудников компании</a:t>
            </a:r>
          </a:p>
          <a:p>
            <a:pPr eaLnBrk="1" hangingPunct="1"/>
            <a:r>
              <a:rPr lang="ru-RU"/>
              <a:t>социальный бюджет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000" algn="ctr"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ru-RU" dirty="0"/>
              <a:t>Ценности и принципы социальной ответственности организации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752850"/>
          </a:xfrm>
        </p:spPr>
        <p:txBody>
          <a:bodyPr/>
          <a:lstStyle/>
          <a:p>
            <a:pPr eaLnBrk="1" hangingPunct="1"/>
            <a:r>
              <a:rPr lang="ru-RU" b="1"/>
              <a:t>Ценности и принципы корпоративной социальной ответственности </a:t>
            </a:r>
            <a:r>
              <a:rPr lang="ru-RU"/>
              <a:t>– это ряд экономических, социальных и этических критериев суждения точно установленные, либо подспудно разделяемые всеми членами организации, которые определяют видение и стратегию организации, а также процессы принятия решений на всех уровнях.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/>
              <a:t>Глобальный договор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922837"/>
          </a:xfrm>
        </p:spPr>
        <p:txBody>
          <a:bodyPr/>
          <a:lstStyle/>
          <a:p>
            <a:pPr eaLnBrk="1" hangingPunct="1"/>
            <a:r>
              <a:rPr lang="ru-RU" sz="2000" b="1"/>
              <a:t>Глобальный договор  систем</a:t>
            </a:r>
            <a:r>
              <a:rPr lang="ru-RU" sz="2000" b="1">
                <a:latin typeface="Arial" pitchFamily="34" charset="0"/>
              </a:rPr>
              <a:t>а</a:t>
            </a:r>
            <a:r>
              <a:rPr lang="ru-RU" sz="2000" b="1"/>
              <a:t> отношений в форме сети, организованной на базе Бюро Глобального договора и шести учреждений ООН: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/>
              <a:t>- Бюро Верховного комиссара по правам человека;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/>
              <a:t>- Программы ООН по охране окружающей среды;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/>
              <a:t>- Международной организации труда;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/>
              <a:t>- Программы развития ООН;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/>
              <a:t>- Организации Объединенных Наций по промышленному развитию;</a:t>
            </a:r>
          </a:p>
          <a:p>
            <a:pPr eaLnBrk="1" hangingPunct="1">
              <a:buFontTx/>
              <a:buChar char="-"/>
            </a:pPr>
            <a:r>
              <a:rPr lang="ru-RU" sz="2000"/>
              <a:t>Бюро ООН по борьбе с наркотиками и организованной преступностью. </a:t>
            </a:r>
            <a:endParaRPr lang="ru-RU" sz="200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ru-RU" sz="1800" i="1"/>
              <a:t>Запуск Российской сети Глобального договора ООН состоялся в апреле 2008 г. в г. Москве при участии Генерального Секретаря ООН Пан Ги Муна.</a:t>
            </a:r>
          </a:p>
          <a:p>
            <a:pPr eaLnBrk="1" hangingPunct="1">
              <a:buFontTx/>
              <a:buChar char="-"/>
            </a:pPr>
            <a:r>
              <a:rPr lang="ru-RU" sz="2000"/>
              <a:t>Глобальный договор призывает деловые круги интегрировать Десять принципов в основную деятельность компаний.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413" cy="908050"/>
          </a:xfrm>
        </p:spPr>
        <p:txBody>
          <a:bodyPr/>
          <a:lstStyle/>
          <a:p>
            <a:pPr eaLnBrk="1" hangingPunct="1"/>
            <a:r>
              <a:rPr lang="ru-RU" sz="4500">
                <a:latin typeface="Arial" pitchFamily="34" charset="0"/>
              </a:rPr>
              <a:t>10 </a:t>
            </a:r>
            <a:r>
              <a:rPr lang="ru-RU" sz="4500"/>
              <a:t>принципов Глобального договора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eaLnBrk="1" hangingPunct="1"/>
            <a:r>
              <a:rPr lang="ru-RU" sz="2100" b="1" u="sng"/>
              <a:t>Права человека</a:t>
            </a:r>
            <a:endParaRPr lang="ru-RU" sz="2100" b="1"/>
          </a:p>
          <a:p>
            <a:pPr eaLnBrk="1" hangingPunct="1"/>
            <a:r>
              <a:rPr lang="ru-RU" sz="2100" b="1" i="1"/>
              <a:t>Принцип 1.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Д</a:t>
            </a:r>
            <a:r>
              <a:rPr lang="ru-RU" sz="2100" b="1"/>
              <a:t>еловые круги должны оказывать поддержку и соблюдение прав человека, провозглашенных международным сообществом;</a:t>
            </a:r>
          </a:p>
          <a:p>
            <a:pPr eaLnBrk="1" hangingPunct="1"/>
            <a:r>
              <a:rPr lang="ru-RU" sz="2100" b="1" i="1"/>
              <a:t>Принцип 2.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О</a:t>
            </a:r>
            <a:r>
              <a:rPr lang="ru-RU" sz="2100" b="1"/>
              <a:t>беспечить свою непричастность к нарушениям прав человека.</a:t>
            </a:r>
          </a:p>
          <a:p>
            <a:pPr eaLnBrk="1" hangingPunct="1"/>
            <a:r>
              <a:rPr lang="ru-RU" sz="2100" b="1" u="sng"/>
              <a:t>Трудовые отношения</a:t>
            </a:r>
            <a:endParaRPr lang="ru-RU" sz="2100" b="1"/>
          </a:p>
          <a:p>
            <a:pPr eaLnBrk="1" hangingPunct="1"/>
            <a:r>
              <a:rPr lang="ru-RU" sz="2100" b="1" i="1"/>
              <a:t>Принцип 3.</a:t>
            </a:r>
            <a:r>
              <a:rPr lang="ru-RU" sz="2100" b="1"/>
              <a:t> Деловые круги должны поддерживать свободу ассоциаций и признание на деле права на заключение коллективных договоров;</a:t>
            </a:r>
          </a:p>
          <a:p>
            <a:pPr eaLnBrk="1" hangingPunct="1"/>
            <a:r>
              <a:rPr lang="ru-RU" sz="2100" b="1" i="1"/>
              <a:t>Принцип 4.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В</a:t>
            </a:r>
            <a:r>
              <a:rPr lang="ru-RU" sz="2100" b="1"/>
              <a:t>ыступать за уничтожение всех форм принудительного труда;</a:t>
            </a:r>
          </a:p>
          <a:p>
            <a:pPr eaLnBrk="1" hangingPunct="1"/>
            <a:r>
              <a:rPr lang="ru-RU" sz="2100" b="1" i="1"/>
              <a:t>Принцип 5.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В</a:t>
            </a:r>
            <a:r>
              <a:rPr lang="ru-RU" sz="2100" b="1"/>
              <a:t>ыступать за полное искоренение детского труда;</a:t>
            </a:r>
          </a:p>
          <a:p>
            <a:pPr eaLnBrk="1" hangingPunct="1"/>
            <a:r>
              <a:rPr lang="ru-RU" sz="2100" b="1" i="1"/>
              <a:t>Принцип 6.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В</a:t>
            </a:r>
            <a:r>
              <a:rPr lang="ru-RU" sz="2100" b="1"/>
              <a:t>ыступать за ликвидацию дискриминации в сфере труда и занятости.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r>
              <a:rPr lang="ru-RU" sz="4000" b="1"/>
              <a:t>СОЦИАЛЬНАЯ ОТВЕТСТВЕННОСТЬ</a:t>
            </a:r>
            <a:endParaRPr lang="ru-RU" sz="400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формулировке стандарта </a:t>
            </a:r>
            <a:r>
              <a:rPr lang="ru-RU" i="1"/>
              <a:t>CSR/КСО — 2008</a:t>
            </a:r>
            <a:r>
              <a:rPr lang="ru-RU"/>
              <a:t>, «социальная ответственность — обязательства организации, учитывающие принятую ею ответственность за решение социальных проблем своего персонала, местного населения и общества в целом». Другие стандарты, имеющиеся в области КСО</a:t>
            </a:r>
            <a:r>
              <a:rPr lang="ru-RU">
                <a:hlinkClick r:id="rId2"/>
              </a:rPr>
              <a:t>2</a:t>
            </a:r>
            <a:r>
              <a:rPr lang="ru-RU"/>
              <a:t>, дают аналогичные общие определения.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4500">
                <a:latin typeface="Arial" pitchFamily="34" charset="0"/>
              </a:rPr>
              <a:t>10 </a:t>
            </a:r>
            <a:r>
              <a:rPr lang="ru-RU" sz="4500"/>
              <a:t>принципов Глобального договора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/>
            <a:r>
              <a:rPr lang="ru-RU" sz="2100" b="1" u="sng"/>
              <a:t>Охрана окружающей среды</a:t>
            </a:r>
            <a:endParaRPr lang="ru-RU" sz="2100" b="1"/>
          </a:p>
          <a:p>
            <a:pPr eaLnBrk="1" hangingPunct="1"/>
            <a:r>
              <a:rPr lang="ru-RU" sz="2100" b="1" i="1"/>
              <a:t>Принцип 7.</a:t>
            </a:r>
            <a:r>
              <a:rPr lang="ru-RU" sz="2100" b="1"/>
              <a:t> Деловые круги должны способствовать предупреждению негативных воздействий на окружающую среду;</a:t>
            </a:r>
          </a:p>
          <a:p>
            <a:pPr eaLnBrk="1" hangingPunct="1"/>
            <a:r>
              <a:rPr lang="ru-RU" sz="2100" b="1" i="1"/>
              <a:t>Принцип 8.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П</a:t>
            </a:r>
            <a:r>
              <a:rPr lang="ru-RU" sz="2100" b="1"/>
              <a:t>редпринимать инициативы, направленные на повышение ответственности за состояние окружающей среды;</a:t>
            </a:r>
          </a:p>
          <a:p>
            <a:pPr eaLnBrk="1" hangingPunct="1"/>
            <a:r>
              <a:rPr lang="ru-RU" sz="2100" b="1" i="1"/>
              <a:t>Принцип 9.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С</a:t>
            </a:r>
            <a:r>
              <a:rPr lang="ru-RU" sz="2100" b="1"/>
              <a:t>одействовать развитию и распространению экологически чистых технологий.</a:t>
            </a:r>
          </a:p>
          <a:p>
            <a:pPr eaLnBrk="1" hangingPunct="1"/>
            <a:r>
              <a:rPr lang="ru-RU" sz="2100" b="1" u="sng"/>
              <a:t>Противодействие коррупции</a:t>
            </a:r>
            <a:endParaRPr lang="ru-RU" sz="2100" b="1"/>
          </a:p>
          <a:p>
            <a:pPr eaLnBrk="1" hangingPunct="1"/>
            <a:r>
              <a:rPr lang="ru-RU" sz="2100" b="1" i="1"/>
              <a:t>Принцип 10.</a:t>
            </a:r>
            <a:r>
              <a:rPr lang="ru-RU" sz="2100" b="1"/>
              <a:t> </a:t>
            </a:r>
            <a:r>
              <a:rPr lang="ru-RU" sz="2100" b="1">
                <a:latin typeface="Arial" pitchFamily="34" charset="0"/>
              </a:rPr>
              <a:t>П</a:t>
            </a:r>
            <a:r>
              <a:rPr lang="ru-RU" sz="2100" b="1"/>
              <a:t>ротиводействовать коррупции во всех ее формах, включая вымогательство и взяточничество.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4800"/>
              <a:t>Бюджет на внедрение КСО</a:t>
            </a:r>
          </a:p>
        </p:txBody>
      </p:sp>
      <p:graphicFrame>
        <p:nvGraphicFramePr>
          <p:cNvPr id="37904" name="Group 16"/>
          <p:cNvGraphicFramePr>
            <a:graphicFrameLocks noGrp="1"/>
          </p:cNvGraphicFramePr>
          <p:nvPr/>
        </p:nvGraphicFramePr>
        <p:xfrm>
          <a:off x="214313" y="1428750"/>
          <a:ext cx="8929687" cy="5240338"/>
        </p:xfrm>
        <a:graphic>
          <a:graphicData uri="http://schemas.openxmlformats.org/drawingml/2006/table">
            <a:tbl>
              <a:tblPr/>
              <a:tblGrid>
                <a:gridCol w="399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Составляющие корпоративной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социальной ответственности0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Необходимые расходы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Документация, регламентирующая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политику социальной ответственности, и публикация этой информации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Оплата работы консультантов, расходы на публикацию внутренней и внешней информации, канцелярские расходы и др.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Информирование и обучение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сотрудников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Оплата обучения сотрудников, канцелярские расходы, командировочные расходы и др.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8" name="Group 26"/>
          <p:cNvGraphicFramePr>
            <a:graphicFrameLocks noGrp="1"/>
          </p:cNvGraphicFramePr>
          <p:nvPr/>
        </p:nvGraphicFramePr>
        <p:xfrm>
          <a:off x="0" y="765175"/>
          <a:ext cx="8893175" cy="6061075"/>
        </p:xfrm>
        <a:graphic>
          <a:graphicData uri="http://schemas.openxmlformats.org/drawingml/2006/table">
            <a:tbl>
              <a:tblPr/>
              <a:tblGrid>
                <a:gridCol w="353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Изменение процессов и процедур для соответствия социально-экологическим стандартам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Расходы, связанные с технологической модернизацией, канцелярские расходы и др.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социальной защиты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работников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Расходы, связанные с оплатой труда сотрудников, неработающих пенсионеров, выплата пособий, льгот, прочие расходы,  связанные с повышением уровня и качества управления персоналом (закладываются в бюджет соответствующей статьи расхода)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Социальные программы для территорий присутствия или благотворительная программа корпорации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Расходы, связанные с повышением уровня и качества жизни населения территорий присутствия (закладываются в бюджет соответствующей статьи расхода)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0"/>
          <a:ext cx="8929687" cy="785813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Составляющие КСО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Необходимые расходы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472487" cy="1847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4500"/>
              <a:t>Оценка эффективности системы </a:t>
            </a:r>
            <a:r>
              <a:rPr lang="ru-RU" sz="4500">
                <a:latin typeface="Arial" pitchFamily="34" charset="0"/>
              </a:rPr>
              <a:t>ксо</a:t>
            </a:r>
            <a:br>
              <a:rPr lang="ru-RU" sz="4500"/>
            </a:br>
            <a:endParaRPr lang="ru-RU" sz="450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357313"/>
            <a:ext cx="89900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/>
              <a:t>Виды эффективности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/>
              <a:t>Результативность = Р/Ц</a:t>
            </a:r>
            <a:r>
              <a:rPr lang="ru-RU" b="1"/>
              <a:t> </a:t>
            </a:r>
            <a:r>
              <a:rPr lang="ru-RU"/>
              <a:t>— отношение полученного результата к поставленной цели. </a:t>
            </a:r>
          </a:p>
          <a:p>
            <a:pPr eaLnBrk="1" hangingPunct="1"/>
            <a:r>
              <a:rPr lang="ru-RU" u="sng"/>
              <a:t>Экономичность = Р/З</a:t>
            </a:r>
            <a:r>
              <a:rPr lang="ru-RU" b="1"/>
              <a:t> </a:t>
            </a:r>
            <a:r>
              <a:rPr lang="ru-RU"/>
              <a:t>— отношение результатов к затратам ресурсов. </a:t>
            </a:r>
          </a:p>
          <a:p>
            <a:pPr eaLnBrk="1" hangingPunct="1"/>
            <a:r>
              <a:rPr lang="ru-RU" u="sng"/>
              <a:t>Целесообразность = Ц/П</a:t>
            </a:r>
            <a:r>
              <a:rPr lang="ru-RU" b="1"/>
              <a:t> </a:t>
            </a:r>
            <a:r>
              <a:rPr lang="ru-RU"/>
              <a:t>— отношение целей к реальным социальным проблемам.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Направления измерения эффективности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91567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643063" y="-357188"/>
            <a:ext cx="7500937" cy="14287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500"/>
              <a:t>Показатели эффективности социальных инвестиций (СИ)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540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Внутренние социальные инвестиции, оцениваемые с точки зрения социальной среды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/>
              <a:t>Показатели внутренних социальных инвестиций, </a:t>
            </a:r>
            <a:br>
              <a:rPr lang="ru-RU" sz="4500"/>
            </a:br>
            <a:r>
              <a:rPr lang="ru-RU" sz="4500"/>
              <a:t>оцениваемые с позиции бизнеса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500188"/>
            <a:ext cx="8478837" cy="4159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4500"/>
              <a:t>Показатели эффективности внешних социальных инвестиций, </a:t>
            </a:r>
            <a:r>
              <a:rPr lang="ru-RU" sz="4500">
                <a:latin typeface="Arial" charset="0"/>
              </a:rPr>
              <a:t>(</a:t>
            </a:r>
            <a:r>
              <a:rPr lang="ru-RU" sz="3200"/>
              <a:t>оцениваемые с точки зрения бизнеса</a:t>
            </a:r>
            <a:r>
              <a:rPr lang="ru-RU" sz="4500">
                <a:latin typeface="Arial" charset="0"/>
              </a:rPr>
              <a:t>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636838"/>
            <a:ext cx="91297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>
          <a:xfrm>
            <a:off x="900113" y="0"/>
            <a:ext cx="7996237" cy="1484313"/>
          </a:xfrm>
        </p:spPr>
        <p:txBody>
          <a:bodyPr/>
          <a:lstStyle/>
          <a:p>
            <a:pPr>
              <a:defRPr/>
            </a:pPr>
            <a:r>
              <a:rPr lang="ru-RU" sz="3300" b="1"/>
              <a:t>ТЕОРЕТИЧЕСКИЕ РАМКИ: ПРОБЛЕМЫ ТЕРМИНОЛОГИИ</a:t>
            </a:r>
            <a:r>
              <a:rPr lang="ru-RU" sz="33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3300"/>
            </a:br>
            <a:endParaRPr lang="ru-RU" sz="3300"/>
          </a:p>
        </p:txBody>
      </p:sp>
      <p:sp>
        <p:nvSpPr>
          <p:cNvPr id="17305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723265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ПРИНЦИПЫ КОРПОРАТИВНОЙ СОЦИАЛЬНОЙ ОТВЕТСТВЕННОСТИ: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ru-RU" b="1"/>
              <a:t>Институциональный: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/>
              <a:t>Общество дает бизнесу власть, ожидая, что она будет направлена на удовлетворение общественных ожиданий.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ru-RU" b="1"/>
              <a:t>Организационный: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/>
              <a:t>Бизнес несет  ответственность за результаты своей деятельности.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ru-RU" b="1"/>
              <a:t>Индивидуальный: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/>
              <a:t>Менеджер не только «агент собственника», но и «свободный моральный агент».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sp>
        <p:nvSpPr>
          <p:cNvPr id="10244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autoUpdateAnimBg="0" advAuto="4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/>
              <a:t>Показатели оценки эффективности хозяйственной деятельности предприятия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75100"/>
          </a:xfrm>
        </p:spPr>
        <p:txBody>
          <a:bodyPr/>
          <a:lstStyle/>
          <a:p>
            <a:pPr eaLnBrk="1" hangingPunct="1"/>
            <a:r>
              <a:rPr lang="ru-RU"/>
              <a:t>рентабельность хозяйственной деятельности:</a:t>
            </a:r>
          </a:p>
          <a:p>
            <a:pPr eaLnBrk="1" hangingPunct="1">
              <a:buFontTx/>
              <a:buChar char="-"/>
            </a:pPr>
            <a:r>
              <a:rPr lang="ru-RU"/>
              <a:t>рентабельность имущества или активов</a:t>
            </a:r>
          </a:p>
          <a:p>
            <a:pPr eaLnBrk="1" hangingPunct="1">
              <a:buFontTx/>
              <a:buChar char="-"/>
            </a:pPr>
            <a:r>
              <a:rPr lang="ru-RU"/>
              <a:t>рентабельность оборотных активов</a:t>
            </a:r>
          </a:p>
          <a:p>
            <a:pPr eaLnBrk="1" hangingPunct="1">
              <a:buFontTx/>
              <a:buChar char="-"/>
            </a:pPr>
            <a:r>
              <a:rPr lang="ru-RU"/>
              <a:t>рентабельность производства</a:t>
            </a:r>
          </a:p>
          <a:p>
            <a:pPr eaLnBrk="1" hangingPunct="1"/>
            <a:r>
              <a:rPr lang="ru-RU"/>
              <a:t>финансовая рентабельность:</a:t>
            </a:r>
          </a:p>
          <a:p>
            <a:pPr eaLnBrk="1" hangingPunct="1">
              <a:buFontTx/>
              <a:buChar char="-"/>
            </a:pPr>
            <a:r>
              <a:rPr lang="ru-RU"/>
              <a:t>рентабельность собственного капитала</a:t>
            </a:r>
          </a:p>
          <a:p>
            <a:pPr eaLnBrk="1" hangingPunct="1">
              <a:buFontTx/>
              <a:buChar char="-"/>
            </a:pPr>
            <a:r>
              <a:rPr lang="ru-RU"/>
              <a:t>рентабельность продукции</a:t>
            </a:r>
          </a:p>
          <a:p>
            <a:pPr eaLnBrk="1" hangingPunct="1">
              <a:buFontTx/>
              <a:buChar char="-"/>
            </a:pPr>
            <a:r>
              <a:rPr lang="ru-RU"/>
              <a:t>рентабельность продаж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04850"/>
            <a:ext cx="7900987" cy="7239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Матрица показателей оценки социальных инвестиций 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893175" cy="5084762"/>
          </a:xfrm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86121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229600" cy="1143001"/>
          </a:xfrm>
        </p:spPr>
        <p:txBody>
          <a:bodyPr/>
          <a:lstStyle/>
          <a:p>
            <a:pPr eaLnBrk="1" hangingPunct="1"/>
            <a:r>
              <a:rPr lang="ru-RU" b="1"/>
              <a:t>Индикаторы «Заботы»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501188" cy="4389438"/>
          </a:xfrm>
        </p:spPr>
        <p:txBody>
          <a:bodyPr/>
          <a:lstStyle/>
          <a:p>
            <a:pPr eaLnBrk="1" hangingPunct="1"/>
            <a:r>
              <a:rPr lang="ru-RU" sz="2000" b="1"/>
              <a:t>количество (объем): </a:t>
            </a:r>
          </a:p>
          <a:p>
            <a:pPr eaLnBrk="1" hangingPunct="1">
              <a:buFontTx/>
              <a:buChar char="-"/>
            </a:pPr>
            <a:r>
              <a:rPr lang="ru-RU" sz="2000"/>
              <a:t>социальные инвестиции по направлению/среднесписочной численности (тыс. руб./чел.), </a:t>
            </a:r>
          </a:p>
          <a:p>
            <a:pPr eaLnBrk="1" hangingPunct="1"/>
            <a:r>
              <a:rPr lang="ru-RU" sz="2000" b="1"/>
              <a:t>качество: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</a:t>
            </a:r>
            <a:r>
              <a:rPr lang="ru-RU" sz="2000"/>
              <a:t>количество работников, имеющих медицинскую страховку (чел.);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профилактика профзаболеваний, диспансеризация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санитарно-гигиенические условия труда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количество работников, охваченных социальными пособиями (чел.);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кол-во работников, охваченных пансионатами, санаториями, лагерями (ч.);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программы пов-я квалификации, переподготовки, стипендии (т.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интенсивность переподготовки и повышения квалификации (частота/среднесписочная численность); </a:t>
            </a:r>
          </a:p>
          <a:p>
            <a:pPr eaLnBrk="1" hangingPunct="1">
              <a:buFontTx/>
              <a:buChar char="-"/>
            </a:pPr>
            <a:r>
              <a:rPr lang="ru-RU" sz="2000"/>
              <a:t>образовательный уровень работников (в % отношении к среднесп.числ.);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открытие корпоративных кредитных линий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развитие корпоративных коммуникаций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наличие профсоюза,(+/-).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0"/>
            <a:ext cx="8586787" cy="1196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Индикаторы «Добросовестности</a:t>
            </a:r>
            <a:r>
              <a:rPr lang="ru-RU" i="1" dirty="0"/>
              <a:t>» </a:t>
            </a:r>
            <a:endParaRPr lang="ru-RU" dirty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/>
            <a:r>
              <a:rPr lang="ru-RU" sz="2000" b="1"/>
              <a:t>Количество (объем):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</a:t>
            </a:r>
            <a:r>
              <a:rPr lang="ru-RU" sz="2000"/>
              <a:t>объем социальных инвестиций по этому направлению/количество охваченных ими (тыс. руб./чел.)</a:t>
            </a:r>
          </a:p>
          <a:p>
            <a:pPr eaLnBrk="1" hangingPunct="1"/>
            <a:r>
              <a:rPr lang="ru-RU" sz="2000" b="1"/>
              <a:t>Качество: </a:t>
            </a:r>
          </a:p>
          <a:p>
            <a:pPr eaLnBrk="1" hangingPunct="1">
              <a:buFontTx/>
              <a:buChar char="-"/>
            </a:pPr>
            <a:r>
              <a:rPr lang="ru-RU" sz="2000"/>
              <a:t>гарантийный ремонт от общего годового оборота (%); </a:t>
            </a:r>
          </a:p>
          <a:p>
            <a:pPr eaLnBrk="1" hangingPunct="1">
              <a:buFontTx/>
              <a:buChar char="-"/>
            </a:pPr>
            <a:r>
              <a:rPr lang="ru-RU" sz="2000"/>
              <a:t>возврат (%);  </a:t>
            </a:r>
          </a:p>
          <a:p>
            <a:pPr eaLnBrk="1" hangingPunct="1">
              <a:buFontTx/>
              <a:buChar char="-"/>
            </a:pPr>
            <a:r>
              <a:rPr lang="ru-RU" sz="2000"/>
              <a:t>сертификаты качества (их количество);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победы, награды на отраслевых, профессиональных конкурсах (количество наград); </a:t>
            </a:r>
          </a:p>
          <a:p>
            <a:pPr eaLnBrk="1" hangingPunct="1">
              <a:buFontTx/>
              <a:buChar char="-"/>
            </a:pPr>
            <a:r>
              <a:rPr lang="ru-RU" sz="2000"/>
              <a:t>судебные иски потребителей (количество исков); </a:t>
            </a:r>
          </a:p>
          <a:p>
            <a:pPr eaLnBrk="1" hangingPunct="1">
              <a:buFontTx/>
              <a:buChar char="-"/>
            </a:pPr>
            <a:r>
              <a:rPr lang="ru-RU" sz="2000"/>
              <a:t>судебные иски партнеров, конкурентов (количество исков); </a:t>
            </a:r>
          </a:p>
          <a:p>
            <a:pPr eaLnBrk="1" hangingPunct="1">
              <a:buFontTx/>
              <a:buChar char="-"/>
            </a:pPr>
            <a:r>
              <a:rPr lang="ru-RU" sz="2000"/>
              <a:t>участие в программах развития бизнеса, business-to-business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мероприятия с конкурентами, совместные инициативы (тыс. руб. /меропр.);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969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500" b="1"/>
              <a:t>Индикаторы «Сопричастности»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u="sng"/>
              <a:t>Развитие материальной среды: </a:t>
            </a:r>
            <a:endParaRPr lang="ru-RU" sz="2000"/>
          </a:p>
          <a:p>
            <a:pPr eaLnBrk="1" hangingPunct="1"/>
            <a:r>
              <a:rPr lang="ru-RU" sz="2000" b="1"/>
              <a:t>Количество (объем):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</a:t>
            </a:r>
            <a:r>
              <a:rPr lang="ru-RU" sz="2000"/>
              <a:t>Социальные инвестиции по этому направлению/текущие расходы (тыс. руб./тыс. руб.).</a:t>
            </a:r>
          </a:p>
          <a:p>
            <a:pPr eaLnBrk="1" hangingPunct="1"/>
            <a:r>
              <a:rPr lang="ru-RU" sz="2000" b="1"/>
              <a:t>Качество: </a:t>
            </a:r>
          </a:p>
          <a:p>
            <a:pPr eaLnBrk="1" hangingPunct="1">
              <a:buFontTx/>
              <a:buChar char="-"/>
            </a:pPr>
            <a:r>
              <a:rPr lang="ru-RU" sz="2000"/>
              <a:t>экономия потребления природных ресурсов (%);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повторное использование и утилизация отходов (%);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предотвращение загрязнения окружающей среды (количество случаев); </a:t>
            </a:r>
          </a:p>
          <a:p>
            <a:pPr eaLnBrk="1" hangingPunct="1">
              <a:buFontTx/>
              <a:buChar char="-"/>
            </a:pPr>
            <a:r>
              <a:rPr lang="ru-RU" sz="2000"/>
              <a:t>экологическая безопасность производства и перевозок (количество исков); </a:t>
            </a:r>
          </a:p>
          <a:p>
            <a:pPr eaLnBrk="1" hangingPunct="1">
              <a:buFontTx/>
              <a:buChar char="-"/>
            </a:pPr>
            <a:r>
              <a:rPr lang="ru-RU" sz="2000"/>
              <a:t>экологически безопасная продукция (количество экспертиз); </a:t>
            </a:r>
          </a:p>
          <a:p>
            <a:pPr eaLnBrk="1" hangingPunct="1">
              <a:buFontTx/>
              <a:buChar char="-"/>
            </a:pPr>
            <a:r>
              <a:rPr lang="ru-RU" sz="2000"/>
              <a:t>акции по озеленению и благоустройству (тыс. руб); </a:t>
            </a:r>
          </a:p>
          <a:p>
            <a:pPr eaLnBrk="1" hangingPunct="1">
              <a:buFontTx/>
              <a:buChar char="-"/>
            </a:pPr>
            <a:r>
              <a:rPr lang="ru-RU" sz="2000"/>
              <a:t>отсутствие штрафов, судебных исков; </a:t>
            </a:r>
          </a:p>
          <a:p>
            <a:pPr eaLnBrk="1" hangingPunct="1">
              <a:buFontTx/>
              <a:buChar char="-"/>
            </a:pPr>
            <a:r>
              <a:rPr lang="ru-RU" sz="2000"/>
              <a:t>отсутствие ЧП, аварий;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759700" cy="11255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b="1" dirty="0"/>
              <a:t>Индикаторы «Сопричастности»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000"/>
              <a:t>участие в поддержке и развитии инфраструктуры территории размещения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/>
              <a:t>соглашение с органами власти о стратегическом развитии территории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/>
              <a:t>сохранение и развитие ЖКХ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грамоты, благодарности, полученные от органов государственной власти (колич.). </a:t>
            </a:r>
          </a:p>
          <a:p>
            <a:pPr eaLnBrk="1" hangingPunct="1">
              <a:buFontTx/>
              <a:buChar char="-"/>
            </a:pPr>
            <a:r>
              <a:rPr lang="ru-RU" sz="2000"/>
              <a:t>грамоты, благодарности, полученные от общественных организаций (колич.). </a:t>
            </a:r>
          </a:p>
          <a:p>
            <a:pPr eaLnBrk="1" hangingPunct="1">
              <a:buFontTx/>
              <a:buChar char="-"/>
            </a:pPr>
            <a:r>
              <a:rPr lang="ru-RU" sz="2000"/>
              <a:t>частно-государственное партнерство (количество договоров или финансовый объем).</a:t>
            </a:r>
          </a:p>
          <a:p>
            <a:pPr eaLnBrk="1" hangingPunct="1"/>
            <a:r>
              <a:rPr lang="ru-RU" sz="2000" u="sng"/>
              <a:t>Социальное и гуманитарное развитие: </a:t>
            </a:r>
          </a:p>
          <a:p>
            <a:pPr eaLnBrk="1" hangingPunct="1">
              <a:buFontTx/>
              <a:buChar char="-"/>
            </a:pPr>
            <a:r>
              <a:rPr lang="ru-RU" sz="2000"/>
              <a:t>поддержка социально незащищенных групп населения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поддержка детства и юношества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/>
              <a:t>поддержка сферы культуры и искусств (тыс. руб./чел.).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/>
              <a:t>Индикаторы «Успеха»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/>
            <a:r>
              <a:rPr lang="ru-RU" sz="2400"/>
              <a:t>Известность и узнаваемость — рост материалов в СМИ — колич. публикаций, их объем (%);</a:t>
            </a:r>
          </a:p>
          <a:p>
            <a:pPr eaLnBrk="1" hangingPunct="1"/>
            <a:r>
              <a:rPr lang="ru-RU" sz="2400"/>
              <a:t>негативное отношение ( — снижение в %);</a:t>
            </a:r>
          </a:p>
          <a:p>
            <a:pPr eaLnBrk="1" hangingPunct="1"/>
            <a:r>
              <a:rPr lang="ru-RU" sz="2400"/>
              <a:t>позитивное отношение ( — рост в %);</a:t>
            </a:r>
          </a:p>
          <a:p>
            <a:pPr eaLnBrk="1" hangingPunct="1"/>
            <a:r>
              <a:rPr lang="ru-RU" sz="2400"/>
              <a:t>рост реализации (объема продаж), рентабельность, уровень рентабельности, др. показатели.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7000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Международные стандарты корпоративной социальной ответственности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189913" cy="4830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/>
              <a:t>AA 1000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GRI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SA 8000 ( «Социальная защита»)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DJSI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Bench Marks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CPI</a:t>
            </a:r>
            <a:endParaRPr lang="ru-RU" sz="2400" b="1"/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CRA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CRT</a:t>
            </a:r>
            <a:endParaRPr lang="ru-RU" sz="2400" b="1"/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EII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FTSE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EFQM</a:t>
            </a:r>
            <a:endParaRPr lang="ru-RU" sz="2400" b="1"/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SI</a:t>
            </a:r>
          </a:p>
          <a:p>
            <a:pPr eaLnBrk="1" hangingPunct="1">
              <a:lnSpc>
                <a:spcPct val="80000"/>
              </a:lnSpc>
            </a:pPr>
            <a:endParaRPr lang="ru-RU" sz="2400"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8429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Российский стандарт корпоративной социальной ответственности ВОК-КСО-2007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/>
              <a:t>Требования стандарта включают: </a:t>
            </a:r>
            <a:r>
              <a:rPr lang="ru-RU"/>
              <a:t>социальные права персонала, социальные гарантии персонала, качество продукции, услуг и работ, охрана окружающей среды, экономное расходование ресурсов, поддержка местного сообщества, менеджмент социальной деятельности</a:t>
            </a:r>
          </a:p>
          <a:p>
            <a:pPr eaLnBrk="1" hangingPunct="1"/>
            <a:r>
              <a:rPr lang="ru-RU"/>
              <a:t>Стандарт соответствует требованиям ст. 13 Федерального закона «О техническом регулировании»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Менеджмент в области социальной ответственности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/>
              <a:t>Миссия</a:t>
            </a:r>
            <a:r>
              <a:rPr lang="ru-RU"/>
              <a:t>– это официально сформулированная позиция компании в отношении своей социальной политики. </a:t>
            </a:r>
          </a:p>
          <a:p>
            <a:pPr eaLnBrk="1" hangingPunct="1"/>
            <a:r>
              <a:rPr lang="ru-RU" i="1"/>
              <a:t>Кодекс поведения </a:t>
            </a:r>
            <a:r>
              <a:rPr lang="ru-RU"/>
              <a:t>– это формальное изложение ценностей и принципов деловых отношений компании, а иногда и ее поставщиков и бизнес-партнеров.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r>
              <a:rPr lang="ru-RU" sz="4000" b="1"/>
              <a:t>ТЕОРЕТИЧЕСКИЕ РАМКИ: ПРОБЛЕМЫ ТЕРМИНОЛОГИИ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2"/>
          </p:nvPr>
        </p:nvSpPr>
        <p:spPr>
          <a:xfrm>
            <a:off x="684213" y="1935163"/>
            <a:ext cx="8002587" cy="4922837"/>
          </a:xfrm>
        </p:spPr>
        <p:txBody>
          <a:bodyPr/>
          <a:lstStyle/>
          <a:p>
            <a:r>
              <a:rPr lang="ru-RU" sz="2400" b="1"/>
              <a:t>Корпоративная социальная деятельность </a:t>
            </a:r>
            <a:r>
              <a:rPr lang="en-US" sz="2400" b="1"/>
              <a:t> (CSP)</a:t>
            </a:r>
            <a:endParaRPr lang="ru-RU" sz="2400" b="1"/>
          </a:p>
          <a:p>
            <a:pPr lvl="1"/>
            <a:r>
              <a:rPr lang="ru-RU" b="1" i="1">
                <a:solidFill>
                  <a:srgbClr val="990000"/>
                </a:solidFill>
              </a:rPr>
              <a:t>Принципы</a:t>
            </a:r>
            <a:r>
              <a:rPr lang="en-US" b="1"/>
              <a:t> (</a:t>
            </a:r>
            <a:r>
              <a:rPr lang="ru-RU" b="1"/>
              <a:t>Корпоративная социальная ответственность</a:t>
            </a:r>
            <a:r>
              <a:rPr lang="en-US" b="1"/>
              <a:t>: CSR-1)</a:t>
            </a:r>
            <a:r>
              <a:rPr lang="ru-RU" b="1"/>
              <a:t>: экономическая, правовая, этическая, филантропическая</a:t>
            </a:r>
            <a:endParaRPr lang="en-US" b="1"/>
          </a:p>
          <a:p>
            <a:pPr lvl="1"/>
            <a:r>
              <a:rPr lang="en-US" b="1"/>
              <a:t> </a:t>
            </a:r>
            <a:r>
              <a:rPr lang="ru-RU" b="1" i="1">
                <a:solidFill>
                  <a:srgbClr val="990000"/>
                </a:solidFill>
              </a:rPr>
              <a:t>Процессы</a:t>
            </a:r>
            <a:r>
              <a:rPr lang="en-US" b="1"/>
              <a:t> (</a:t>
            </a:r>
            <a:r>
              <a:rPr lang="ru-RU" b="1"/>
              <a:t>Корпоративная социальная восприимчивость</a:t>
            </a:r>
            <a:r>
              <a:rPr lang="en-US" b="1"/>
              <a:t>: CSR-2)</a:t>
            </a:r>
          </a:p>
          <a:p>
            <a:pPr lvl="1"/>
            <a:r>
              <a:rPr lang="ru-RU" b="1" i="1">
                <a:solidFill>
                  <a:srgbClr val="990000"/>
                </a:solidFill>
              </a:rPr>
              <a:t>Результаты</a:t>
            </a:r>
            <a:r>
              <a:rPr lang="en-US" b="1">
                <a:solidFill>
                  <a:srgbClr val="990000"/>
                </a:solidFill>
              </a:rPr>
              <a:t> </a:t>
            </a:r>
            <a:endParaRPr lang="ru-RU" b="1">
              <a:solidFill>
                <a:srgbClr val="990000"/>
              </a:solidFill>
            </a:endParaRPr>
          </a:p>
          <a:p>
            <a:r>
              <a:rPr lang="ru-RU" sz="2400" b="1"/>
              <a:t>Корпоративное гражданство</a:t>
            </a:r>
            <a:endParaRPr lang="en-US" sz="2400" b="1"/>
          </a:p>
          <a:p>
            <a:r>
              <a:rPr lang="ru-RU" sz="2400" b="1"/>
              <a:t>Корпоративная социальная устойчивость</a:t>
            </a:r>
          </a:p>
          <a:p>
            <a:r>
              <a:rPr lang="ru-RU" sz="2400" b="1"/>
              <a:t>Менеджмент заинтересованных сторон</a:t>
            </a:r>
          </a:p>
          <a:p>
            <a:pPr lvl="2">
              <a:buFont typeface="Wingdings 2" pitchFamily="18" charset="2"/>
              <a:buNone/>
            </a:pPr>
            <a:endParaRPr lang="en-US" sz="2400" b="1"/>
          </a:p>
          <a:p>
            <a:pPr>
              <a:buFont typeface="Wingdings 2" pitchFamily="18" charset="2"/>
              <a:buNone/>
            </a:pPr>
            <a:endParaRPr lang="ru-RU" sz="240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Менеджмент в области социальной ответственности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2837"/>
          </a:xfrm>
        </p:spPr>
        <p:txBody>
          <a:bodyPr/>
          <a:lstStyle/>
          <a:p>
            <a:pPr eaLnBrk="1" hangingPunct="1"/>
            <a:r>
              <a:rPr lang="ru-RU" sz="2100"/>
              <a:t>формулирование стратегических целей</a:t>
            </a:r>
            <a:endParaRPr lang="en-US" sz="2100"/>
          </a:p>
          <a:p>
            <a:pPr eaLnBrk="1" hangingPunct="1"/>
            <a:r>
              <a:rPr lang="ru-RU" sz="2100"/>
              <a:t>оперативное управление:</a:t>
            </a:r>
            <a:endParaRPr lang="en-US" sz="2100"/>
          </a:p>
          <a:p>
            <a:pPr eaLnBrk="1" hangingPunct="1">
              <a:buFont typeface="Wingdings 2" pitchFamily="18" charset="2"/>
              <a:buNone/>
            </a:pPr>
            <a:r>
              <a:rPr lang="ru-RU" sz="2100"/>
              <a:t>- создание специальной структуры управления </a:t>
            </a:r>
            <a:r>
              <a:rPr lang="en-US" sz="2100"/>
              <a:t>(</a:t>
            </a:r>
            <a:r>
              <a:rPr lang="ru-RU" sz="2100"/>
              <a:t>комитетов по социальной ответственности и/или этике при совете директоров</a:t>
            </a:r>
            <a:r>
              <a:rPr lang="en-US" sz="2100"/>
              <a:t>)</a:t>
            </a:r>
            <a:r>
              <a:rPr lang="ru-RU" sz="2100"/>
              <a:t>, </a:t>
            </a:r>
            <a:endParaRPr lang="en-US" sz="2100"/>
          </a:p>
          <a:p>
            <a:pPr eaLnBrk="1" hangingPunct="1">
              <a:buFont typeface="Wingdings 2" pitchFamily="18" charset="2"/>
              <a:buNone/>
            </a:pPr>
            <a:r>
              <a:rPr lang="ru-RU" sz="2100"/>
              <a:t>- программы обучения сотрудников и бизнес-партнеров,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/>
              <a:t>- проведение социальных программ,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/>
              <a:t>- проведение оценки социальных программ компаний и доведении достигнутых результатов до широкого круга заинтересованных лиц.</a:t>
            </a:r>
          </a:p>
          <a:p>
            <a:pPr eaLnBrk="1" hangingPunct="1"/>
            <a:r>
              <a:rPr lang="ru-RU" sz="2100"/>
              <a:t>С</a:t>
            </a:r>
            <a:r>
              <a:rPr lang="ru-RU" sz="2100" i="1"/>
              <a:t>оциальная программа - д</a:t>
            </a:r>
            <a:r>
              <a:rPr lang="ru-RU" sz="2100"/>
              <a:t>обровольно осуществляемая компанией деятельность в социальной, экономической и экологической сферах, которая носит системный характер, связана с ее миссией и стратегией развития и направлена на удовлетворение запросов различных заинтересованных в ее деятельности сторон.</a:t>
            </a:r>
          </a:p>
          <a:p>
            <a:pPr eaLnBrk="1" hangingPunct="1"/>
            <a:endParaRPr lang="ru-RU" sz="21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/>
              <a:t>Корпоративная социальная отчетность</a:t>
            </a:r>
            <a:endParaRPr lang="ru-RU" dirty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922837"/>
          </a:xfrm>
        </p:spPr>
        <p:txBody>
          <a:bodyPr/>
          <a:lstStyle/>
          <a:p>
            <a:pPr eaLnBrk="1" hangingPunct="1"/>
            <a:r>
              <a:rPr lang="ru-RU" sz="3000" i="1"/>
              <a:t>Корпоративная социальная отчетность</a:t>
            </a:r>
            <a:r>
              <a:rPr lang="ru-RU" sz="3000"/>
              <a:t> – это публичная отчетность, разрабатываемая компанией для внутренних и внешних стейкхолдеров. </a:t>
            </a:r>
          </a:p>
          <a:p>
            <a:pPr eaLnBrk="1" hangingPunct="1">
              <a:buFont typeface="Wingdings 2" pitchFamily="18" charset="2"/>
              <a:buNone/>
            </a:pPr>
            <a:endParaRPr lang="ru-RU" sz="3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800"/>
              <a:t>Основные направления социальных программ</a:t>
            </a: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922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/>
              <a:t>• развитие персонала;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/>
              <a:t>• охрана здоровья и безопасные условия труда;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/>
              <a:t>• социально ответственная реструктуризация;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/>
              <a:t>• природоохранная деятельность и ресурсосбережение;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/>
              <a:t>• развитие местного сообщества;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/>
              <a:t>• добросовестная деловая практика.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ru-RU" sz="3300" b="1"/>
              <a:t>ПРОБЛЕМА ИНСТИТУЦИОНАЛИЗАЦИИ: ПРИМЕР </a:t>
            </a:r>
            <a:r>
              <a:rPr lang="en-US" sz="3300" b="1"/>
              <a:t>CAUX ROUND TABLE</a:t>
            </a:r>
            <a:endParaRPr lang="ru-RU" sz="3300" b="1"/>
          </a:p>
        </p:txBody>
      </p:sp>
      <p:sp>
        <p:nvSpPr>
          <p:cNvPr id="69635" name="Rectangle 3"/>
          <p:cNvSpPr>
            <a:spLocks noGrp="1"/>
          </p:cNvSpPr>
          <p:nvPr>
            <p:ph type="body" sz="half" idx="2"/>
          </p:nvPr>
        </p:nvSpPr>
        <p:spPr>
          <a:xfrm>
            <a:off x="468313" y="1628775"/>
            <a:ext cx="8218487" cy="4911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/>
              <a:t>CRT:</a:t>
            </a:r>
            <a:r>
              <a:rPr lang="ru-RU" sz="2400"/>
              <a:t> Международная организация лидеров бизнеса, созданная в 1986 г. в Ко (Швейцария) с целью выработки правил этичного ведения международных операций и развития социально-ответственных отношений между компаниями США, Японии и Западной Европы</a:t>
            </a:r>
          </a:p>
          <a:p>
            <a:pPr>
              <a:buFont typeface="Wingdings 2" pitchFamily="18" charset="2"/>
              <a:buNone/>
            </a:pPr>
            <a:r>
              <a:rPr lang="ru-RU" altLang="ja-JP" sz="2200">
                <a:solidFill>
                  <a:schemeClr val="accent2"/>
                </a:solidFill>
                <a:cs typeface="HGP明朝E"/>
              </a:rPr>
              <a:t>        </a:t>
            </a:r>
            <a:r>
              <a:rPr lang="ru-RU" altLang="ja-JP" sz="2000" b="1">
                <a:solidFill>
                  <a:srgbClr val="990000"/>
                </a:solidFill>
                <a:cs typeface="HGP明朝E"/>
              </a:rPr>
              <a:t>ПРИНЦИПЫ ВЕДЕНИЯ БИЗНЕСА</a:t>
            </a:r>
            <a:r>
              <a:rPr lang="en-US" altLang="ja-JP" sz="2000" b="1">
                <a:solidFill>
                  <a:srgbClr val="990000"/>
                </a:solidFill>
                <a:ea typeface="MS PGothic" pitchFamily="34" charset="-128"/>
              </a:rPr>
              <a:t> (1994)</a:t>
            </a:r>
          </a:p>
          <a:p>
            <a:pPr>
              <a:buFont typeface="Wingdings 2" pitchFamily="18" charset="2"/>
              <a:buNone/>
            </a:pPr>
            <a:endParaRPr lang="en-US" altLang="ja-JP" sz="2000" b="1">
              <a:solidFill>
                <a:srgbClr val="990000"/>
              </a:solidFill>
              <a:ea typeface="MS PGothic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altLang="ja-JP" sz="1800" b="1">
                <a:solidFill>
                  <a:srgbClr val="990000"/>
                </a:solidFill>
                <a:ea typeface="MS PGothic" pitchFamily="34" charset="-128"/>
              </a:rPr>
              <a:t>       </a:t>
            </a:r>
            <a:r>
              <a:rPr lang="ru-RU" altLang="ja-JP" sz="1800" b="1">
                <a:solidFill>
                  <a:srgbClr val="990000"/>
                </a:solidFill>
                <a:cs typeface="HGP明朝E"/>
              </a:rPr>
              <a:t>МОДЕЛЬ САМООЦЕНКИ И СОВЕРШЕНСТВОВАНИЯ </a:t>
            </a:r>
            <a:r>
              <a:rPr lang="en-US" altLang="ja-JP" sz="1800" b="1">
                <a:solidFill>
                  <a:srgbClr val="990000"/>
                </a:solidFill>
                <a:ea typeface="MS PGothic" pitchFamily="34" charset="-128"/>
              </a:rPr>
              <a:t>            			</a:t>
            </a:r>
            <a:r>
              <a:rPr lang="ru-RU" altLang="ja-JP" sz="1800" b="1">
                <a:solidFill>
                  <a:srgbClr val="990000"/>
                </a:solidFill>
                <a:cs typeface="HGP明朝E"/>
              </a:rPr>
              <a:t>УПРАВЛЕНИЯ </a:t>
            </a:r>
            <a:r>
              <a:rPr lang="en-US" altLang="ja-JP" sz="1800" b="1">
                <a:solidFill>
                  <a:srgbClr val="990000"/>
                </a:solidFill>
                <a:latin typeface="Arial" pitchFamily="34" charset="0"/>
                <a:ea typeface="MS PGothic" pitchFamily="34" charset="-128"/>
              </a:rPr>
              <a:t>“</a:t>
            </a:r>
            <a:r>
              <a:rPr lang="en-US" altLang="ja-JP" sz="1800" b="1">
                <a:solidFill>
                  <a:srgbClr val="990000"/>
                </a:solidFill>
                <a:ea typeface="MS PGothic" pitchFamily="34" charset="-128"/>
              </a:rPr>
              <a:t>ARCTURUS</a:t>
            </a:r>
            <a:r>
              <a:rPr lang="en-US" altLang="ja-JP" sz="1800" b="1">
                <a:solidFill>
                  <a:srgbClr val="990000"/>
                </a:solidFill>
                <a:latin typeface="Arial" pitchFamily="34" charset="0"/>
                <a:ea typeface="MS PGothic" pitchFamily="34" charset="-128"/>
              </a:rPr>
              <a:t>”</a:t>
            </a:r>
            <a:r>
              <a:rPr lang="en-US" altLang="ja-JP" sz="1800" b="1">
                <a:solidFill>
                  <a:srgbClr val="990000"/>
                </a:solidFill>
                <a:ea typeface="MS PGothic" pitchFamily="34" charset="-128"/>
              </a:rPr>
              <a:t> (2002)</a:t>
            </a:r>
            <a:r>
              <a:rPr lang="en-US" altLang="ja-JP" sz="1800" b="1">
                <a:solidFill>
                  <a:schemeClr val="accent2"/>
                </a:solidFill>
                <a:ea typeface="MS PGothic" pitchFamily="34" charset="-128"/>
              </a:rPr>
              <a:t>    </a:t>
            </a:r>
          </a:p>
          <a:p>
            <a:pPr>
              <a:buFont typeface="Wingdings 2" pitchFamily="18" charset="2"/>
              <a:buNone/>
            </a:pPr>
            <a:endParaRPr lang="ru-RU" sz="2200" b="1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9637" name="Picture 7" descr="crtlogosecondary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1692275" y="5445125"/>
            <a:ext cx="39830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8"/>
          <p:cNvSpPr>
            <a:spLocks noChangeArrowheads="1"/>
          </p:cNvSpPr>
          <p:nvPr/>
        </p:nvSpPr>
        <p:spPr bwMode="auto">
          <a:xfrm>
            <a:off x="4286250" y="421481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72412" cy="863600"/>
          </a:xfrm>
        </p:spPr>
        <p:txBody>
          <a:bodyPr/>
          <a:lstStyle/>
          <a:p>
            <a:r>
              <a:rPr lang="ru-RU" sz="4000" b="1"/>
              <a:t>ПРИНЦИПЫ ВЕДЕНИЯ БИЗНЕСА</a:t>
            </a:r>
            <a:endParaRPr lang="en-US" sz="4000" b="1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1219200" y="1700213"/>
            <a:ext cx="7696200" cy="4395787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/>
              <a:t>		</a:t>
            </a:r>
            <a:r>
              <a:rPr lang="ru-RU" sz="2400" b="1" i="1"/>
              <a:t>Общие принципы:</a:t>
            </a:r>
            <a:endParaRPr lang="en-US" sz="2400" b="1" i="1">
              <a:solidFill>
                <a:srgbClr val="FFFF00"/>
              </a:solidFill>
            </a:endParaRPr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1.  </a:t>
            </a:r>
            <a:r>
              <a:rPr lang="ru-RU" sz="2400"/>
              <a:t>От акционеров к заинтересованным 			сторонам</a:t>
            </a: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2.  </a:t>
            </a:r>
            <a:r>
              <a:rPr lang="ru-RU" sz="2400"/>
              <a:t>Экономическое и социальное воздействие 		бизнеса</a:t>
            </a: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3.  </a:t>
            </a:r>
            <a:r>
              <a:rPr lang="ru-RU" sz="2400"/>
              <a:t>От буквы закона к духу доверия</a:t>
            </a: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4. </a:t>
            </a:r>
            <a:r>
              <a:rPr lang="ru-RU" sz="2400"/>
              <a:t> Поддержка многосторонней торговли</a:t>
            </a:r>
            <a:r>
              <a:rPr lang="en-US" sz="2400"/>
              <a:t> </a:t>
            </a:r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5. </a:t>
            </a:r>
            <a:r>
              <a:rPr lang="ru-RU" sz="2400"/>
              <a:t> Уважение к правилам</a:t>
            </a: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6.  </a:t>
            </a:r>
            <a:r>
              <a:rPr lang="ru-RU" sz="2400"/>
              <a:t>Уважение к окружающей среде</a:t>
            </a: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	7.  </a:t>
            </a:r>
            <a:r>
              <a:rPr lang="ru-RU" sz="2400"/>
              <a:t>Отказ от незаконных операций</a:t>
            </a: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/>
              <a:t>	</a:t>
            </a:r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endParaRPr lang="en-US" sz="240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187450" y="609600"/>
            <a:ext cx="7727950" cy="515938"/>
          </a:xfrm>
        </p:spPr>
        <p:txBody>
          <a:bodyPr/>
          <a:lstStyle/>
          <a:p>
            <a:r>
              <a:rPr lang="ru-RU" sz="4000" b="1"/>
              <a:t>ПРИНЦИПЫ ВЕДЕНИЯ БИЗНЕСА</a:t>
            </a:r>
            <a:endParaRPr lang="en-US" sz="4000" b="1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7321550" cy="411480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000" i="1"/>
              <a:t>			</a:t>
            </a:r>
            <a:r>
              <a:rPr lang="ru-RU" sz="2400" b="1" i="1"/>
              <a:t>Принципы отношений с заинтересованными сторонами:</a:t>
            </a:r>
            <a:endParaRPr lang="en-US" sz="2400" b="1" i="1">
              <a:solidFill>
                <a:srgbClr val="FFFF00"/>
              </a:solidFill>
            </a:endParaRPr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/>
              <a:t>				1.  </a:t>
            </a:r>
            <a:r>
              <a:rPr lang="ru-RU" sz="2400"/>
              <a:t>Потребители</a:t>
            </a:r>
            <a:endParaRPr lang="en-US" sz="240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/>
              <a:t>				2.  </a:t>
            </a:r>
            <a:r>
              <a:rPr lang="ru-RU" sz="2400"/>
              <a:t>Работники</a:t>
            </a:r>
            <a:endParaRPr lang="en-US" sz="240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/>
              <a:t>				3. </a:t>
            </a:r>
            <a:r>
              <a:rPr lang="ru-RU" sz="2400"/>
              <a:t>Собственники</a:t>
            </a:r>
            <a:r>
              <a:rPr lang="en-US" sz="2400"/>
              <a:t>/</a:t>
            </a:r>
            <a:r>
              <a:rPr lang="ru-RU" sz="2400"/>
              <a:t>Инвесторы</a:t>
            </a:r>
            <a:endParaRPr lang="en-US" sz="240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/>
              <a:t>				4. </a:t>
            </a:r>
            <a:r>
              <a:rPr lang="ru-RU" sz="2400"/>
              <a:t> Поставщики</a:t>
            </a:r>
            <a:endParaRPr lang="en-US" sz="240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/>
              <a:t>				5.  </a:t>
            </a:r>
            <a:r>
              <a:rPr lang="ru-RU" sz="2400"/>
              <a:t>Конкуренты</a:t>
            </a:r>
            <a:endParaRPr lang="en-US" sz="240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/>
              <a:t>				6.  </a:t>
            </a:r>
            <a:r>
              <a:rPr lang="ru-RU" sz="2400"/>
              <a:t>Сообщества</a:t>
            </a:r>
            <a:endParaRPr lang="en-US" sz="240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endParaRPr lang="en-US" sz="2400"/>
          </a:p>
          <a:p>
            <a:pPr marL="228600" indent="-228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500">
                <a:solidFill>
                  <a:schemeClr val="tx2"/>
                </a:solidFill>
              </a:rPr>
              <a:t>			</a:t>
            </a:r>
            <a:r>
              <a:rPr lang="en-US" sz="1500"/>
              <a:t>	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0" y="6021388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http://www.cauxroundtable.org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/>
          </p:cNvSpPr>
          <p:nvPr>
            <p:ph type="title"/>
          </p:nvPr>
        </p:nvSpPr>
        <p:spPr>
          <a:xfrm>
            <a:off x="827088" y="-242888"/>
            <a:ext cx="7859712" cy="1223963"/>
          </a:xfrm>
        </p:spPr>
        <p:txBody>
          <a:bodyPr/>
          <a:lstStyle/>
          <a:p>
            <a:pPr>
              <a:defRPr/>
            </a:pPr>
            <a:r>
              <a:rPr lang="en-US" sz="3700" b="1"/>
              <a:t>ARCTURUS: </a:t>
            </a:r>
            <a:r>
              <a:rPr lang="ru-RU" sz="3700" b="1"/>
              <a:t>МАТРИЦА САМООЦЕНКИ</a:t>
            </a:r>
            <a:endParaRPr lang="en-US" sz="3700" b="1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2875" y="1071563"/>
            <a:ext cx="90011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4643438" y="2593975"/>
          <a:ext cx="396557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写真" r:id="rId3" imgW="10364647" imgH="9345329" progId="MSPhotoEd.3">
                  <p:embed/>
                </p:oleObj>
              </mc:Choice>
              <mc:Fallback>
                <p:oleObj name="Photo Editor 写真" r:id="rId3" imgW="10364647" imgH="93453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93975"/>
                        <a:ext cx="3965575" cy="343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1268413"/>
            <a:ext cx="843597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ja-JP" altLang="en-US">
              <a:solidFill>
                <a:schemeClr val="accent2"/>
              </a:solidFill>
              <a:latin typeface="Constantia" pitchFamily="18" charset="0"/>
              <a:ea typeface="MS PGothic" pitchFamily="34" charset="-128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1400">
                <a:latin typeface="Constantia" pitchFamily="18" charset="0"/>
                <a:ea typeface="MS PGothic" pitchFamily="34" charset="-128"/>
              </a:rPr>
              <a:t>（１）</a:t>
            </a:r>
            <a:r>
              <a:rPr lang="ru-RU" altLang="ja-JP" sz="2400" b="1">
                <a:latin typeface="Constantia" pitchFamily="18" charset="0"/>
                <a:cs typeface="HGP明朝E"/>
              </a:rPr>
              <a:t>Опрос высшего руководства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ja-JP" sz="2400" b="1">
                <a:latin typeface="Constantia" pitchFamily="18" charset="0"/>
                <a:cs typeface="HGP明朝E"/>
              </a:rPr>
              <a:t>	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(49 </a:t>
            </a:r>
            <a:r>
              <a:rPr lang="ru-RU" altLang="ja-JP" sz="2400" b="1">
                <a:latin typeface="Constantia" pitchFamily="18" charset="0"/>
                <a:cs typeface="HGP明朝E"/>
              </a:rPr>
              <a:t>Вопросов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)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　　    （Ａ）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CEO </a:t>
            </a:r>
            <a:r>
              <a:rPr lang="ru-RU" altLang="ja-JP" sz="2400" b="1">
                <a:latin typeface="Constantia" pitchFamily="18" charset="0"/>
                <a:cs typeface="HGP明朝E"/>
              </a:rPr>
              <a:t>и высшие менеджеры</a:t>
            </a: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　　    （Ｂ）</a:t>
            </a:r>
            <a:r>
              <a:rPr lang="ru-RU" altLang="ja-JP" sz="2400" b="1">
                <a:latin typeface="Constantia" pitchFamily="18" charset="0"/>
                <a:cs typeface="HGP明朝E"/>
              </a:rPr>
              <a:t>Совет директоров</a:t>
            </a:r>
            <a:endParaRPr lang="en-US" altLang="ja-JP" sz="2400" b="1">
              <a:latin typeface="Constantia" pitchFamily="18" charset="0"/>
              <a:ea typeface="MS PGothic" pitchFamily="34" charset="-128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（２）</a:t>
            </a:r>
            <a:r>
              <a:rPr lang="ru-RU" altLang="ja-JP" sz="2400" b="1">
                <a:latin typeface="Constantia" pitchFamily="18" charset="0"/>
                <a:cs typeface="HGP明朝E"/>
              </a:rPr>
              <a:t>Вся система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 (275 </a:t>
            </a:r>
            <a:r>
              <a:rPr lang="ru-RU" altLang="ja-JP" sz="2400" b="1">
                <a:latin typeface="Constantia" pitchFamily="18" charset="0"/>
                <a:cs typeface="HGP明朝E"/>
              </a:rPr>
              <a:t>Вопросов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)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   　 　（Ｃ）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CEO</a:t>
            </a: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～</a:t>
            </a:r>
            <a:r>
              <a:rPr lang="ru-RU" altLang="ja-JP" sz="2400" b="1">
                <a:latin typeface="Constantia" pitchFamily="18" charset="0"/>
                <a:cs typeface="HGP明朝E"/>
              </a:rPr>
              <a:t>Работники</a:t>
            </a:r>
            <a:endParaRPr lang="en-US" altLang="ja-JP" sz="2400" b="1">
              <a:latin typeface="Constantia" pitchFamily="18" charset="0"/>
              <a:ea typeface="MS PGothic" pitchFamily="34" charset="-128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</a:rPr>
              <a:t>　　　　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solidFill>
                  <a:schemeClr val="accent2"/>
                </a:solidFill>
                <a:ea typeface="MS PGothic" pitchFamily="34" charset="-128"/>
              </a:rPr>
              <a:t>	</a:t>
            </a:r>
            <a:r>
              <a:rPr kumimoji="1" lang="en-US" altLang="ja-JP" sz="3600" b="1">
                <a:solidFill>
                  <a:schemeClr val="tx2"/>
                </a:solidFill>
                <a:ea typeface="MS PGothic" pitchFamily="34" charset="-128"/>
              </a:rPr>
              <a:t>C</a:t>
            </a:r>
            <a:r>
              <a:rPr kumimoji="1" lang="ru-RU" altLang="ja-JP" sz="3600" b="1">
                <a:solidFill>
                  <a:schemeClr val="tx2"/>
                </a:solidFill>
                <a:cs typeface="HGP明朝E"/>
              </a:rPr>
              <a:t>ТРУКТУРА ОПРОСА МОДЕЛИ </a:t>
            </a:r>
            <a:r>
              <a:rPr kumimoji="1" lang="en-US" altLang="ja-JP" sz="3600" b="1">
                <a:solidFill>
                  <a:schemeClr val="tx2"/>
                </a:solidFill>
                <a:ea typeface="MS PGothic" pitchFamily="34" charset="-128"/>
              </a:rPr>
              <a:t>ARCTURUS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140200" y="2781300"/>
            <a:ext cx="2041525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51275" y="3068638"/>
            <a:ext cx="2006600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84663" y="4149725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865188"/>
          </a:xfrm>
        </p:spPr>
        <p:txBody>
          <a:bodyPr/>
          <a:lstStyle/>
          <a:p>
            <a:r>
              <a:rPr lang="ru-RU" altLang="ja-JP" sz="3300" b="1"/>
              <a:t>РЕЗУЛЬТАТЫ САМООЦЕНКИ  48 ЯПОНСКИХ И 38 РОССИЙСКИХ КОМПАНИЙ</a:t>
            </a:r>
            <a:endParaRPr lang="en-US" altLang="ja-JP" sz="3300" b="1"/>
          </a:p>
        </p:txBody>
      </p:sp>
      <p:graphicFrame>
        <p:nvGraphicFramePr>
          <p:cNvPr id="198764" name="Group 108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9144000" cy="5334000"/>
        </p:xfrm>
        <a:graphic>
          <a:graphicData uri="http://schemas.openxmlformats.org/drawingml/2006/table">
            <a:tbl>
              <a:tblPr/>
              <a:tblGrid>
                <a:gridCol w="120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altLang="ja-JP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A.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Общие принципы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B.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Потребители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C.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Работники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D.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Собствен-ники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Ин-ры</a:t>
                      </a:r>
                      <a:endParaRPr kumimoji="0" lang="en-US" altLang="ja-JP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E.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Поставщики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Партнеры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F.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Конкуренты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G.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Местные сообщества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 по принципам</a:t>
                      </a:r>
                      <a:endParaRPr kumimoji="0" lang="en-US" altLang="ja-JP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altLang="ja-JP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1.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Ответствен--ность бизнеса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5.9/6.7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5.6/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5.6/5.8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5.5/6.2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40.4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(46.9)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2.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Экономическое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Социальное воздействие бизнеса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5.8/5.8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6.2/7.0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5.6/7.0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5.4/6.5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40.9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(44.6)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3.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Поведение бизнеса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6.3/7.2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5.9/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5.7/5.9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6.4/7.2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5.5/6.4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5.0/6.4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40.8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(46.1)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4.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правилам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6.7/6.1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6.5/6.8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6.3/6.8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6.3/6.4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6.2/5.9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44.1(44.1)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5.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Поддержка многосторонней торговли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5.1/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5.2/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4.9/3.9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5.1/4.3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5.0/5.4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4.7/4.4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4.3/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3.6</a:t>
                      </a:r>
                      <a:endParaRPr kumimoji="0" lang="en-US" altLang="ja-JP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34.3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(29.0)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6.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окружающей среде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6.2/5.0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5.4/5.4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5.0/</a:t>
                      </a: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5.1/4.2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39.4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(32.0)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7.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Отказ от незаконных операций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6.7/5.3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6.6/6.7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6.6/6.1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6.7/5.9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6.4/5.2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6.6/5.5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45.7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(39.2)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 по з.сторонам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42.7 (39.7)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42.3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(42.6)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41.1(41.4)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42.1(43.3)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39.2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(41.9)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39.4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(34.8)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38.8(38.2)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285.6(281.9)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8761" name="Text Box 105"/>
          <p:cNvSpPr txBox="1">
            <a:spLocks noChangeArrowheads="1"/>
          </p:cNvSpPr>
          <p:nvPr/>
        </p:nvSpPr>
        <p:spPr bwMode="auto">
          <a:xfrm>
            <a:off x="1619250" y="1916113"/>
            <a:ext cx="705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</a:t>
            </a:r>
            <a:r>
              <a:rPr kumimoji="1" lang="ru-RU" altLang="ja-JP" sz="1200" i="1">
                <a:cs typeface="HGP明朝E"/>
              </a:rPr>
              <a:t>  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</a:t>
            </a:r>
            <a:r>
              <a:rPr kumimoji="1" lang="ru-RU" altLang="ja-JP" sz="1200" i="1">
                <a:cs typeface="HGP明朝E"/>
              </a:rPr>
              <a:t> 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   </a:t>
            </a:r>
            <a:r>
              <a:rPr kumimoji="1" lang="ru-RU" altLang="ja-JP" sz="1200" i="1">
                <a:cs typeface="HGP明朝E"/>
              </a:rPr>
              <a:t> 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endParaRPr kumimoji="1" lang="en-US" altLang="ja-JP" sz="1200" i="1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6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ru-RU" altLang="ja-JP" sz="3600" b="1"/>
              <a:t>РОССИЯ – 3 КОМПАНИИ</a:t>
            </a:r>
            <a:endParaRPr lang="en-US" altLang="ja-JP" sz="3600" b="1"/>
          </a:p>
        </p:txBody>
      </p:sp>
      <p:graphicFrame>
        <p:nvGraphicFramePr>
          <p:cNvPr id="200707" name="Group 3"/>
          <p:cNvGraphicFramePr>
            <a:graphicFrameLocks noGrp="1"/>
          </p:cNvGraphicFramePr>
          <p:nvPr>
            <p:ph idx="1"/>
          </p:nvPr>
        </p:nvGraphicFramePr>
        <p:xfrm>
          <a:off x="395288" y="765175"/>
          <a:ext cx="8208962" cy="5688013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altLang="ja-JP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A.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    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Общие принципы</a:t>
                      </a:r>
                      <a:r>
                        <a:rPr kumimoji="0" lang="en-US" altLang="ja-JP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B.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Потреби-тели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C.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Работники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D.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Собствен-ники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Ин-ры</a:t>
                      </a:r>
                      <a:endParaRPr kumimoji="0" lang="en-US" altLang="ja-JP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E.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Поставщики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Партнеры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F.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Конкуренты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G.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Местные сообщества</a:t>
                      </a:r>
                      <a:r>
                        <a:rPr kumimoji="0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Государство</a:t>
                      </a:r>
                      <a:endParaRPr kumimoji="0" lang="en-US" altLang="ja-JP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明朝" pitchFamily="17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1.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Ответствен--ность бизнеса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2.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Экономическое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Социальное воздействие бизнеса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3.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Поведение бизнеса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3.7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3.3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4.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правилам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5.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Поддержка многосторонней торговли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0.3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6.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окружающей среде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3.7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7. </a:t>
                      </a:r>
                      <a:r>
                        <a:rPr kumimoji="0" lang="ru-RU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Отказ от незаконных операций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 по з.сторонам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29.9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44.1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41.2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4857" name="Text Box 105"/>
          <p:cNvSpPr txBox="1">
            <a:spLocks noChangeArrowheads="1"/>
          </p:cNvSpPr>
          <p:nvPr/>
        </p:nvSpPr>
        <p:spPr bwMode="auto">
          <a:xfrm>
            <a:off x="7019925" y="6453188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200">
                <a:ea typeface="MS PGothic" pitchFamily="34" charset="-128"/>
              </a:rPr>
              <a:t>Scale : 0</a:t>
            </a:r>
            <a:r>
              <a:rPr kumimoji="1" lang="ja-JP" altLang="en-US" sz="1200">
                <a:ea typeface="MS PGothic" pitchFamily="34" charset="-128"/>
              </a:rPr>
              <a:t>～</a:t>
            </a:r>
            <a:r>
              <a:rPr kumimoji="1" lang="en-US" altLang="ja-JP" sz="1200">
                <a:ea typeface="MS PGothic" pitchFamily="34" charset="-128"/>
              </a:rPr>
              <a:t>8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1066800"/>
          </a:xfrm>
        </p:spPr>
        <p:txBody>
          <a:bodyPr/>
          <a:lstStyle/>
          <a:p>
            <a:r>
              <a:rPr lang="ru-RU" sz="4400" b="1"/>
              <a:t>КСО И КОНЦЕПЦИИ СТРАТЕГИЧЕКОГО УПРАВЛЕНИЯ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Отраслевая концепция </a:t>
            </a:r>
            <a:r>
              <a:rPr lang="nb-NO" sz="2400"/>
              <a:t>(Porter</a:t>
            </a:r>
            <a:r>
              <a:rPr lang="ru-RU" sz="2400"/>
              <a:t> и др.</a:t>
            </a:r>
            <a:r>
              <a:rPr lang="nb-NO" sz="2400"/>
              <a:t>):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/>
              <a:t>Корпоративная филантропия -  конкурентная среда в рамках отраслевого кластера</a:t>
            </a:r>
            <a:endParaRPr lang="nb-NO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b-NO" sz="24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Ресурсная концепция </a:t>
            </a:r>
            <a:r>
              <a:rPr lang="nb-NO" sz="2400"/>
              <a:t>(Barney</a:t>
            </a:r>
            <a:r>
              <a:rPr lang="ru-RU" sz="2400"/>
              <a:t> и др.</a:t>
            </a:r>
            <a:r>
              <a:rPr lang="nb-NO" sz="2400"/>
              <a:t>)</a:t>
            </a:r>
            <a:r>
              <a:rPr lang="ru-RU" sz="240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/>
              <a:t>Создание, развитие и комбинирование ресурсов, позволяющих реализовать социальную ответственность</a:t>
            </a:r>
            <a:endParaRPr lang="nb-NO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nb-NO" sz="24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Концепция заинтересованных сторон</a:t>
            </a:r>
            <a:r>
              <a:rPr lang="nb-NO" sz="2400"/>
              <a:t> (</a:t>
            </a:r>
            <a:r>
              <a:rPr lang="en-US" sz="2400"/>
              <a:t>Post-Preston-</a:t>
            </a:r>
            <a:r>
              <a:rPr lang="nb-NO" sz="2400"/>
              <a:t>Sachs)</a:t>
            </a:r>
            <a:r>
              <a:rPr lang="ru-RU" sz="240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/>
              <a:t>Развитие «организационного богатства» через «отношенческие активы»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  <p:bldP spid="17613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24800" cy="1008062"/>
          </a:xfrm>
        </p:spPr>
        <p:txBody>
          <a:bodyPr/>
          <a:lstStyle/>
          <a:p>
            <a:r>
              <a:rPr lang="ru-RU" sz="3300" b="1"/>
              <a:t>ПЕРСПЕКТИВЫ ИСПОЛЬЗОВАНИЯ </a:t>
            </a:r>
            <a:r>
              <a:rPr lang="en-US" sz="3300" b="1"/>
              <a:t>“</a:t>
            </a:r>
            <a:r>
              <a:rPr lang="ru-RU" sz="3300" b="1"/>
              <a:t>ПРИНЦИПОВ ВЕДЕНИЯ БИЗНЕСА</a:t>
            </a:r>
            <a:r>
              <a:rPr lang="en-US" sz="3300" b="1"/>
              <a:t>”/ARCTURUS</a:t>
            </a:r>
            <a:r>
              <a:rPr lang="en-US" sz="3300" b="1">
                <a:solidFill>
                  <a:schemeClr val="bg2"/>
                </a:solidFill>
              </a:rPr>
              <a:t> </a:t>
            </a:r>
            <a:endParaRPr lang="ru-RU" sz="3300" b="1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931150" cy="4389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Может использоваться в любых компаниях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ru-RU" sz="2400"/>
              <a:t>Сопоставим с международными и российскими стандартами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ru-RU" sz="2400"/>
              <a:t>Доводит КСО до каждого </a:t>
            </a:r>
            <a:r>
              <a:rPr lang="en-US" sz="2400"/>
              <a:t>“</a:t>
            </a:r>
            <a:r>
              <a:rPr lang="ru-RU" sz="2400"/>
              <a:t>рабочего</a:t>
            </a:r>
            <a:r>
              <a:rPr lang="en-US" sz="2400"/>
              <a:t> </a:t>
            </a:r>
            <a:r>
              <a:rPr lang="ru-RU" sz="2400"/>
              <a:t>места</a:t>
            </a:r>
            <a:r>
              <a:rPr lang="en-US" sz="2400"/>
              <a:t>” </a:t>
            </a:r>
          </a:p>
          <a:p>
            <a:pPr>
              <a:lnSpc>
                <a:spcPct val="80000"/>
              </a:lnSpc>
            </a:pPr>
            <a:r>
              <a:rPr lang="ru-RU" sz="2400"/>
              <a:t>Требует адаптации</a:t>
            </a:r>
            <a:endParaRPr lang="en-US" sz="2400"/>
          </a:p>
          <a:p>
            <a:pPr lvl="1">
              <a:lnSpc>
                <a:spcPct val="80000"/>
              </a:lnSpc>
            </a:pPr>
            <a:r>
              <a:rPr lang="ru-RU"/>
              <a:t>Принципы слишком </a:t>
            </a:r>
            <a:r>
              <a:rPr lang="en-US"/>
              <a:t>“</a:t>
            </a:r>
            <a:r>
              <a:rPr lang="ru-RU"/>
              <a:t>патетичны</a:t>
            </a:r>
            <a:r>
              <a:rPr lang="en-US"/>
              <a:t>”</a:t>
            </a:r>
          </a:p>
          <a:p>
            <a:pPr lvl="1">
              <a:lnSpc>
                <a:spcPct val="80000"/>
              </a:lnSpc>
            </a:pPr>
            <a:r>
              <a:rPr lang="ru-RU"/>
              <a:t>Отсутствует </a:t>
            </a:r>
            <a:r>
              <a:rPr lang="en-US"/>
              <a:t>“</a:t>
            </a:r>
            <a:r>
              <a:rPr lang="ru-RU"/>
              <a:t>государство</a:t>
            </a:r>
            <a:r>
              <a:rPr lang="en-US"/>
              <a:t>” (</a:t>
            </a:r>
            <a:r>
              <a:rPr lang="ru-RU"/>
              <a:t>бюрократия) </a:t>
            </a:r>
            <a:r>
              <a:rPr lang="en-US"/>
              <a:t> </a:t>
            </a:r>
            <a:r>
              <a:rPr lang="ru-RU"/>
              <a:t>как заинтересованная сторона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ru-RU"/>
              <a:t>Неясна трактовка </a:t>
            </a:r>
            <a:r>
              <a:rPr lang="en-US"/>
              <a:t>“</a:t>
            </a:r>
            <a:r>
              <a:rPr lang="ru-RU"/>
              <a:t>сообщества</a:t>
            </a:r>
            <a:r>
              <a:rPr lang="en-US"/>
              <a:t>”</a:t>
            </a:r>
            <a:endParaRPr lang="ru-RU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ru-RU" sz="2000"/>
          </a:p>
        </p:txBody>
      </p:sp>
      <p:sp>
        <p:nvSpPr>
          <p:cNvPr id="75780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20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Процесс менеджмента корпоративной социальной ответственности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357188" y="2357438"/>
            <a:ext cx="8229600" cy="4351337"/>
          </a:xfrm>
        </p:spPr>
        <p:txBody>
          <a:bodyPr/>
          <a:lstStyle/>
          <a:p>
            <a:pPr eaLnBrk="1" hangingPunct="1"/>
            <a:r>
              <a:rPr lang="ru-RU" sz="3200"/>
              <a:t>модель систем менеджмента качества «</a:t>
            </a:r>
            <a:r>
              <a:rPr lang="ru-RU" sz="3200" i="1"/>
              <a:t>Plan-Do-Check-Act</a:t>
            </a:r>
            <a:r>
              <a:rPr lang="ru-RU" sz="3200"/>
              <a:t>» (План – Действие – Контроль – Отчет)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8429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300"/>
              <a:t>Процесс менеджмента корпоративной социальной ответственности</a:t>
            </a:r>
          </a:p>
        </p:txBody>
      </p:sp>
      <p:graphicFrame>
        <p:nvGraphicFramePr>
          <p:cNvPr id="61464" name="Group 24"/>
          <p:cNvGraphicFramePr>
            <a:graphicFrameLocks noGrp="1"/>
          </p:cNvGraphicFramePr>
          <p:nvPr/>
        </p:nvGraphicFramePr>
        <p:xfrm>
          <a:off x="179388" y="1700213"/>
          <a:ext cx="8964612" cy="5600700"/>
        </p:xfrm>
        <a:graphic>
          <a:graphicData uri="http://schemas.openxmlformats.org/drawingml/2006/table">
            <a:tbl>
              <a:tblPr/>
              <a:tblGrid>
                <a:gridCol w="177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Фаза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Ключевые действия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определить миссию, принципы и ценности организации;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развить правила этики, политики и процедур;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определить участников и приоритетные правила социально-ответственной деятельности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Действие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обеспечить взаимодействие ценностей, стратегии и политики внутри организации;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обучать служащих;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осуществлять надзор за соблюдением правил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оценивать исполнение;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обеспечивать гарантии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следить за процессом принятия решений;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отчитываться перед участниками социально-ответственного процесса;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составлять отчеты, согласно общепринятым стандартам;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обеспечивать обучение и инновации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Инструменты менеджмента КСО</a:t>
            </a:r>
          </a:p>
        </p:txBody>
      </p:sp>
      <p:graphicFrame>
        <p:nvGraphicFramePr>
          <p:cNvPr id="62488" name="Group 24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8886825" cy="5038725"/>
        </p:xfrm>
        <a:graphic>
          <a:graphicData uri="http://schemas.openxmlformats.org/drawingml/2006/table">
            <a:tbl>
              <a:tblPr/>
              <a:tblGrid>
                <a:gridCol w="15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Фаза 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Инструменты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методика Развития Этики по Коду Q-RES;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инструменты Бизнес Дела SIGMA;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инструменты вовлечения участников социально-ответственного процесса SIGMA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Действие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методика Этических Тренировок Q-RES;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инструменты поставок VMS;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 устойчивого маркетинга SIGMA;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подход АА1000;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 Внешнего Учета SIGMA;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руководство Устойчивого Учета SIGMA;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Отчетность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Стандарт верификации АА 1000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Руководство по отчетности в области устойчивого развития GRI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z="4800"/>
              <a:t>Гарантия (верификация)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Верификация </a:t>
            </a:r>
            <a:r>
              <a:rPr lang="ru-RU" dirty="0"/>
              <a:t>– это внутренняя оценка специфических принципов и стандартов, качества отчетов и систем, процессов и компетенций, которые представляют общую информацию и поддерживают отчетность исполнительской работы организации.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Подход к верификации стандарта Q-RES основан на модели по принципу системы менеджмента качества – ISO, которая может быть сертифицирована третьей независимой организацией.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Подход к верификации стандарта VMS основывается на процессе саморегулирования.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Стандарт АА 1000 включает специализированный «стандарт верификации» (Стандарт верификации АА 1000), который касается сути корпоративных ценностей и ориентации.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Механизмы реализации </a:t>
            </a:r>
            <a:r>
              <a:rPr lang="ru-RU" sz="4500">
                <a:latin typeface="Arial" charset="0"/>
              </a:rPr>
              <a:t>КСО</a:t>
            </a:r>
            <a:br>
              <a:rPr lang="ru-RU" sz="4500"/>
            </a:br>
            <a:endParaRPr lang="ru-RU" sz="4500"/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964613" cy="5805487"/>
          </a:xfrm>
        </p:spPr>
        <p:txBody>
          <a:bodyPr/>
          <a:lstStyle/>
          <a:p>
            <a:pPr eaLnBrk="1" hangingPunct="1"/>
            <a:r>
              <a:rPr lang="ru-RU" sz="2400" i="1" u="sng"/>
              <a:t>Социально-корпоративные технологии</a:t>
            </a:r>
            <a:r>
              <a:rPr lang="ru-RU" sz="2400"/>
              <a:t> - система согласованного взаимодействия работодателей и наемных работников в рамках совместной производственной деятельности, представляющая собой совокупность методов управления экономическим, профессиональным и общественным поведением участников корпоративных объединений, направленных на достижение совместных общественно значимых целей.</a:t>
            </a:r>
          </a:p>
          <a:p>
            <a:pPr eaLnBrk="1" hangingPunct="1"/>
            <a:r>
              <a:rPr lang="ru-RU" sz="2400" i="1"/>
              <a:t>Разработка внутрифирменного механизма мотивации труда,</a:t>
            </a:r>
            <a:endParaRPr lang="ru-RU" sz="2400"/>
          </a:p>
          <a:p>
            <a:pPr eaLnBrk="1" hangingPunct="1"/>
            <a:r>
              <a:rPr lang="ru-RU" sz="2400" i="1"/>
              <a:t>Разработка внутрифирменного механизма мотивации социальной деятельности работников предприятия,</a:t>
            </a:r>
            <a:endParaRPr lang="ru-RU" sz="2400"/>
          </a:p>
          <a:p>
            <a:pPr eaLnBrk="1" hangingPunct="1"/>
            <a:r>
              <a:rPr lang="ru-RU" sz="2400" i="1"/>
              <a:t>Обучение сотрудников принципам социальной ответственности бизнеса,</a:t>
            </a:r>
            <a:endParaRPr lang="ru-RU" sz="2400"/>
          </a:p>
          <a:p>
            <a:pPr eaLnBrk="1" hangingPunct="1"/>
            <a:r>
              <a:rPr lang="ru-RU" sz="2400" i="1"/>
              <a:t>«Экономика участия».</a:t>
            </a:r>
            <a:endParaRPr lang="ru-RU" sz="24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/>
              <a:t>Механизмы реализации </a:t>
            </a:r>
            <a:r>
              <a:rPr lang="ru-RU" sz="4500">
                <a:latin typeface="Arial" charset="0"/>
              </a:rPr>
              <a:t>КСО</a:t>
            </a:r>
            <a:br>
              <a:rPr lang="ru-RU" sz="4500"/>
            </a:br>
            <a:endParaRPr lang="ru-RU" sz="450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eaLnBrk="1" hangingPunct="1"/>
            <a:r>
              <a:rPr lang="ru-RU" sz="2400" i="1" u="sng"/>
              <a:t>Социальное инвестирование</a:t>
            </a:r>
            <a:r>
              <a:rPr lang="ru-RU" sz="2400"/>
              <a:t> – это стратегия инвестирования, заключающаяся не только в извлечении финансовых доходов, но и в реализации социальных целей, обычно путем инвестирования в компании, действующие с соблюдением этических норм.</a:t>
            </a:r>
          </a:p>
          <a:p>
            <a:pPr eaLnBrk="1" hangingPunct="1"/>
            <a:r>
              <a:rPr lang="ru-RU" sz="2400"/>
              <a:t>непосредственные инвестиции в человека (воспитание, обучение, здравоохранение), </a:t>
            </a:r>
          </a:p>
          <a:p>
            <a:pPr eaLnBrk="1" hangingPunct="1"/>
            <a:r>
              <a:rPr lang="ru-RU" sz="2400"/>
              <a:t>форма социально-ответственного инвестирования (в экологически чистые бизнес-проекты; работа с партнерами, имеющими высокую деловую репутацию и т.п.).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/>
              <a:t>Механизмы реализации </a:t>
            </a:r>
            <a:r>
              <a:rPr lang="ru-RU" sz="4500">
                <a:latin typeface="Arial" charset="0"/>
              </a:rPr>
              <a:t>КСО</a:t>
            </a:r>
            <a:br>
              <a:rPr lang="ru-RU" sz="4500"/>
            </a:br>
            <a:endParaRPr lang="ru-RU" sz="450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893175" cy="5256213"/>
          </a:xfrm>
        </p:spPr>
        <p:txBody>
          <a:bodyPr/>
          <a:lstStyle/>
          <a:p>
            <a:pPr eaLnBrk="1" hangingPunct="1"/>
            <a:r>
              <a:rPr lang="ru-RU" sz="2000" b="1" u="sng">
                <a:latin typeface="Arial" pitchFamily="34" charset="0"/>
              </a:rPr>
              <a:t>Социальный маркетинг</a:t>
            </a:r>
            <a:r>
              <a:rPr lang="ru-RU" sz="2000" b="1">
                <a:latin typeface="Arial" pitchFamily="34" charset="0"/>
              </a:rPr>
              <a:t> -</a:t>
            </a:r>
            <a:r>
              <a:rPr lang="ru-RU" sz="2000" b="1"/>
              <a:t> </a:t>
            </a:r>
            <a:r>
              <a:rPr lang="ru-RU"/>
              <a:t> </a:t>
            </a:r>
            <a:r>
              <a:rPr lang="ru-RU" sz="2000"/>
              <a:t>это изучение и формирование потребностей покупателей и удовлетворение их более эффективными методами, чем конкуренты, при условии повышения благосостояния всех членов общества</a:t>
            </a:r>
            <a:r>
              <a:rPr lang="en-US" sz="2000"/>
              <a:t>;</a:t>
            </a:r>
            <a:r>
              <a:rPr lang="ru-RU" sz="2000"/>
              <a:t> </a:t>
            </a:r>
          </a:p>
          <a:p>
            <a:pPr eaLnBrk="1" hangingPunct="1"/>
            <a:r>
              <a:rPr lang="ru-RU" sz="2000" b="1">
                <a:latin typeface="Arial" pitchFamily="34" charset="0"/>
              </a:rPr>
              <a:t> </a:t>
            </a:r>
            <a:r>
              <a:rPr lang="ru-RU" sz="2000" b="1" u="sng">
                <a:latin typeface="Arial" pitchFamily="34" charset="0"/>
              </a:rPr>
              <a:t>Социальный маркетинг -</a:t>
            </a:r>
            <a:r>
              <a:rPr lang="ru-RU" sz="2000" b="1" u="sng"/>
              <a:t>вид</a:t>
            </a:r>
            <a:r>
              <a:rPr lang="ru-RU" sz="2000" b="1"/>
              <a:t> маркетинга, заключающийся в разработке, реализации и контроле социальных программ.</a:t>
            </a:r>
          </a:p>
          <a:p>
            <a:pPr eaLnBrk="1" hangingPunct="1"/>
            <a:r>
              <a:rPr lang="ru-RU" sz="2000" b="1"/>
              <a:t>Цели: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достижение согласия между производителями и потребителями по поводу реализации качественной, безопасной продукции;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повышения уровня продаж и укрепление имиджа предприятия за счет повышения лояльности потребителей к его продукции;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повышение уровня интеллектуального капитала предприятия путем использования социальных программ развития персонала;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/>
              <a:t>- укрепление трудовой дисциплины, снижение текучести кадров путем предоставления сотрудникам полного «социального пакета».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r>
              <a:rPr lang="ru-RU" sz="4600"/>
              <a:t>Разновидности социального маркетинга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образовательный маркетинг</a:t>
            </a:r>
          </a:p>
          <a:p>
            <a:pPr>
              <a:lnSpc>
                <a:spcPct val="90000"/>
              </a:lnSpc>
            </a:pPr>
            <a:r>
              <a:rPr lang="ru-RU" sz="2400"/>
              <a:t>маркетинг в сфере здравоохранения</a:t>
            </a:r>
          </a:p>
          <a:p>
            <a:pPr>
              <a:lnSpc>
                <a:spcPct val="90000"/>
              </a:lnSpc>
            </a:pPr>
            <a:r>
              <a:rPr lang="ru-RU" sz="2400"/>
              <a:t>спортивный маркетинг</a:t>
            </a:r>
          </a:p>
          <a:p>
            <a:pPr>
              <a:lnSpc>
                <a:spcPct val="90000"/>
              </a:lnSpc>
            </a:pPr>
            <a:r>
              <a:rPr lang="ru-RU" sz="2400"/>
              <a:t>религиозный маркетинг</a:t>
            </a:r>
          </a:p>
          <a:p>
            <a:pPr>
              <a:lnSpc>
                <a:spcPct val="90000"/>
              </a:lnSpc>
            </a:pPr>
            <a:r>
              <a:rPr lang="ru-RU" sz="2400"/>
              <a:t>маркетинг социальных объектов (личностей и организаций)</a:t>
            </a:r>
          </a:p>
          <a:p>
            <a:pPr>
              <a:lnSpc>
                <a:spcPct val="90000"/>
              </a:lnSpc>
            </a:pPr>
            <a:r>
              <a:rPr lang="ru-RU" sz="2400"/>
              <a:t>маркетинг идей и социальных программ</a:t>
            </a:r>
          </a:p>
          <a:p>
            <a:pPr>
              <a:lnSpc>
                <a:spcPct val="90000"/>
              </a:lnSpc>
            </a:pPr>
            <a:r>
              <a:rPr lang="ru-RU" sz="2400"/>
              <a:t>маркетинг стимулирования социальной активности</a:t>
            </a:r>
          </a:p>
          <a:p>
            <a:pPr>
              <a:lnSpc>
                <a:spcPct val="90000"/>
              </a:lnSpc>
            </a:pPr>
            <a:r>
              <a:rPr lang="ru-RU" sz="2400"/>
              <a:t>маркетинг в сфере культуры</a:t>
            </a:r>
          </a:p>
          <a:p>
            <a:pPr>
              <a:lnSpc>
                <a:spcPct val="90000"/>
              </a:lnSpc>
            </a:pPr>
            <a:r>
              <a:rPr lang="ru-RU" sz="2400"/>
              <a:t>экологический («зеленый») маркетинг</a:t>
            </a:r>
          </a:p>
          <a:p>
            <a:pPr>
              <a:lnSpc>
                <a:spcPct val="90000"/>
              </a:lnSpc>
            </a:pPr>
            <a:r>
              <a:rPr lang="ru-RU" sz="2400"/>
              <a:t>благотворительный маркетинг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ru-RU" sz="4800"/>
              <a:t>Образовательный маркетинг</a:t>
            </a:r>
            <a:r>
              <a:rPr lang="ru-RU" b="1"/>
              <a:t> 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/>
              <a:t>    </a:t>
            </a:r>
            <a:r>
              <a:rPr lang="ru-RU" sz="2400"/>
              <a:t>концепция регулирования рынка образовательных услуг, взаимоотношений между производителями и потребителям таких услуг, а также государством, регулирующие условия деятельности ВУЗов, и отраслями народного хозяйства, потребителями услуг  системы высшего образования, основанные на изучении спроса на соответствующие услуги и его эффективного удовлетворения в интересах молодежи, отраслей народного хозяйства, государства в целом.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260350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СТРАТЕГИЧЕСКИЙ МЕНЕДЖМЕНТ ЗАИНТЕРЕСОВАННЫХ СТОРОН</a:t>
            </a:r>
            <a:endParaRPr lang="nb-NO" sz="3200" b="1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48038" y="1628775"/>
            <a:ext cx="2089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Интегрирует</a:t>
            </a:r>
            <a:r>
              <a:rPr lang="en-GB" b="1"/>
              <a:t>: </a:t>
            </a:r>
          </a:p>
          <a:p>
            <a:pPr algn="ctr">
              <a:spcBef>
                <a:spcPct val="50000"/>
              </a:spcBef>
            </a:pPr>
            <a:endParaRPr lang="en-GB" b="1"/>
          </a:p>
          <a:p>
            <a:pPr algn="ctr">
              <a:spcBef>
                <a:spcPct val="50000"/>
              </a:spcBef>
            </a:pPr>
            <a:r>
              <a:rPr lang="ru-RU" b="1"/>
              <a:t>Ресурсная концепция</a:t>
            </a:r>
            <a:endParaRPr lang="en-GB" b="1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356100" y="39338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55875" y="4508500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800000"/>
                </a:solidFill>
              </a:rPr>
              <a:t>Развитие и поддержание</a:t>
            </a:r>
            <a:r>
              <a:rPr lang="en-GB" sz="1600" b="1">
                <a:solidFill>
                  <a:srgbClr val="800000"/>
                </a:solidFill>
              </a:rPr>
              <a:t>:</a:t>
            </a:r>
            <a:endParaRPr lang="en-US" sz="1600" b="1">
              <a:solidFill>
                <a:srgbClr val="8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213" y="27082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/>
              <a:t>+</a:t>
            </a:r>
            <a:endParaRPr lang="en-US" b="1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92725" y="27082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/>
              <a:t>+</a:t>
            </a:r>
            <a:endParaRPr lang="en-US" b="1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2708275"/>
            <a:ext cx="2376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Отраслевая концепция</a:t>
            </a:r>
            <a:endParaRPr lang="en-US" sz="1600" b="1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67400" y="2565400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Концепция общественных институтов</a:t>
            </a:r>
            <a:endParaRPr lang="en-US" sz="1600" b="1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908175" y="5229225"/>
            <a:ext cx="4968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solidFill>
                  <a:srgbClr val="800000"/>
                </a:solidFill>
              </a:rPr>
              <a:t>Ресурсов, способностей, знаний и отношений</a:t>
            </a:r>
            <a:endParaRPr lang="en-GB" sz="1600" b="1" u="sng">
              <a:solidFill>
                <a:srgbClr val="800000"/>
              </a:solidFill>
            </a:endParaRPr>
          </a:p>
          <a:p>
            <a:pPr algn="ctr"/>
            <a:endParaRPr lang="en-GB" sz="1600" b="1">
              <a:solidFill>
                <a:srgbClr val="800000"/>
              </a:solidFill>
            </a:endParaRPr>
          </a:p>
          <a:p>
            <a:pPr algn="ctr"/>
            <a:r>
              <a:rPr lang="ru-RU" sz="1600" b="1"/>
              <a:t>поддерживающих совокупные стратегические возможности фирмы и связанные с ней процессы генерирования ценности заинтересованными сторонами</a:t>
            </a:r>
            <a:r>
              <a:rPr lang="en-GB" sz="1600"/>
              <a:t> </a:t>
            </a:r>
            <a:endParaRPr lang="en-US" sz="1600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1042988" y="3500438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Рынок</a:t>
            </a:r>
            <a:r>
              <a:rPr lang="en-US" sz="1600" b="1"/>
              <a:t> </a:t>
            </a:r>
            <a:endParaRPr lang="en-US" sz="1600"/>
          </a:p>
        </p:txBody>
      </p:sp>
      <p:sp>
        <p:nvSpPr>
          <p:cNvPr id="13324" name="Oval 17"/>
          <p:cNvSpPr>
            <a:spLocks noChangeArrowheads="1"/>
          </p:cNvSpPr>
          <p:nvPr/>
        </p:nvSpPr>
        <p:spPr bwMode="auto">
          <a:xfrm flipV="1">
            <a:off x="971550" y="3500438"/>
            <a:ext cx="10080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/>
              <a:t>Рынок</a:t>
            </a:r>
          </a:p>
        </p:txBody>
      </p:sp>
      <p:sp>
        <p:nvSpPr>
          <p:cNvPr id="13325" name="Oval 18"/>
          <p:cNvSpPr>
            <a:spLocks noChangeArrowheads="1"/>
          </p:cNvSpPr>
          <p:nvPr/>
        </p:nvSpPr>
        <p:spPr bwMode="auto">
          <a:xfrm flipV="1">
            <a:off x="6443663" y="3500438"/>
            <a:ext cx="13684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/>
              <a:t>Общество</a:t>
            </a:r>
            <a:endParaRPr lang="en-US" b="1"/>
          </a:p>
          <a:p>
            <a:pPr algn="ctr"/>
            <a:endParaRPr lang="ru-RU"/>
          </a:p>
        </p:txBody>
      </p:sp>
      <p:sp>
        <p:nvSpPr>
          <p:cNvPr id="13326" name="Rectangle 19"/>
          <p:cNvSpPr>
            <a:spLocks noChangeArrowheads="1"/>
          </p:cNvSpPr>
          <p:nvPr/>
        </p:nvSpPr>
        <p:spPr bwMode="auto">
          <a:xfrm flipV="1">
            <a:off x="3203575" y="3429000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Ресурсы фирмы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/>
              <a:t>Маркетинг в сфере здравоохранения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/>
              <a:t>   </a:t>
            </a:r>
            <a:r>
              <a:rPr lang="ru-RU"/>
              <a:t>это концепция регулирования рынка медицинских услуг, направленная на изучение спроса в количестве и качестве необходимых населению услуг и их эффективного удовлетворения.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r>
              <a:rPr lang="ru-RU" sz="4600"/>
              <a:t>Спортивный маркетинг</a:t>
            </a:r>
            <a:r>
              <a:rPr lang="ru-RU" sz="4600" b="1"/>
              <a:t> 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/>
              <a:t>   это концепция регулирования спортивного рынка профессионального рынка и спорта высших достижений, основанная на рыночном подходе формирования и продвижения на рынке спорта специальных спортивных продуктов  (спортивных соревнований, товаров, зрелищных и спонсорских мероприятий и др.), потребителями которых выступают в первую очередь спортсмены и зрители.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r>
              <a:rPr lang="ru-RU"/>
              <a:t>Религиозный маркетинг</a:t>
            </a:r>
            <a:r>
              <a:rPr lang="ru-RU" b="1"/>
              <a:t> 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это концепция регулирования религиозного рынка, основанная на маркетинговом подходе, использующая разнообразные средства, методы и технологии для достижения поставленных перед подобной деятельностью целей продвижения религиозных идей, традиций и обрядов.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323850" y="609600"/>
            <a:ext cx="8820150" cy="11636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4600"/>
              <a:t>Маркетинг социальных субъектов (личностей и организаций) </a:t>
            </a:r>
            <a:br>
              <a:rPr lang="ru-RU" sz="4600"/>
            </a:br>
            <a:endParaRPr lang="ru-RU" sz="4600"/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91512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Маркетинг личности – </a:t>
            </a:r>
            <a:r>
              <a:rPr lang="ru-RU" sz="2400"/>
              <a:t>разновидность маркетинга социальных субъектов, нацеленная на формирование или изменение отношения населения, потребителей, групп общественности к определенным лицам (личностям).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 b="1"/>
              <a:t>Маркетинг организации -  </a:t>
            </a:r>
            <a:r>
              <a:rPr lang="ru-RU" sz="2400"/>
              <a:t>направлен на</a:t>
            </a:r>
            <a:r>
              <a:rPr lang="ru-RU" sz="2400" b="1"/>
              <a:t> </a:t>
            </a:r>
            <a:r>
              <a:rPr lang="ru-RU" sz="2400"/>
              <a:t>создания, поддержания, продвижения «образа» определенной организации. Здесь речь идет, безусловно, о создании и продвижении имиджа, репутации, фирменного стиля соответствующей организации, занимающейся социальным маркетингом  (политической партии, общественной организации, благотворительного фонда и пр.)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r>
              <a:rPr lang="ru-RU" sz="4600"/>
              <a:t>Маркетинг идей и социальных программ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это эффективный, современный подход к «продвижению» в обществе идей, ценностей, установок, программ, преодоления сложившихся негативных стереотипов.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683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4600"/>
              <a:t>Маркетинг стимулирования социальной активности </a:t>
            </a:r>
            <a:br>
              <a:rPr lang="ru-RU" sz="4600"/>
            </a:br>
            <a:endParaRPr lang="ru-RU" sz="4600"/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Одной  из наиболее актуальных в современных условиях развития России является проблема стимулирования социальной активности людей, в частности, такой ее важной составляющей, как гражданская активность.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r>
              <a:rPr lang="ru-RU" sz="4800"/>
              <a:t>Маркетинг в сфере культуры</a:t>
            </a:r>
            <a:r>
              <a:rPr lang="ru-RU" b="1"/>
              <a:t> </a:t>
            </a:r>
            <a:endParaRPr lang="ru-RU"/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это формирование и удовлетворение спроса в так называемом «пространстве свободного времени» или пространстве досуга. </a:t>
            </a:r>
          </a:p>
          <a:p>
            <a:pPr>
              <a:buFont typeface="Wingdings 2" pitchFamily="18" charset="2"/>
              <a:buNone/>
            </a:pPr>
            <a:r>
              <a:rPr lang="ru-RU"/>
              <a:t>   </a:t>
            </a:r>
          </a:p>
          <a:p>
            <a:pPr>
              <a:buFont typeface="Wingdings 2" pitchFamily="18" charset="2"/>
              <a:buNone/>
            </a:pPr>
            <a:r>
              <a:rPr lang="ru-RU"/>
              <a:t>   рынки культуры – это производство и потребление «символов» и «ценностей», удовлетворяющих «высокие» нематериальные потребности.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600"/>
              <a:t>Примеры маркетинга в сфере культуры 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     Организационная структура</a:t>
            </a:r>
            <a:r>
              <a:rPr lang="ru-RU" sz="2000" b="1"/>
              <a:t> российского   Государственного Эрмитажа </a:t>
            </a:r>
            <a:r>
              <a:rPr lang="ru-RU" sz="2000"/>
              <a:t>состоит</a:t>
            </a:r>
            <a:r>
              <a:rPr lang="ru-RU" sz="2000" b="1"/>
              <a:t> </a:t>
            </a:r>
            <a:r>
              <a:rPr lang="ru-RU" sz="2000"/>
              <a:t>из трех отделов: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отдел развития (3 сотрудника)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отдел развития (5 сотрудников)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служба гостеприимства (27 сотрудников)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/>
              <a:t>          и пресс-служба  (4 сотрудника)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/>
              <a:t>    Понятно, что первая из них «зарабатывает» на привлечение благотворительных и спонсорских средств, организации предпринимательской деятельности на территории музея. Служба гостеприимства выполняет функции информационного обслуживания посетителей, организует работу киосков и кафе, предоставляет фото- и видеоуслуги.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/>
              <a:t>Примеры экологического («зеленого») маркетинга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200"/>
              <a:t>The Body Shop (английская компания, основанная в 1976 году), первая заявившая о том, что товары, производящиеся и продающиеся этой компанией, не испытываются на животных. Это был не просто удачный маркетинговый ход - провозглашенный принцип лег в основу общей стратегии компании, которая и по сей день использует только натуральные компоненты в своей косметике, не тестирует продукцию на животных, проводит постоянные экологические программы и программы в защиту животных.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ru-RU" sz="4000"/>
              <a:t>БАЙКАЛ - НЕ РАЗМЕННАЯ МОНЕТА!</a:t>
            </a:r>
            <a:r>
              <a:rPr lang="ru-RU" sz="4600"/>
              <a:t> 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Международная компания </a:t>
            </a:r>
            <a:r>
              <a:rPr lang="en-US"/>
              <a:t>Greenpeace </a:t>
            </a:r>
            <a:r>
              <a:rPr lang="ru-RU"/>
              <a:t>со своей программой по защите озера Байкал, является антипримером для целлюлозно-бумажного комбината.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z="4600"/>
              <a:t> </a:t>
            </a:r>
            <a:r>
              <a:rPr lang="ru-RU" sz="4000" b="1"/>
              <a:t>КСО и заинтересованные лица ( </a:t>
            </a:r>
            <a:r>
              <a:rPr lang="en-US" sz="4000" b="1"/>
              <a:t>stakeholders)</a:t>
            </a:r>
            <a:endParaRPr lang="ru-RU" sz="4000" b="1"/>
          </a:p>
        </p:txBody>
      </p:sp>
      <p:pic>
        <p:nvPicPr>
          <p:cNvPr id="14339" name="Рисунок 2" descr="http://www.cfin.ru/anticrisis/macroeconomics/government_program/csr-01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060575"/>
            <a:ext cx="6716713" cy="4291013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Благотворительный маркетинг 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/>
              <a:t>определяется как совокупность мер, направленных на эффективное решение социально значимых проблем и получение внешней поддержки</a:t>
            </a:r>
          </a:p>
          <a:p>
            <a:r>
              <a:rPr lang="ru-RU" sz="2200" b="1"/>
              <a:t>Фандрайзинг</a:t>
            </a:r>
            <a:r>
              <a:rPr lang="ru-RU" sz="2200"/>
              <a:t> – привлечение спонсорских финансовых средств на осуществление конкретной программы, систематическая и направленная деятельность организаций, включающая такие способы привлечения средств, как обращение за грантами, организация благотворительных мероприятий, сбор пожертвований и т.д.</a:t>
            </a:r>
          </a:p>
          <a:p>
            <a:endParaRPr lang="ru-RU" sz="22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/>
              <a:t>Примеры благотворительного маркетинга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/>
              <a:t>    Компания American Express, которая по собственной инициативе объявила о том, что каждые 10 центов с любой клиентской операции по картам будут направляться в специальный фонд на реставрацию статуи Свободы. Всего за четыре месяца было набрано 1,7 млн долларов, при этом количество использованных карточек выросло почти на треть, а количество обращений за новыми картами - почти в два раза.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928688" y="704850"/>
            <a:ext cx="7758112" cy="295275"/>
          </a:xfrm>
        </p:spPr>
        <p:txBody>
          <a:bodyPr/>
          <a:lstStyle/>
          <a:p>
            <a:r>
              <a:rPr lang="ru-RU"/>
              <a:t>АНО ПМСО «Урал-Сервис» 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42875" y="1071563"/>
            <a:ext cx="8786813" cy="5786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Шефская (волонтерская) работа на социально-значимых объектах Пермского края и г.Перми:</a:t>
            </a:r>
          </a:p>
          <a:p>
            <a:pPr>
              <a:lnSpc>
                <a:spcPct val="80000"/>
              </a:lnSpc>
            </a:pPr>
            <a:r>
              <a:rPr lang="ru-RU" sz="1600"/>
              <a:t>Центр «Мост любви» (ЦЭС «Защита») </a:t>
            </a:r>
          </a:p>
          <a:p>
            <a:pPr>
              <a:lnSpc>
                <a:spcPct val="80000"/>
              </a:lnSpc>
            </a:pPr>
            <a:r>
              <a:rPr lang="ru-RU" sz="1600"/>
              <a:t>Центр «Домик на Пушкина» (ЦЭС «Защита») </a:t>
            </a:r>
          </a:p>
          <a:p>
            <a:pPr>
              <a:lnSpc>
                <a:spcPct val="80000"/>
              </a:lnSpc>
            </a:pPr>
            <a:r>
              <a:rPr lang="ru-RU" sz="1600"/>
              <a:t>ГКУ СОН «Центр комплексной реабилитации инвалидов» </a:t>
            </a:r>
          </a:p>
          <a:p>
            <a:pPr>
              <a:lnSpc>
                <a:spcPct val="80000"/>
              </a:lnSpc>
            </a:pPr>
            <a:r>
              <a:rPr lang="ru-RU" sz="1600"/>
              <a:t>ПОБО «Хоспис». Информационный онкологический центр. </a:t>
            </a:r>
          </a:p>
          <a:p>
            <a:pPr>
              <a:lnSpc>
                <a:spcPct val="80000"/>
              </a:lnSpc>
            </a:pPr>
            <a:r>
              <a:rPr lang="ru-RU" sz="1600"/>
              <a:t>ГКОУ «Коррекционный детский дом № 2» г. Перми </a:t>
            </a:r>
          </a:p>
          <a:p>
            <a:pPr>
              <a:lnSpc>
                <a:spcPct val="80000"/>
              </a:lnSpc>
            </a:pPr>
            <a:r>
              <a:rPr lang="ru-RU" sz="1600"/>
              <a:t>ГКУ СОН «Социально-реабилитационный центр для несовершеннолетних Свердловского района г. Перми» </a:t>
            </a:r>
          </a:p>
          <a:p>
            <a:pPr>
              <a:lnSpc>
                <a:spcPct val="80000"/>
              </a:lnSpc>
            </a:pPr>
            <a:r>
              <a:rPr lang="ru-RU" sz="1600"/>
              <a:t>ГКУ Муниципальный центр помощи детям «Вера» </a:t>
            </a:r>
          </a:p>
          <a:p>
            <a:pPr>
              <a:lnSpc>
                <a:spcPct val="80000"/>
              </a:lnSpc>
            </a:pPr>
            <a:r>
              <a:rPr lang="ru-RU" sz="1600"/>
              <a:t>Социально-культурный центр Пермского регионального отделения Всероссийского общества глухих </a:t>
            </a:r>
          </a:p>
          <a:p>
            <a:pPr>
              <a:lnSpc>
                <a:spcPct val="80000"/>
              </a:lnSpc>
            </a:pPr>
            <a:r>
              <a:rPr lang="ru-RU" sz="1600"/>
              <a:t>Муниципальная общественная организация защиты животных «Доброе сердце» </a:t>
            </a:r>
          </a:p>
          <a:p>
            <a:pPr>
              <a:lnSpc>
                <a:spcPct val="80000"/>
              </a:lnSpc>
            </a:pPr>
            <a:r>
              <a:rPr lang="ru-RU" sz="1600"/>
              <a:t>Муниципальное специальное коррекционное образовательное учреждение «Школа-интернат № 1» VIIвида </a:t>
            </a:r>
          </a:p>
          <a:p>
            <a:pPr>
              <a:lnSpc>
                <a:spcPct val="80000"/>
              </a:lnSpc>
            </a:pPr>
            <a:r>
              <a:rPr lang="ru-RU" sz="1600"/>
              <a:t>ГСК ОУ «Школа-интернат для неслышащих детей» </a:t>
            </a:r>
          </a:p>
          <a:p>
            <a:pPr>
              <a:lnSpc>
                <a:spcPct val="80000"/>
              </a:lnSpc>
            </a:pPr>
            <a:r>
              <a:rPr lang="ru-RU" sz="1600"/>
              <a:t>МООУ санаторного типа для детей, нуждающихся в длительном лечении «Санаторная школа-интернат № 5» </a:t>
            </a:r>
          </a:p>
          <a:p>
            <a:pPr>
              <a:lnSpc>
                <a:spcPct val="80000"/>
              </a:lnSpc>
            </a:pPr>
            <a:r>
              <a:rPr lang="ru-RU" sz="1400"/>
              <a:t>ГКОУ для детей-сирот и детей, оставшихся без попечения родителей «Детский дом-школа № 3 г . Перми» </a:t>
            </a:r>
          </a:p>
          <a:p>
            <a:pPr>
              <a:lnSpc>
                <a:spcPct val="80000"/>
              </a:lnSpc>
            </a:pPr>
            <a:r>
              <a:rPr lang="ru-RU" sz="1400"/>
              <a:t>МДОУ «Центр развития ребенка детский сад № 387» </a:t>
            </a:r>
          </a:p>
          <a:p>
            <a:pPr>
              <a:lnSpc>
                <a:spcPct val="80000"/>
              </a:lnSpc>
            </a:pPr>
            <a:r>
              <a:rPr lang="ru-RU" sz="1400"/>
              <a:t>Областной социально-реабилитационный центр для несовершеннолетних «Дом Надежды» </a:t>
            </a:r>
          </a:p>
          <a:p>
            <a:pPr>
              <a:lnSpc>
                <a:spcPct val="80000"/>
              </a:lnSpc>
            </a:pPr>
            <a:r>
              <a:rPr lang="ru-RU" sz="1400"/>
              <a:t>ГКС(К)ОУ для обучающихся, воспитанников с отклонениями в развитии «Специальная (коррекционная) школа-интернат для незрячих и слабовидящих детей» </a:t>
            </a:r>
          </a:p>
          <a:p>
            <a:pPr>
              <a:lnSpc>
                <a:spcPct val="80000"/>
              </a:lnSpc>
            </a:pPr>
            <a:r>
              <a:rPr lang="ru-RU" sz="1400"/>
              <a:t>Центр временного содержания несовершеннолетних правонарушителей ГУВД по Пермскому краю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АНО ПМСО «Урал-Сервис»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/>
              <a:t>Богородице-Казанский Серафимо-Алексеевский Бахаревский женский монастырь </a:t>
            </a:r>
          </a:p>
          <a:p>
            <a:r>
              <a:rPr lang="ru-RU" sz="2200"/>
              <a:t>Белогорский Свято-Николаевский мужской православно-миссионерский монастырь (Кунгурский район) – волонтерские лагеря</a:t>
            </a:r>
          </a:p>
          <a:p>
            <a:r>
              <a:rPr lang="ru-RU" sz="2200"/>
              <a:t>Музей ГУЛАГа «Пермь-36» (Чусовской район) – волонтерские лагеря</a:t>
            </a:r>
          </a:p>
          <a:p>
            <a:r>
              <a:rPr lang="ru-RU" sz="2200"/>
              <a:t>Работа с домом-музеем Пастернака и музей Хохловка.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/>
              <a:t> </a:t>
            </a:r>
            <a:br>
              <a:rPr lang="ru-RU" sz="4600"/>
            </a:br>
            <a:r>
              <a:rPr lang="ru-RU" sz="4600"/>
              <a:t>Пермский театр «Театр у Моста»  </a:t>
            </a:r>
            <a:br>
              <a:rPr lang="ru-RU" sz="4600" i="1"/>
            </a:br>
            <a:endParaRPr lang="ru-RU" sz="4600" i="1"/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Финансовая поддержка: </a:t>
            </a:r>
          </a:p>
          <a:p>
            <a:pPr>
              <a:lnSpc>
                <a:spcPct val="80000"/>
              </a:lnSpc>
            </a:pPr>
            <a:r>
              <a:rPr lang="ru-RU" sz="2000"/>
              <a:t>Генеральный партнер: Лукойл - Пермнефтеоргсинтез</a:t>
            </a:r>
          </a:p>
          <a:p>
            <a:pPr>
              <a:lnSpc>
                <a:spcPct val="80000"/>
              </a:lnSpc>
            </a:pPr>
            <a:r>
              <a:rPr lang="ru-RU" sz="2000"/>
              <a:t>Официальный партнер: Торговый дом «Дедал»</a:t>
            </a:r>
          </a:p>
          <a:p>
            <a:pPr>
              <a:lnSpc>
                <a:spcPct val="80000"/>
              </a:lnSpc>
            </a:pPr>
            <a:r>
              <a:rPr lang="ru-RU" sz="2000"/>
              <a:t>Компания «Д.К.Ф.»,  «Предприятие В-1336», Фирма «Водяной», сеть специализированных магазинов «УРАЛКЕРАМИКА», группа предприятий «АЛЬФА», И.П. Большаков (В.Курья), Промышленная строительная группа «КАМЕННЫЙ ВЕК», Пермский Лакокрасочный завод, ООО «Росинка»</a:t>
            </a:r>
          </a:p>
          <a:p>
            <a:pPr>
              <a:lnSpc>
                <a:spcPct val="80000"/>
              </a:lnSpc>
            </a:pPr>
            <a:r>
              <a:rPr lang="ru-RU" sz="2000"/>
              <a:t>Информационная поддержка: </a:t>
            </a:r>
          </a:p>
          <a:p>
            <a:pPr>
              <a:lnSpc>
                <a:spcPct val="80000"/>
              </a:lnSpc>
            </a:pPr>
            <a:r>
              <a:rPr lang="ru-RU" sz="2000"/>
              <a:t>Генеральный медиа-партнер:  Наше радио</a:t>
            </a:r>
          </a:p>
          <a:p>
            <a:pPr>
              <a:lnSpc>
                <a:spcPct val="80000"/>
              </a:lnSpc>
            </a:pPr>
            <a:r>
              <a:rPr lang="ru-RU" sz="2000"/>
              <a:t>Интернет-партнер: </a:t>
            </a:r>
            <a:r>
              <a:rPr lang="en-US" sz="2000"/>
              <a:t>Gamburger</a:t>
            </a:r>
          </a:p>
          <a:p>
            <a:pPr>
              <a:lnSpc>
                <a:spcPct val="80000"/>
              </a:lnSpc>
            </a:pPr>
            <a:r>
              <a:rPr lang="en-US" sz="2000"/>
              <a:t>      </a:t>
            </a:r>
            <a:r>
              <a:rPr lang="ru-RU" sz="2000"/>
              <a:t>радиокомпания: Ностальжи</a:t>
            </a:r>
          </a:p>
          <a:p>
            <a:pPr>
              <a:lnSpc>
                <a:spcPct val="80000"/>
              </a:lnSpc>
            </a:pPr>
            <a:r>
              <a:rPr lang="ru-RU" sz="2000"/>
              <a:t>Телекомпании: «Урал-Информ ТВ», «Рифей-Пермь».</a:t>
            </a:r>
          </a:p>
          <a:p>
            <a:pPr>
              <a:lnSpc>
                <a:spcPct val="80000"/>
              </a:lnSpc>
            </a:pPr>
            <a:r>
              <a:rPr lang="ru-RU" sz="2000"/>
              <a:t>Газеты: «Дело &amp; Ко», «Пермский обозреватель», «Пермские новости», «АиФ – Прикамье», «Нива»</a:t>
            </a:r>
          </a:p>
          <a:p>
            <a:pPr>
              <a:lnSpc>
                <a:spcPct val="80000"/>
              </a:lnSpc>
            </a:pPr>
            <a:r>
              <a:rPr lang="ru-RU" sz="2000"/>
              <a:t>Журналы: «Выбирай»</a:t>
            </a:r>
          </a:p>
          <a:p>
            <a:pPr>
              <a:lnSpc>
                <a:spcPct val="80000"/>
              </a:lnSpc>
            </a:pPr>
            <a:r>
              <a:rPr lang="ru-RU" sz="2000"/>
              <a:t>Сайты</a:t>
            </a:r>
            <a:r>
              <a:rPr lang="en-US" sz="2000"/>
              <a:t>: PROperm, Afisha59.ru, Afishi.ru, prm.ru,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Молодежный интернет-портал: Все Свои и пр.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Лидеры корпоративной благотворительности в России</a:t>
            </a:r>
          </a:p>
        </p:txBody>
      </p:sp>
      <p:sp>
        <p:nvSpPr>
          <p:cNvPr id="10137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/>
          <a:srcRect t="13158"/>
          <a:stretch>
            <a:fillRect/>
          </a:stretch>
        </p:blipFill>
        <p:spPr bwMode="auto">
          <a:xfrm>
            <a:off x="-1588" y="1143000"/>
            <a:ext cx="91455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500"/>
              <a:t>Ranking </a:t>
            </a:r>
            <a:r>
              <a:rPr lang="ru-RU" sz="4500"/>
              <a:t> «Корпоративной несправедливости» (2010 г.)</a:t>
            </a:r>
          </a:p>
        </p:txBody>
      </p:sp>
      <p:pic>
        <p:nvPicPr>
          <p:cNvPr id="1024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3" t="26219" b="15854"/>
          <a:stretch>
            <a:fillRect/>
          </a:stretch>
        </p:blipFill>
        <p:spPr>
          <a:xfrm>
            <a:off x="285750" y="1484313"/>
            <a:ext cx="8229600" cy="1427162"/>
          </a:xfrm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 t="10916" b="51657"/>
          <a:stretch>
            <a:fillRect/>
          </a:stretch>
        </p:blipFill>
        <p:spPr bwMode="auto">
          <a:xfrm>
            <a:off x="285750" y="3000375"/>
            <a:ext cx="8143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9826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500"/>
              <a:t>Ranking</a:t>
            </a:r>
            <a:r>
              <a:rPr lang="ru-RU" sz="4500"/>
              <a:t>«Корпоративной несправедливости» (2010 г.)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/>
          <a:srcRect t="52046"/>
          <a:stretch>
            <a:fillRect/>
          </a:stretch>
        </p:blipFill>
        <p:spPr bwMode="auto">
          <a:xfrm>
            <a:off x="-28575" y="1773238"/>
            <a:ext cx="91725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112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Социальная ответственность бизнеса в России</a:t>
            </a: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324975" cy="4549775"/>
          </a:xfrm>
        </p:spPr>
        <p:txBody>
          <a:bodyPr/>
          <a:lstStyle/>
          <a:p>
            <a:pPr eaLnBrk="1" hangingPunct="1"/>
            <a:r>
              <a:rPr lang="ru-RU" sz="2400" b="1" i="1"/>
              <a:t>Исторические и географические особенности: </a:t>
            </a:r>
            <a:r>
              <a:rPr lang="ru-RU" sz="2400"/>
              <a:t>огромная территория; удаленность населенных пунктов друг от друга; концентрация капитала в наиболее неосвоенных и климатически сложных регионах страны; преобладание моногородов, где вся инфраструктура и население привязаны к одному предприятию; «разваливающаяся» социальная инфраструктура. </a:t>
            </a:r>
          </a:p>
          <a:p>
            <a:pPr eaLnBrk="1" hangingPunct="1"/>
            <a:r>
              <a:rPr lang="ru-RU" sz="2400" b="1" i="1"/>
              <a:t>Особенности, связанные с менталитетом</a:t>
            </a:r>
            <a:r>
              <a:rPr lang="ru-RU" sz="2400"/>
              <a:t>: высокие социальные ожидания при низкой социальной активности населения; традиции трудовых взаимоотношений – жесткая привязка работника к организации  наличием «своих» социальных учреждений при низкой оплате труда; привычка оценивать работника по его лояльности к власти; неадекватное отношение прессы к усилиям компаний по поддержке общества.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541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/>
              <a:t>Социальная ответственность бизнеса в России</a:t>
            </a:r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>
          <a:xfrm>
            <a:off x="428625" y="1484313"/>
            <a:ext cx="8229600" cy="45370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b="1" i="1" u="sng"/>
              <a:t>Особенности, связанные с социальной и политической ситуацией в стране: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/>
              <a:t>высокий уровень бедности в регионах;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/>
              <a:t>огромное количество и большой разброс социальных проблем на территориях;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/>
              <a:t>отсутствие опыта и государственной инфраструктуры для решения «новых» проблем (наркомании, бездомности, проблемы СПИДа);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/>
              <a:t>давление местных властей, вынуждающих компании выделять ресурсы не на те программы, которые связаны с нуждами и интересами компании, а на приоритеты (а иногда и причуды) местных властей;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/>
              <a:t>коррупция на всех уровнях государственной власти.</a:t>
            </a:r>
          </a:p>
          <a:p>
            <a:pPr marL="457200" indent="-457200" eaLnBrk="1" hangingPunct="1"/>
            <a:endParaRPr lang="ru-RU" sz="2400"/>
          </a:p>
          <a:p>
            <a:pPr marL="457200" indent="-457200" eaLnBrk="1" hangingPunct="1"/>
            <a:endParaRPr lang="ru-RU" sz="2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755</TotalTime>
  <Words>7257</Words>
  <Application>Microsoft Office PowerPoint</Application>
  <PresentationFormat>Экран (4:3)</PresentationFormat>
  <Paragraphs>1203</Paragraphs>
  <Slides>147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147</vt:i4>
      </vt:variant>
    </vt:vector>
  </HeadingPairs>
  <TitlesOfParts>
    <vt:vector size="164" baseType="lpstr">
      <vt:lpstr>HGP明朝E</vt:lpstr>
      <vt:lpstr>MS PGothic</vt:lpstr>
      <vt:lpstr>Arial</vt:lpstr>
      <vt:lpstr>Arial Narrow</vt:lpstr>
      <vt:lpstr>Arial Unicode MS</vt:lpstr>
      <vt:lpstr>Calibri</vt:lpstr>
      <vt:lpstr>Century Gothic</vt:lpstr>
      <vt:lpstr>Century Schoolbook</vt:lpstr>
      <vt:lpstr>Comic Sans MS</vt:lpstr>
      <vt:lpstr>Constantia</vt:lpstr>
      <vt:lpstr>Helvetica</vt:lpstr>
      <vt:lpstr>Tahoma</vt:lpstr>
      <vt:lpstr>Times New Roman</vt:lpstr>
      <vt:lpstr>Wingdings</vt:lpstr>
      <vt:lpstr>Wingdings 2</vt:lpstr>
      <vt:lpstr>Поток</vt:lpstr>
      <vt:lpstr>Photo Editor 写真</vt:lpstr>
      <vt:lpstr>Корпоративная социальная ответственность</vt:lpstr>
      <vt:lpstr>Корпоративная социальная ответственность. Понятие </vt:lpstr>
      <vt:lpstr>КСО: ТЕРМИНЫ И КОНЦЕПЦИИ</vt:lpstr>
      <vt:lpstr>СОЦИАЛЬНАЯ ОТВЕТСТВЕННОСТЬ</vt:lpstr>
      <vt:lpstr>ТЕОРЕТИЧЕСКИЕ РАМКИ: ПРОБЛЕМЫ ТЕРМИНОЛОГИИ  </vt:lpstr>
      <vt:lpstr>ТЕОРЕТИЧЕСКИЕ РАМКИ: ПРОБЛЕМЫ ТЕРМИНОЛОГИИ</vt:lpstr>
      <vt:lpstr>КСО И КОНЦЕПЦИИ СТРАТЕГИЧЕКОГО УПРАВЛЕНИЯ</vt:lpstr>
      <vt:lpstr>Презентация PowerPoint</vt:lpstr>
      <vt:lpstr> КСО и заинтересованные лица ( stakeholders)</vt:lpstr>
      <vt:lpstr>Презентация PowerPoint</vt:lpstr>
      <vt:lpstr>Презентация PowerPoint</vt:lpstr>
      <vt:lpstr>Презентация PowerPoint</vt:lpstr>
      <vt:lpstr>Общая социальная ответственность компании</vt:lpstr>
      <vt:lpstr>Реакция компании на социальные дилеммы</vt:lpstr>
      <vt:lpstr>Корпорация</vt:lpstr>
      <vt:lpstr>Социально-ответственная компания</vt:lpstr>
      <vt:lpstr>Социальная политика</vt:lpstr>
      <vt:lpstr>Социальная активность</vt:lpstr>
      <vt:lpstr>Социальная программа</vt:lpstr>
      <vt:lpstr>Средства внутрикорпоративной социальной ответственности</vt:lpstr>
      <vt:lpstr>Факторы формирования внутрикорпоративной СО</vt:lpstr>
      <vt:lpstr>Типы компаний</vt:lpstr>
      <vt:lpstr>Континуум КСО</vt:lpstr>
      <vt:lpstr>Континуум корпоративной социальной ответственности</vt:lpstr>
      <vt:lpstr>Континуум корпоративной социальной ответственности</vt:lpstr>
      <vt:lpstr>Континуум корпоративной социальной ответственности</vt:lpstr>
      <vt:lpstr>Методологический подход к пониманию КСО</vt:lpstr>
      <vt:lpstr>Факторы, определяющие границы КСО</vt:lpstr>
      <vt:lpstr>Объекты социальной ответственности</vt:lpstr>
      <vt:lpstr>Классификация стейкхолдеров</vt:lpstr>
      <vt:lpstr>Основные интересы стейкхолдеров</vt:lpstr>
      <vt:lpstr>Основные интересы стейкхолдеров</vt:lpstr>
      <vt:lpstr>Стейкхолдеры</vt:lpstr>
      <vt:lpstr>Уровни социальной ответственности бизнеса</vt:lpstr>
      <vt:lpstr>Модели позиций бизнеса и власти в контексте социальной ответственности</vt:lpstr>
      <vt:lpstr>Формы участия бизнеса в решении социальных проблем сообщества</vt:lpstr>
      <vt:lpstr>Ценности и принципы социальной ответственности организации</vt:lpstr>
      <vt:lpstr>Глобальный договор</vt:lpstr>
      <vt:lpstr>10 принципов Глобального договора</vt:lpstr>
      <vt:lpstr>10 принципов Глобального договора</vt:lpstr>
      <vt:lpstr>Бюджет на внедрение КСО</vt:lpstr>
      <vt:lpstr>Презентация PowerPoint</vt:lpstr>
      <vt:lpstr>Оценка эффективности системы ксо </vt:lpstr>
      <vt:lpstr>Виды эффективности</vt:lpstr>
      <vt:lpstr>Направления измерения эффективности</vt:lpstr>
      <vt:lpstr>Показатели эффективности социальных инвестиций (СИ)</vt:lpstr>
      <vt:lpstr>Внутренние социальные инвестиции, оцениваемые с точки зрения социальной среды</vt:lpstr>
      <vt:lpstr>Показатели внутренних социальных инвестиций,  оцениваемые с позиции бизнеса</vt:lpstr>
      <vt:lpstr>Показатели эффективности внешних социальных инвестиций, (оцениваемые с точки зрения бизнеса)</vt:lpstr>
      <vt:lpstr>Показатели оценки эффективности хозяйственной деятельности предприятия</vt:lpstr>
      <vt:lpstr>Матрица показателей оценки социальных инвестиций </vt:lpstr>
      <vt:lpstr>Индикаторы «Заботы»</vt:lpstr>
      <vt:lpstr>Индикаторы «Добросовестности» </vt:lpstr>
      <vt:lpstr>Индикаторы «Сопричастности»</vt:lpstr>
      <vt:lpstr>Индикаторы «Сопричастности»</vt:lpstr>
      <vt:lpstr>Индикаторы «Успеха»</vt:lpstr>
      <vt:lpstr>Международные стандарты корпоративной социальной ответственности</vt:lpstr>
      <vt:lpstr>Российский стандарт корпоративной социальной ответственности ВОК-КСО-2007</vt:lpstr>
      <vt:lpstr>Менеджмент в области социальной ответственности</vt:lpstr>
      <vt:lpstr>Менеджмент в области социальной ответственности</vt:lpstr>
      <vt:lpstr>Корпоративная социальная отчетность</vt:lpstr>
      <vt:lpstr>Основные направления социальных программ</vt:lpstr>
      <vt:lpstr>ПРОБЛЕМА ИНСТИТУЦИОНАЛИЗАЦИИ: ПРИМЕР CAUX ROUND TABLE</vt:lpstr>
      <vt:lpstr>ПРИНЦИПЫ ВЕДЕНИЯ БИЗНЕСА</vt:lpstr>
      <vt:lpstr>ПРИНЦИПЫ ВЕДЕНИЯ БИЗНЕСА</vt:lpstr>
      <vt:lpstr>ARCTURUS: МАТРИЦА САМООЦЕНКИ</vt:lpstr>
      <vt:lpstr>Презентация PowerPoint</vt:lpstr>
      <vt:lpstr>РЕЗУЛЬТАТЫ САМООЦЕНКИ  48 ЯПОНСКИХ И 38 РОССИЙСКИХ КОМПАНИЙ</vt:lpstr>
      <vt:lpstr>РОССИЯ – 3 КОМПАНИИ</vt:lpstr>
      <vt:lpstr>ПЕРСПЕКТИВЫ ИСПОЛЬЗОВАНИЯ “ПРИНЦИПОВ ВЕДЕНИЯ БИЗНЕСА”/ARCTURUS </vt:lpstr>
      <vt:lpstr>Процесс менеджмента корпоративной социальной ответственности</vt:lpstr>
      <vt:lpstr>Процесс менеджмента корпоративной социальной ответственности</vt:lpstr>
      <vt:lpstr>Инструменты менеджмента КСО</vt:lpstr>
      <vt:lpstr>Гарантия (верификация)</vt:lpstr>
      <vt:lpstr>Механизмы реализации КСО </vt:lpstr>
      <vt:lpstr>Механизмы реализации КСО </vt:lpstr>
      <vt:lpstr>Механизмы реализации КСО </vt:lpstr>
      <vt:lpstr>Разновидности социального маркетинга</vt:lpstr>
      <vt:lpstr>Образовательный маркетинг </vt:lpstr>
      <vt:lpstr>Маркетинг в сфере здравоохранения</vt:lpstr>
      <vt:lpstr>Спортивный маркетинг </vt:lpstr>
      <vt:lpstr>Религиозный маркетинг </vt:lpstr>
      <vt:lpstr>Маркетинг социальных субъектов (личностей и организаций)  </vt:lpstr>
      <vt:lpstr>Маркетинг идей и социальных программ</vt:lpstr>
      <vt:lpstr>Маркетинг стимулирования социальной активности  </vt:lpstr>
      <vt:lpstr>Маркетинг в сфере культуры </vt:lpstr>
      <vt:lpstr>Примеры маркетинга в сфере культуры </vt:lpstr>
      <vt:lpstr>Примеры экологического («зеленого») маркетинга</vt:lpstr>
      <vt:lpstr>БАЙКАЛ - НЕ РАЗМЕННАЯ МОНЕТА! </vt:lpstr>
      <vt:lpstr>Благотворительный маркетинг </vt:lpstr>
      <vt:lpstr>Примеры благотворительного маркетинга </vt:lpstr>
      <vt:lpstr>АНО ПМСО «Урал-Сервис» </vt:lpstr>
      <vt:lpstr>АНО ПМСО «Урал-Сервис»</vt:lpstr>
      <vt:lpstr>  Пермский театр «Театр у Моста»   </vt:lpstr>
      <vt:lpstr>Лидеры корпоративной благотворительности в России</vt:lpstr>
      <vt:lpstr>Ranking  «Корпоративной несправедливости» (2010 г.)</vt:lpstr>
      <vt:lpstr>Ranking«Корпоративной несправедливости» (2010 г.)</vt:lpstr>
      <vt:lpstr>Социальная ответственность бизнеса в России</vt:lpstr>
      <vt:lpstr>Социальная ответственность бизнеса в России</vt:lpstr>
      <vt:lpstr>Основные причины внедрения концепции социальной ответственности на предприятии в России</vt:lpstr>
      <vt:lpstr>СОЦИАЛЬНАЯ ОТВЕТСТВЕННОСТЬ в Росси: ИНТЕРЕСЫ УЧАСТНИКОВ</vt:lpstr>
      <vt:lpstr>Характеристика социальной активности российского бизнеса</vt:lpstr>
      <vt:lpstr>Социальная ответственность и малые предприятия</vt:lpstr>
      <vt:lpstr>Особенности социальных отчетов российских компаний</vt:lpstr>
      <vt:lpstr>Распределение отчетов по отраслевой принадлежности компаний, 2010 г.</vt:lpstr>
      <vt:lpstr>Примеры внедрения социально-ориентированных технологий</vt:lpstr>
      <vt:lpstr>Примеры внедрения социально-ориентированных технологий</vt:lpstr>
      <vt:lpstr> ОАО «Газпром нефть» в области социализации бизнеса  ( 2011г)</vt:lpstr>
      <vt:lpstr>ОАО «Газпром нефть» в области социализации бизнеса</vt:lpstr>
      <vt:lpstr>ОАО «Газпром нефть» в области социализации бизнеса</vt:lpstr>
      <vt:lpstr>ОАО «Газпром нефть» в области социализации бизнеса</vt:lpstr>
      <vt:lpstr>ОАО «Газпром нефть» в области социализации бизнеса</vt:lpstr>
      <vt:lpstr>Системное взаимодействие со стейкхолдерами –  основа устойчивого развития компании Северсталь</vt:lpstr>
      <vt:lpstr>Корпоративная социальная ответственность на Северсталь</vt:lpstr>
      <vt:lpstr>Примеры внедрения социально-ориентированных технологий</vt:lpstr>
      <vt:lpstr>Примеры внедрения социально-ориентированных технологий</vt:lpstr>
      <vt:lpstr>Зарубежный опыт</vt:lpstr>
      <vt:lpstr>Зарубежный опыт компании Unilever: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Toyota и её политика КСО</vt:lpstr>
      <vt:lpstr>Toyota и её политика КСО</vt:lpstr>
      <vt:lpstr>Toyota и её политика КСО</vt:lpstr>
      <vt:lpstr>Toyota и её политика КСО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развитию корпоративной социальной ответственности бизнеса в России</vt:lpstr>
      <vt:lpstr>Рекомендации по развитию корпоративной социальной ответственности бизнеса в России</vt:lpstr>
      <vt:lpstr>Презентация PowerPoint</vt:lpstr>
      <vt:lpstr>Рейтинг социально ответственных компаний, действующих на территории США</vt:lpstr>
      <vt:lpstr>Рейтинг социально ответственных компаний, действующих на территории США</vt:lpstr>
      <vt:lpstr>Рейтинг социально ответственных компаний, действующих на территории США</vt:lpstr>
      <vt:lpstr>Рейтинг социально ответственных компаний, действующих на территории США</vt:lpstr>
      <vt:lpstr>Рейтинг российских социально и экологически ответственных компаний</vt:lpstr>
      <vt:lpstr>Рейтинг российских социально и экологически ответственных компаний</vt:lpstr>
      <vt:lpstr>Рейтинг российских социально и экологически ответственных компаний</vt:lpstr>
      <vt:lpstr>Презентация PowerPoint</vt:lpstr>
      <vt:lpstr>Презентация PowerPoint</vt:lpstr>
    </vt:vector>
  </TitlesOfParts>
  <Company>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социальная ответственность</dc:title>
  <dc:creator>mbaib</dc:creator>
  <cp:lastModifiedBy>Сметанин Александр</cp:lastModifiedBy>
  <cp:revision>77</cp:revision>
  <dcterms:created xsi:type="dcterms:W3CDTF">2011-08-22T09:58:58Z</dcterms:created>
  <dcterms:modified xsi:type="dcterms:W3CDTF">2025-12-07T01:48:29Z</dcterms:modified>
</cp:coreProperties>
</file>