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1" r:id="rId2"/>
    <p:sldId id="256" r:id="rId3"/>
    <p:sldId id="267" r:id="rId4"/>
    <p:sldId id="271" r:id="rId5"/>
    <p:sldId id="284" r:id="rId6"/>
    <p:sldId id="286" r:id="rId7"/>
    <p:sldId id="288" r:id="rId8"/>
    <p:sldId id="278" r:id="rId9"/>
    <p:sldId id="280" r:id="rId10"/>
    <p:sldId id="289" r:id="rId11"/>
    <p:sldId id="273" r:id="rId12"/>
    <p:sldId id="275" r:id="rId13"/>
    <p:sldId id="283" r:id="rId14"/>
    <p:sldId id="265" r:id="rId15"/>
    <p:sldId id="291" r:id="rId16"/>
    <p:sldId id="263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98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E7E8F-167F-42EC-BF9E-BE62D702642E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FE850-1C48-491C-A594-1589E2694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FE850-1C48-491C-A594-1589E269411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02A9-760E-4D53-8E74-1CA2CFCC940A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C0A4-F6B8-42F0-B26C-6DC343C6A5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02A9-760E-4D53-8E74-1CA2CFCC940A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C0A4-F6B8-42F0-B26C-6DC343C6A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02A9-760E-4D53-8E74-1CA2CFCC940A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C0A4-F6B8-42F0-B26C-6DC343C6A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02A9-760E-4D53-8E74-1CA2CFCC940A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C0A4-F6B8-42F0-B26C-6DC343C6A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02A9-760E-4D53-8E74-1CA2CFCC940A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D9CC0A4-F6B8-42F0-B26C-6DC343C6A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02A9-760E-4D53-8E74-1CA2CFCC940A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C0A4-F6B8-42F0-B26C-6DC343C6A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02A9-760E-4D53-8E74-1CA2CFCC940A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C0A4-F6B8-42F0-B26C-6DC343C6A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02A9-760E-4D53-8E74-1CA2CFCC940A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C0A4-F6B8-42F0-B26C-6DC343C6A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02A9-760E-4D53-8E74-1CA2CFCC940A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C0A4-F6B8-42F0-B26C-6DC343C6A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02A9-760E-4D53-8E74-1CA2CFCC940A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C0A4-F6B8-42F0-B26C-6DC343C6A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02A9-760E-4D53-8E74-1CA2CFCC940A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CC0A4-F6B8-42F0-B26C-6DC343C6A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7302A9-760E-4D53-8E74-1CA2CFCC940A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9CC0A4-F6B8-42F0-B26C-6DC343C6A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332656"/>
            <a:ext cx="2160240" cy="561662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556792"/>
            <a:ext cx="4968552" cy="2592288"/>
          </a:xfrm>
        </p:spPr>
        <p:txBody>
          <a:bodyPr>
            <a:noAutofit/>
          </a:bodyPr>
          <a:lstStyle/>
          <a:p>
            <a:r>
              <a:rPr lang="ru-RU" sz="6000" dirty="0"/>
              <a:t>Этика</a:t>
            </a:r>
            <a:br>
              <a:rPr lang="ru-RU" sz="6000" dirty="0"/>
            </a:br>
            <a:r>
              <a:rPr lang="ru-RU" sz="6000" dirty="0"/>
              <a:t>делового </a:t>
            </a:r>
            <a:br>
              <a:rPr lang="ru-RU" sz="6000" dirty="0"/>
            </a:br>
            <a:r>
              <a:rPr lang="ru-RU" sz="6000" dirty="0"/>
              <a:t>общения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140968"/>
            <a:ext cx="1872208" cy="1248139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1800201" cy="119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2"/>
            <a:ext cx="173587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28" y="4509120"/>
            <a:ext cx="184436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12160" y="332656"/>
            <a:ext cx="2880320" cy="590465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64088" cy="14176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C000"/>
                </a:solidFill>
                <a:latin typeface="Cambria" pitchFamily="18" charset="0"/>
              </a:rPr>
              <a:t>Разрешение конфликтов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7091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Конфликт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/>
              <a:t>— ситуация, в которой каждая из сторон стремится  занять позицию, несовместимую и противоположную  по </a:t>
            </a:r>
          </a:p>
          <a:p>
            <a:pPr>
              <a:buNone/>
            </a:pPr>
            <a:r>
              <a:rPr lang="ru-RU" b="1" dirty="0"/>
              <a:t>     отношению к интересам другой стороны.</a:t>
            </a:r>
          </a:p>
          <a:p>
            <a:pPr>
              <a:buNone/>
            </a:pPr>
            <a:r>
              <a:rPr lang="ru-RU" b="1" dirty="0"/>
              <a:t>Существуют </a:t>
            </a:r>
            <a:r>
              <a:rPr lang="ru-RU" b="1" dirty="0">
                <a:solidFill>
                  <a:srgbClr val="FFC000"/>
                </a:solidFill>
              </a:rPr>
              <a:t>четыре   способа  </a:t>
            </a:r>
            <a:r>
              <a:rPr lang="ru-RU" b="1" dirty="0"/>
              <a:t>разрешения конфликтов:</a:t>
            </a:r>
          </a:p>
          <a:p>
            <a:r>
              <a:rPr lang="ru-RU" b="1" dirty="0"/>
              <a:t> 1. силовой   </a:t>
            </a:r>
          </a:p>
          <a:p>
            <a:r>
              <a:rPr lang="ru-RU" b="1" dirty="0"/>
              <a:t> 2. компромисс, </a:t>
            </a:r>
          </a:p>
          <a:p>
            <a:r>
              <a:rPr lang="ru-RU" b="1" dirty="0"/>
              <a:t> 3. интегральная модель, </a:t>
            </a:r>
          </a:p>
          <a:p>
            <a:r>
              <a:rPr lang="ru-RU" b="1" dirty="0"/>
              <a:t> 4. разъединение сторон.  </a:t>
            </a:r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492896"/>
            <a:ext cx="2200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92696"/>
            <a:ext cx="2152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93096"/>
            <a:ext cx="2304256" cy="152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199" y="4293096"/>
            <a:ext cx="223896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3433564" y="1255068"/>
            <a:ext cx="2132856" cy="864096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260649"/>
            <a:ext cx="8229600" cy="4032448"/>
          </a:xfrm>
        </p:spPr>
        <p:txBody>
          <a:bodyPr/>
          <a:lstStyle/>
          <a:p>
            <a:pPr>
              <a:buNone/>
            </a:pPr>
            <a:r>
              <a:rPr lang="ru-RU" sz="4000" b="1" dirty="0">
                <a:solidFill>
                  <a:srgbClr val="FFC000"/>
                </a:solidFill>
                <a:latin typeface="Cambria" pitchFamily="18" charset="0"/>
              </a:rPr>
              <a:t>              Деловое общение</a:t>
            </a:r>
          </a:p>
          <a:p>
            <a:pPr>
              <a:buNone/>
            </a:pPr>
            <a:r>
              <a:rPr lang="ru-RU" u="sng" dirty="0">
                <a:solidFill>
                  <a:srgbClr val="FFC000"/>
                </a:solidFill>
              </a:rPr>
              <a:t>Общение</a:t>
            </a:r>
            <a:r>
              <a:rPr lang="ru-RU" dirty="0"/>
              <a:t> как взаимодействие предполагает, что люди устанавливают контакт друг с другом, обмениваются определенной информацией для того, чтобы строить совместную деятельность, сотрудничество. </a:t>
            </a:r>
          </a:p>
          <a:p>
            <a:pPr>
              <a:buNone/>
            </a:pPr>
            <a:r>
              <a:rPr lang="ru-RU" dirty="0"/>
              <a:t> По способу обмена информацией различают </a:t>
            </a:r>
            <a:r>
              <a:rPr lang="ru-RU" u="sng" dirty="0"/>
              <a:t>устное</a:t>
            </a:r>
            <a:r>
              <a:rPr lang="ru-RU" dirty="0"/>
              <a:t>, </a:t>
            </a:r>
            <a:r>
              <a:rPr lang="ru-RU" u="sng" dirty="0"/>
              <a:t>письменное</a:t>
            </a:r>
            <a:r>
              <a:rPr lang="ru-RU" dirty="0"/>
              <a:t> и </a:t>
            </a:r>
            <a:r>
              <a:rPr lang="ru-RU" u="sng" dirty="0"/>
              <a:t>деловое общение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25144"/>
            <a:ext cx="2520280" cy="166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725144"/>
            <a:ext cx="2520280" cy="16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25144"/>
            <a:ext cx="2520280" cy="16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12160" y="332656"/>
            <a:ext cx="2880320" cy="626469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C000"/>
                </a:solidFill>
                <a:latin typeface="+mn-lt"/>
              </a:rPr>
              <a:t>Устные виды</a:t>
            </a:r>
            <a:br>
              <a:rPr lang="ru-RU" sz="4000" dirty="0">
                <a:solidFill>
                  <a:srgbClr val="FFC000"/>
                </a:solidFill>
                <a:latin typeface="+mn-lt"/>
              </a:rPr>
            </a:br>
            <a:r>
              <a:rPr lang="ru-RU" sz="4000" dirty="0">
                <a:solidFill>
                  <a:srgbClr val="FFC000"/>
                </a:solidFill>
                <a:latin typeface="+mn-lt"/>
              </a:rPr>
              <a:t> делового общения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5544616" cy="5069160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b="1" dirty="0"/>
              <a:t>подразделяются на </a:t>
            </a:r>
          </a:p>
          <a:p>
            <a:pPr>
              <a:lnSpc>
                <a:spcPct val="120000"/>
              </a:lnSpc>
            </a:pPr>
            <a:r>
              <a:rPr lang="ru-RU" b="1" dirty="0"/>
              <a:t>монологические </a:t>
            </a:r>
          </a:p>
          <a:p>
            <a:pPr>
              <a:lnSpc>
                <a:spcPct val="120000"/>
              </a:lnSpc>
            </a:pPr>
            <a:r>
              <a:rPr lang="ru-RU" b="1" dirty="0"/>
              <a:t>диалогические.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/>
              <a:t>К </a:t>
            </a:r>
            <a:r>
              <a:rPr lang="ru-RU" b="1" dirty="0">
                <a:solidFill>
                  <a:srgbClr val="FFC000"/>
                </a:solidFill>
              </a:rPr>
              <a:t>монологическим </a:t>
            </a:r>
            <a:r>
              <a:rPr lang="ru-RU" b="1" dirty="0"/>
              <a:t>видам относятся:</a:t>
            </a:r>
          </a:p>
          <a:p>
            <a:pPr>
              <a:lnSpc>
                <a:spcPct val="120000"/>
              </a:lnSpc>
            </a:pPr>
            <a:r>
              <a:rPr lang="ru-RU" b="1" dirty="0"/>
              <a:t>Приветственная речь;</a:t>
            </a:r>
          </a:p>
          <a:p>
            <a:pPr>
              <a:lnSpc>
                <a:spcPct val="120000"/>
              </a:lnSpc>
            </a:pPr>
            <a:r>
              <a:rPr lang="ru-RU" b="1" dirty="0"/>
              <a:t>Торговая речь (реклама);</a:t>
            </a:r>
          </a:p>
          <a:p>
            <a:pPr>
              <a:lnSpc>
                <a:spcPct val="120000"/>
              </a:lnSpc>
            </a:pPr>
            <a:r>
              <a:rPr lang="ru-RU" b="1" dirty="0"/>
              <a:t>Информационная речь; </a:t>
            </a:r>
          </a:p>
          <a:p>
            <a:pPr>
              <a:lnSpc>
                <a:spcPct val="120000"/>
              </a:lnSpc>
            </a:pPr>
            <a:r>
              <a:rPr lang="ru-RU" b="1" dirty="0"/>
              <a:t>Доклад (на заседании, собрании).</a:t>
            </a:r>
          </a:p>
          <a:p>
            <a:pPr>
              <a:lnSpc>
                <a:spcPct val="120000"/>
              </a:lnSpc>
            </a:pPr>
            <a:r>
              <a:rPr lang="ru-RU" b="1" dirty="0"/>
              <a:t>Публичное выступление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653136"/>
            <a:ext cx="254317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48680"/>
            <a:ext cx="2520280" cy="182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636912"/>
            <a:ext cx="247707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7544" y="404664"/>
            <a:ext cx="2880320" cy="590465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067944" y="2204864"/>
            <a:ext cx="4583310" cy="417586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    </a:t>
            </a:r>
            <a:r>
              <a:rPr lang="ru-RU" sz="3300" b="1" dirty="0"/>
              <a:t>Деловой разговор </a:t>
            </a:r>
          </a:p>
          <a:p>
            <a:r>
              <a:rPr lang="ru-RU" sz="3300" b="1" dirty="0"/>
              <a:t>    Деловая беседа </a:t>
            </a:r>
          </a:p>
          <a:p>
            <a:r>
              <a:rPr lang="ru-RU" sz="3300" b="1" dirty="0"/>
              <a:t>    Переговоры </a:t>
            </a:r>
          </a:p>
          <a:p>
            <a:r>
              <a:rPr lang="ru-RU" sz="3300" b="1" dirty="0"/>
              <a:t>    Интервью  </a:t>
            </a:r>
          </a:p>
          <a:p>
            <a:r>
              <a:rPr lang="ru-RU" sz="3300" b="1" dirty="0"/>
              <a:t>    Дискуссия</a:t>
            </a:r>
          </a:p>
          <a:p>
            <a:r>
              <a:rPr lang="ru-RU" sz="3300" b="1" dirty="0"/>
              <a:t>    Совещание (собрание)</a:t>
            </a:r>
          </a:p>
          <a:p>
            <a:r>
              <a:rPr lang="ru-RU" sz="3300" b="1" dirty="0"/>
              <a:t>   Пресс-конференция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2636912"/>
            <a:ext cx="237939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2448272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7" y="4365104"/>
            <a:ext cx="240026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95936" y="692696"/>
            <a:ext cx="41328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C000"/>
                </a:solidFill>
                <a:latin typeface="Cambria" pitchFamily="18" charset="0"/>
              </a:rPr>
              <a:t>Диалогические </a:t>
            </a:r>
          </a:p>
          <a:p>
            <a:pPr algn="ctr"/>
            <a:r>
              <a:rPr lang="ru-RU" sz="4000" b="1" dirty="0">
                <a:solidFill>
                  <a:srgbClr val="FFC000"/>
                </a:solidFill>
                <a:latin typeface="Cambria" pitchFamily="18" charset="0"/>
              </a:rPr>
              <a:t>виды общения</a:t>
            </a: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63680" y="332656"/>
            <a:ext cx="2880320" cy="604867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260648"/>
            <a:ext cx="5184576" cy="659735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>
                <a:solidFill>
                  <a:srgbClr val="FFC000"/>
                </a:solidFill>
                <a:latin typeface="Cambria" pitchFamily="18" charset="0"/>
              </a:rPr>
              <a:t>Письменные </a:t>
            </a:r>
          </a:p>
          <a:p>
            <a:pPr algn="ctr">
              <a:buNone/>
            </a:pPr>
            <a:r>
              <a:rPr lang="ru-RU" sz="4000" b="1" dirty="0">
                <a:solidFill>
                  <a:srgbClr val="FFC000"/>
                </a:solidFill>
                <a:latin typeface="Cambria" pitchFamily="18" charset="0"/>
              </a:rPr>
              <a:t>виды делового общения </a:t>
            </a:r>
          </a:p>
          <a:p>
            <a:pPr algn="ctr">
              <a:buNone/>
            </a:pPr>
            <a:r>
              <a:rPr lang="ru-RU" dirty="0"/>
              <a:t>( многочисленные служебные документы):</a:t>
            </a:r>
          </a:p>
          <a:p>
            <a:r>
              <a:rPr lang="ru-RU" dirty="0"/>
              <a:t> </a:t>
            </a:r>
            <a:r>
              <a:rPr lang="ru-RU" b="1" dirty="0"/>
              <a:t>деловое письмо,</a:t>
            </a:r>
          </a:p>
          <a:p>
            <a:r>
              <a:rPr lang="ru-RU" b="1" dirty="0"/>
              <a:t> протокол, </a:t>
            </a:r>
          </a:p>
          <a:p>
            <a:r>
              <a:rPr lang="ru-RU" b="1" dirty="0"/>
              <a:t>отчет, </a:t>
            </a:r>
          </a:p>
          <a:p>
            <a:r>
              <a:rPr lang="ru-RU" b="1" dirty="0"/>
              <a:t>справка,</a:t>
            </a:r>
          </a:p>
          <a:p>
            <a:r>
              <a:rPr lang="ru-RU" b="1" dirty="0"/>
              <a:t> докладная и объяснительная записка,</a:t>
            </a:r>
          </a:p>
          <a:p>
            <a:r>
              <a:rPr lang="ru-RU" b="1" dirty="0"/>
              <a:t> акт, </a:t>
            </a:r>
          </a:p>
          <a:p>
            <a:r>
              <a:rPr lang="ru-RU" b="1" dirty="0"/>
              <a:t>заявление,</a:t>
            </a:r>
          </a:p>
          <a:p>
            <a:r>
              <a:rPr lang="ru-RU" b="1" dirty="0"/>
              <a:t> договор, </a:t>
            </a:r>
          </a:p>
          <a:p>
            <a:r>
              <a:rPr lang="ru-RU" b="1" dirty="0"/>
              <a:t>устав,</a:t>
            </a:r>
          </a:p>
          <a:p>
            <a:r>
              <a:rPr lang="ru-RU" b="1" dirty="0"/>
              <a:t> положение, </a:t>
            </a:r>
          </a:p>
          <a:p>
            <a:r>
              <a:rPr lang="ru-RU" b="1" dirty="0"/>
              <a:t>инструкция, </a:t>
            </a:r>
          </a:p>
          <a:p>
            <a:r>
              <a:rPr lang="ru-RU" b="1" dirty="0"/>
              <a:t>решение,</a:t>
            </a:r>
          </a:p>
          <a:p>
            <a:r>
              <a:rPr lang="ru-RU" b="1" dirty="0"/>
              <a:t> распоряжение, </a:t>
            </a:r>
          </a:p>
          <a:p>
            <a:r>
              <a:rPr lang="ru-RU" b="1" dirty="0"/>
              <a:t>указание,</a:t>
            </a:r>
          </a:p>
          <a:p>
            <a:r>
              <a:rPr lang="ru-RU" b="1" dirty="0"/>
              <a:t> приказ,</a:t>
            </a:r>
          </a:p>
          <a:p>
            <a:r>
              <a:rPr lang="ru-RU" b="1" dirty="0"/>
              <a:t> доверенность и др. </a:t>
            </a:r>
          </a:p>
          <a:p>
            <a:pPr>
              <a:buNone/>
            </a:pPr>
            <a:r>
              <a:rPr lang="ru-RU" b="1" dirty="0"/>
              <a:t> </a:t>
            </a:r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573016"/>
            <a:ext cx="2088232" cy="26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48679"/>
            <a:ext cx="2088232" cy="277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332656"/>
            <a:ext cx="2880320" cy="604867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C000"/>
                </a:solidFill>
                <a:latin typeface="Cambria" pitchFamily="18" charset="0"/>
              </a:rPr>
              <a:t>Этапы делового общения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600200"/>
            <a:ext cx="5580112" cy="470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1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. Установка   контакта (знакомство)    </a:t>
            </a:r>
          </a:p>
          <a:p>
            <a:pPr>
              <a:buNone/>
            </a:pPr>
            <a:r>
              <a:rPr lang="ru-RU" dirty="0"/>
              <a:t>2.Представление   себя другому человеку</a:t>
            </a:r>
          </a:p>
          <a:p>
            <a:pPr>
              <a:buNone/>
            </a:pPr>
            <a:r>
              <a:rPr lang="ru-RU" dirty="0"/>
              <a:t>3.Ориентировка в ситуации общения   </a:t>
            </a:r>
          </a:p>
          <a:p>
            <a:pPr>
              <a:buNone/>
            </a:pPr>
            <a:r>
              <a:rPr lang="ru-RU" dirty="0"/>
              <a:t>4.Осмысление происходящего</a:t>
            </a:r>
          </a:p>
          <a:p>
            <a:pPr>
              <a:buNone/>
            </a:pPr>
            <a:r>
              <a:rPr lang="ru-RU" dirty="0"/>
              <a:t>5.Выдержка паузы</a:t>
            </a:r>
          </a:p>
          <a:p>
            <a:pPr>
              <a:buNone/>
            </a:pPr>
            <a:r>
              <a:rPr lang="ru-RU" dirty="0"/>
              <a:t>6.Обсуждение интересующей проблемы;</a:t>
            </a:r>
          </a:p>
          <a:p>
            <a:pPr>
              <a:buNone/>
            </a:pPr>
            <a:r>
              <a:rPr lang="ru-RU" dirty="0"/>
              <a:t>7.Решение проблемы;</a:t>
            </a:r>
          </a:p>
          <a:p>
            <a:pPr>
              <a:buNone/>
            </a:pPr>
            <a:r>
              <a:rPr lang="ru-RU" dirty="0"/>
              <a:t>8.Завершение контакта (выход из него).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1"/>
            <a:ext cx="2376264" cy="173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20887"/>
            <a:ext cx="2448272" cy="163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93096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3671900" y="1592796"/>
            <a:ext cx="1728192" cy="8424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085184"/>
            <a:ext cx="1885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08518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08518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332657"/>
            <a:ext cx="9144000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FFC000"/>
                </a:solidFill>
                <a:latin typeface="Cambria" pitchFamily="18" charset="0"/>
              </a:rPr>
              <a:t>Четыре вида средства общения  :</a:t>
            </a:r>
          </a:p>
          <a:p>
            <a:pPr algn="ctr">
              <a:buNone/>
            </a:pPr>
            <a:r>
              <a:rPr lang="ru-RU" sz="2400" b="1" dirty="0">
                <a:solidFill>
                  <a:srgbClr val="FFC000"/>
                </a:solidFill>
                <a:latin typeface="Cambria" pitchFamily="18" charset="0"/>
              </a:rPr>
              <a:t> </a:t>
            </a:r>
          </a:p>
          <a:p>
            <a:pPr>
              <a:buNone/>
            </a:pPr>
            <a:r>
              <a:rPr lang="ru-RU" b="1" u="sng" dirty="0">
                <a:solidFill>
                  <a:srgbClr val="FFC000"/>
                </a:solidFill>
                <a:latin typeface="Cambria" pitchFamily="18" charset="0"/>
              </a:rPr>
              <a:t>      Непосредственное –</a:t>
            </a:r>
          </a:p>
          <a:p>
            <a:pPr>
              <a:lnSpc>
                <a:spcPct val="120000"/>
              </a:lnSpc>
              <a:buNone/>
            </a:pPr>
            <a:r>
              <a:rPr lang="ru-RU" dirty="0">
                <a:latin typeface="Cambria" pitchFamily="18" charset="0"/>
              </a:rPr>
              <a:t>             осуществляемое с помощью естественных органов, данных</a:t>
            </a:r>
          </a:p>
          <a:p>
            <a:pPr>
              <a:lnSpc>
                <a:spcPct val="120000"/>
              </a:lnSpc>
              <a:buNone/>
            </a:pPr>
            <a:r>
              <a:rPr lang="ru-RU" dirty="0">
                <a:latin typeface="Cambria" pitchFamily="18" charset="0"/>
              </a:rPr>
              <a:t>              живому существу:  руки, голова, туловище, голосовые связки</a:t>
            </a:r>
          </a:p>
          <a:p>
            <a:pPr>
              <a:buNone/>
            </a:pPr>
            <a:r>
              <a:rPr lang="ru-RU" dirty="0">
                <a:latin typeface="Cambria" pitchFamily="18" charset="0"/>
              </a:rPr>
              <a:t> </a:t>
            </a:r>
          </a:p>
          <a:p>
            <a:pPr>
              <a:buNone/>
            </a:pPr>
            <a:r>
              <a:rPr lang="ru-RU" b="1" u="sng" dirty="0">
                <a:solidFill>
                  <a:srgbClr val="FFC000"/>
                </a:solidFill>
                <a:latin typeface="Cambria" pitchFamily="18" charset="0"/>
              </a:rPr>
              <a:t>       Опосредованное -               </a:t>
            </a:r>
          </a:p>
          <a:p>
            <a:pPr>
              <a:buNone/>
            </a:pPr>
            <a:r>
              <a:rPr lang="ru-RU" dirty="0">
                <a:solidFill>
                  <a:srgbClr val="FFC000"/>
                </a:solidFill>
                <a:latin typeface="Cambria" pitchFamily="18" charset="0"/>
              </a:rPr>
              <a:t>              </a:t>
            </a:r>
            <a:r>
              <a:rPr lang="ru-RU" dirty="0">
                <a:latin typeface="Cambria" pitchFamily="18" charset="0"/>
              </a:rPr>
              <a:t>связанное с использованием специальных средств и орудий;</a:t>
            </a:r>
          </a:p>
          <a:p>
            <a:pPr>
              <a:buNone/>
            </a:pPr>
            <a:r>
              <a:rPr lang="ru-RU" dirty="0">
                <a:latin typeface="Cambria" pitchFamily="18" charset="0"/>
              </a:rPr>
              <a:t> </a:t>
            </a:r>
          </a:p>
          <a:p>
            <a:pPr>
              <a:buNone/>
            </a:pPr>
            <a:r>
              <a:rPr lang="ru-RU" b="1" u="sng" dirty="0">
                <a:solidFill>
                  <a:srgbClr val="FFC000"/>
                </a:solidFill>
                <a:latin typeface="Cambria" pitchFamily="18" charset="0"/>
              </a:rPr>
              <a:t>      Прямое -                              </a:t>
            </a:r>
          </a:p>
          <a:p>
            <a:pPr>
              <a:buNone/>
            </a:pPr>
            <a:r>
              <a:rPr lang="ru-RU" dirty="0">
                <a:solidFill>
                  <a:srgbClr val="FFC000"/>
                </a:solidFill>
                <a:latin typeface="Cambria" pitchFamily="18" charset="0"/>
              </a:rPr>
              <a:t>           </a:t>
            </a:r>
            <a:r>
              <a:rPr lang="ru-RU" dirty="0">
                <a:latin typeface="Cambria" pitchFamily="18" charset="0"/>
              </a:rPr>
              <a:t>предполагает личные контакты и непосредственное восприятие</a:t>
            </a:r>
          </a:p>
          <a:p>
            <a:pPr>
              <a:buNone/>
            </a:pPr>
            <a:r>
              <a:rPr lang="ru-RU" dirty="0">
                <a:latin typeface="Cambria" pitchFamily="18" charset="0"/>
              </a:rPr>
              <a:t>            друг другом    общающихся людей в самом акте общения;</a:t>
            </a:r>
          </a:p>
          <a:p>
            <a:pPr>
              <a:buNone/>
            </a:pPr>
            <a:r>
              <a:rPr lang="ru-RU" dirty="0">
                <a:latin typeface="Cambria" pitchFamily="18" charset="0"/>
              </a:rPr>
              <a:t> </a:t>
            </a:r>
          </a:p>
          <a:p>
            <a:pPr>
              <a:buNone/>
            </a:pPr>
            <a:r>
              <a:rPr lang="ru-RU" b="1" u="sng" dirty="0">
                <a:solidFill>
                  <a:srgbClr val="FFC000"/>
                </a:solidFill>
                <a:latin typeface="Cambria" pitchFamily="18" charset="0"/>
              </a:rPr>
              <a:t>      Косвенное </a:t>
            </a:r>
            <a:r>
              <a:rPr lang="ru-RU" dirty="0">
                <a:solidFill>
                  <a:srgbClr val="FFC000"/>
                </a:solidFill>
                <a:latin typeface="Cambria" pitchFamily="18" charset="0"/>
              </a:rPr>
              <a:t>-                           </a:t>
            </a:r>
          </a:p>
          <a:p>
            <a:pPr>
              <a:buNone/>
            </a:pPr>
            <a:r>
              <a:rPr lang="ru-RU" dirty="0">
                <a:solidFill>
                  <a:srgbClr val="FFC000"/>
                </a:solidFill>
                <a:latin typeface="Cambria" pitchFamily="18" charset="0"/>
              </a:rPr>
              <a:t>           </a:t>
            </a:r>
            <a:r>
              <a:rPr lang="ru-RU" dirty="0">
                <a:latin typeface="Cambria" pitchFamily="18" charset="0"/>
              </a:rPr>
              <a:t>осуществляется через посредников, которыми могут выступать другие люди. </a:t>
            </a:r>
          </a:p>
          <a:p>
            <a:pPr>
              <a:buNone/>
            </a:pPr>
            <a:r>
              <a:rPr lang="ru-RU" dirty="0">
                <a:latin typeface="Cambria" pitchFamily="18" charset="0"/>
              </a:rPr>
              <a:t> </a:t>
            </a:r>
          </a:p>
        </p:txBody>
      </p:sp>
    </p:spTree>
  </p:cSld>
  <p:clrMapOvr>
    <a:masterClrMapping/>
  </p:clrMapOvr>
  <p:transition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6200000">
            <a:off x="3671900" y="1592796"/>
            <a:ext cx="1728192" cy="8424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5040560" cy="1143000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  <a:latin typeface="Cambria" pitchFamily="18" charset="0"/>
                <a:ea typeface="Adobe Fan Heiti Std B" pitchFamily="34" charset="-128"/>
                <a:cs typeface="FrankRuehl" pitchFamily="34" charset="-79"/>
              </a:rPr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3888432"/>
          </a:xfrm>
        </p:spPr>
        <p:txBody>
          <a:bodyPr/>
          <a:lstStyle/>
          <a:p>
            <a:pPr>
              <a:buNone/>
            </a:pPr>
            <a:r>
              <a:rPr lang="ru-RU" b="1" dirty="0"/>
              <a:t>    На этику деловых отношений в наши дни следует обращать особое внимание, так как в настоящее время, работодатели уделяют все большее значение  вопросам этики деловых и личностных взаимоотношений при отборе</a:t>
            </a:r>
          </a:p>
          <a:p>
            <a:pPr>
              <a:buNone/>
            </a:pPr>
            <a:r>
              <a:rPr lang="ru-RU" b="1" dirty="0"/>
              <a:t>    персонала и его приеме на работу, а также в процессе непосредственного выполнения сотрудниками своей профессиональной роли.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157192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157192"/>
            <a:ext cx="1952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157192"/>
            <a:ext cx="2152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5400000">
            <a:off x="3275856" y="980728"/>
            <a:ext cx="2520280" cy="856895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293096"/>
            <a:ext cx="2304256" cy="186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293096"/>
            <a:ext cx="2304256" cy="187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24837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260648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  <a:latin typeface="Cambria" pitchFamily="18" charset="0"/>
              </a:rPr>
              <a:t>          Этика делового общения </a:t>
            </a:r>
          </a:p>
          <a:p>
            <a:pPr algn="ctr"/>
            <a:r>
              <a:rPr lang="ru-RU" sz="3600" dirty="0">
                <a:latin typeface="Cambria" pitchFamily="18" charset="0"/>
              </a:rPr>
              <a:t>— совокупность нравственных норм, правил и представлений, регулирующих поведение и отношения людей в процессе их производственной деятельности. </a:t>
            </a:r>
          </a:p>
        </p:txBody>
      </p:sp>
    </p:spTree>
  </p:cSld>
  <p:clrMapOvr>
    <a:masterClrMapping/>
  </p:clrMapOvr>
  <p:transition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372200" y="404664"/>
            <a:ext cx="2627784" cy="580526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2149475"/>
            <a:ext cx="6588224" cy="4708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- создание материальных ценностей</a:t>
            </a:r>
          </a:p>
          <a:p>
            <a:pPr>
              <a:buNone/>
            </a:pPr>
            <a:r>
              <a:rPr lang="ru-RU" b="1" dirty="0"/>
              <a:t>  во всем многообразии форм </a:t>
            </a:r>
          </a:p>
          <a:p>
            <a:pPr>
              <a:buNone/>
            </a:pPr>
            <a:r>
              <a:rPr lang="ru-RU" b="1" dirty="0"/>
              <a:t>- прибыль и другие доходы  </a:t>
            </a:r>
          </a:p>
          <a:p>
            <a:pPr>
              <a:buNone/>
            </a:pPr>
            <a:r>
              <a:rPr lang="ru-RU" b="1" dirty="0"/>
              <a:t>- приоритет в разрешении проблем,</a:t>
            </a:r>
          </a:p>
          <a:p>
            <a:pPr>
              <a:buNone/>
            </a:pPr>
            <a:r>
              <a:rPr lang="ru-RU" b="1" dirty="0"/>
              <a:t>   возникающих в деловом мире,</a:t>
            </a:r>
          </a:p>
          <a:p>
            <a:pPr>
              <a:buNone/>
            </a:pPr>
            <a:r>
              <a:rPr lang="ru-RU" b="1" dirty="0"/>
              <a:t>   должен отдаваться интересам</a:t>
            </a:r>
          </a:p>
          <a:p>
            <a:pPr>
              <a:buNone/>
            </a:pPr>
            <a:r>
              <a:rPr lang="ru-RU" b="1" dirty="0"/>
              <a:t>   межличностных отношений, а не</a:t>
            </a:r>
          </a:p>
          <a:p>
            <a:pPr>
              <a:buNone/>
            </a:pPr>
            <a:r>
              <a:rPr lang="ru-RU" b="1" dirty="0"/>
              <a:t>   производству продукции 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564904"/>
            <a:ext cx="2162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60232" y="692696"/>
            <a:ext cx="2152650" cy="142875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293096"/>
            <a:ext cx="2088232" cy="156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180528" y="0"/>
            <a:ext cx="6804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Три </a:t>
            </a:r>
          </a:p>
          <a:p>
            <a:pPr algn="ctr"/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основных  положения </a:t>
            </a:r>
          </a:p>
          <a:p>
            <a:pPr algn="ctr"/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современной деловой этики</a:t>
            </a:r>
            <a:endParaRPr lang="ru-RU" sz="3600" b="1" dirty="0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404664"/>
            <a:ext cx="3312368" cy="6192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9344" y="188640"/>
            <a:ext cx="5904656" cy="1143000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Принципы  этики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628800"/>
            <a:ext cx="4824536" cy="470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/>
              <a:t>Основные принципы этики</a:t>
            </a:r>
          </a:p>
          <a:p>
            <a:pPr>
              <a:buNone/>
            </a:pPr>
            <a:r>
              <a:rPr lang="ru-RU" b="1" u="sng" dirty="0"/>
              <a:t>         делового общения: </a:t>
            </a:r>
          </a:p>
          <a:p>
            <a:r>
              <a:rPr lang="ru-RU" b="1" dirty="0"/>
              <a:t>Пунктуальность </a:t>
            </a:r>
          </a:p>
          <a:p>
            <a:r>
              <a:rPr lang="ru-RU" b="1" dirty="0"/>
              <a:t>Конфиденциальность </a:t>
            </a:r>
          </a:p>
          <a:p>
            <a:r>
              <a:rPr lang="ru-RU" b="1" dirty="0"/>
              <a:t>Любезность </a:t>
            </a:r>
            <a:endParaRPr lang="en-US" b="1" dirty="0"/>
          </a:p>
          <a:p>
            <a:r>
              <a:rPr lang="ru-RU" b="1" dirty="0"/>
              <a:t>Доброжелательность </a:t>
            </a:r>
            <a:endParaRPr lang="en-US" b="1" dirty="0"/>
          </a:p>
          <a:p>
            <a:r>
              <a:rPr lang="ru-RU" b="1" dirty="0"/>
              <a:t>Приветливость </a:t>
            </a:r>
          </a:p>
          <a:p>
            <a:r>
              <a:rPr lang="ru-RU" b="1" dirty="0"/>
              <a:t>Внимание к окружающим  </a:t>
            </a:r>
          </a:p>
          <a:p>
            <a:r>
              <a:rPr lang="ru-RU" b="1" dirty="0"/>
              <a:t>Внешний облик </a:t>
            </a:r>
          </a:p>
          <a:p>
            <a:r>
              <a:rPr lang="ru-RU" b="1" dirty="0"/>
              <a:t>Грамотность  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25922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489545"/>
            <a:ext cx="2592288" cy="18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556" y="692696"/>
            <a:ext cx="24842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580112" y="332656"/>
            <a:ext cx="3312368" cy="652534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Элементы</a:t>
            </a:r>
            <a:br>
              <a:rPr lang="ru-RU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деловой этики</a:t>
            </a:r>
            <a:endParaRPr lang="ru-RU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70916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Cambria" pitchFamily="18" charset="0"/>
              </a:rPr>
              <a:t>Этика делового общения</a:t>
            </a:r>
          </a:p>
          <a:p>
            <a:r>
              <a:rPr lang="ru-RU" sz="3200" dirty="0">
                <a:latin typeface="Cambria" pitchFamily="18" charset="0"/>
              </a:rPr>
              <a:t>Философия организации</a:t>
            </a:r>
          </a:p>
          <a:p>
            <a:r>
              <a:rPr lang="ru-RU" sz="3200" dirty="0">
                <a:latin typeface="Cambria" pitchFamily="18" charset="0"/>
              </a:rPr>
              <a:t>Стиль руководства</a:t>
            </a:r>
          </a:p>
          <a:p>
            <a:r>
              <a:rPr lang="ru-RU" sz="3200" dirty="0">
                <a:latin typeface="Cambria" pitchFamily="18" charset="0"/>
              </a:rPr>
              <a:t>Служебные взаимоотношения</a:t>
            </a:r>
          </a:p>
          <a:p>
            <a:r>
              <a:rPr lang="ru-RU" sz="3200" dirty="0">
                <a:latin typeface="Cambria" pitchFamily="18" charset="0"/>
              </a:rPr>
              <a:t>Разрешение конфликтов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8679"/>
            <a:ext cx="2736304" cy="18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09120"/>
            <a:ext cx="2736304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564904"/>
            <a:ext cx="2736304" cy="178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332656"/>
            <a:ext cx="2880320" cy="652534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0"/>
            <a:ext cx="5194920" cy="16288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Этика делового общения</a:t>
            </a:r>
            <a:endParaRPr lang="ru-RU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412776"/>
            <a:ext cx="5472608" cy="489658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dirty="0"/>
              <a:t> </a:t>
            </a:r>
            <a:r>
              <a:rPr lang="ru-RU" sz="8000" b="1" dirty="0"/>
              <a:t> В современном гражданском обществе</a:t>
            </a:r>
          </a:p>
          <a:p>
            <a:pPr algn="ctr">
              <a:buNone/>
            </a:pPr>
            <a:r>
              <a:rPr lang="ru-RU" sz="8000" b="1" dirty="0"/>
              <a:t>        этика делового общения формируется под воздействием </a:t>
            </a:r>
          </a:p>
          <a:p>
            <a:pPr algn="ctr">
              <a:buNone/>
            </a:pPr>
            <a:r>
              <a:rPr lang="ru-RU" sz="8000" b="1" dirty="0">
                <a:solidFill>
                  <a:srgbClr val="FFC000"/>
                </a:solidFill>
              </a:rPr>
              <a:t>четырех главных  </a:t>
            </a:r>
            <a:r>
              <a:rPr lang="ru-RU" sz="8000" b="1" dirty="0" err="1">
                <a:solidFill>
                  <a:srgbClr val="FFC000"/>
                </a:solidFill>
              </a:rPr>
              <a:t>макроподсистем</a:t>
            </a:r>
            <a:r>
              <a:rPr lang="ru-RU" sz="8000" b="1" dirty="0">
                <a:solidFill>
                  <a:srgbClr val="FFC000"/>
                </a:solidFill>
              </a:rPr>
              <a:t>      </a:t>
            </a:r>
            <a:r>
              <a:rPr lang="ru-RU" sz="8000" b="1" dirty="0"/>
              <a:t>общества:</a:t>
            </a:r>
          </a:p>
          <a:p>
            <a:pPr>
              <a:lnSpc>
                <a:spcPct val="120000"/>
              </a:lnSpc>
              <a:buNone/>
            </a:pPr>
            <a:r>
              <a:rPr lang="ru-RU" sz="8000" b="1" dirty="0"/>
              <a:t>1.Государства с его системой законов и механизмов регулирования</a:t>
            </a:r>
          </a:p>
          <a:p>
            <a:pPr>
              <a:lnSpc>
                <a:spcPct val="120000"/>
              </a:lnSpc>
              <a:buNone/>
            </a:pPr>
            <a:r>
              <a:rPr lang="ru-RU" sz="8000" b="1" dirty="0"/>
              <a:t>          общественной жизни.</a:t>
            </a:r>
          </a:p>
          <a:p>
            <a:pPr>
              <a:lnSpc>
                <a:spcPct val="120000"/>
              </a:lnSpc>
              <a:buNone/>
            </a:pPr>
            <a:r>
              <a:rPr lang="ru-RU" sz="8000" b="1" dirty="0"/>
              <a:t>2.Экономических законов и компонентов рыночной экономики.</a:t>
            </a:r>
          </a:p>
          <a:p>
            <a:pPr>
              <a:lnSpc>
                <a:spcPct val="120000"/>
              </a:lnSpc>
              <a:buNone/>
            </a:pPr>
            <a:r>
              <a:rPr lang="ru-RU" sz="8000" b="1" dirty="0"/>
              <a:t>3.Демократизации общества и составных частей гражданского общества.</a:t>
            </a:r>
          </a:p>
          <a:p>
            <a:pPr>
              <a:lnSpc>
                <a:spcPct val="120000"/>
              </a:lnSpc>
              <a:buNone/>
            </a:pPr>
            <a:r>
              <a:rPr lang="ru-RU" sz="8000" b="1" dirty="0"/>
              <a:t>4.Общественной морали в виде принципов, норм и правил        поведения     различных социальных групп.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224809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81128"/>
            <a:ext cx="2304256" cy="188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132856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1268760"/>
            <a:ext cx="3672408" cy="504056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536504" cy="19442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C000"/>
                </a:solidFill>
                <a:latin typeface="Cambria" pitchFamily="18" charset="0"/>
              </a:rPr>
              <a:t>Философия организации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988840"/>
            <a:ext cx="4402832" cy="4176504"/>
          </a:xfrm>
        </p:spPr>
        <p:txBody>
          <a:bodyPr>
            <a:normAutofit fontScale="25000" lnSpcReduction="20000"/>
          </a:bodyPr>
          <a:lstStyle/>
          <a:p>
            <a:pPr lvl="8">
              <a:buNone/>
            </a:pPr>
            <a:r>
              <a:rPr lang="ru-RU" sz="3600" dirty="0"/>
              <a:t> </a:t>
            </a:r>
          </a:p>
          <a:p>
            <a:pPr>
              <a:buNone/>
            </a:pPr>
            <a:r>
              <a:rPr lang="ru-RU" sz="8000" b="1" dirty="0"/>
              <a:t>       это  совокупность</a:t>
            </a:r>
          </a:p>
          <a:p>
            <a:pPr>
              <a:buNone/>
            </a:pPr>
            <a:r>
              <a:rPr lang="ru-RU" sz="8000" b="1" dirty="0"/>
              <a:t>       внутрифирменных  принципов </a:t>
            </a:r>
          </a:p>
          <a:p>
            <a:pPr>
              <a:buNone/>
            </a:pPr>
            <a:r>
              <a:rPr lang="ru-RU" sz="8000" b="1" dirty="0"/>
              <a:t>       и правил    взаимоотношений</a:t>
            </a:r>
          </a:p>
          <a:p>
            <a:pPr>
              <a:buNone/>
            </a:pPr>
            <a:r>
              <a:rPr lang="ru-RU" sz="8000" b="1" dirty="0"/>
              <a:t>       рабочих и служащих,</a:t>
            </a:r>
          </a:p>
          <a:p>
            <a:pPr>
              <a:buNone/>
            </a:pPr>
            <a:r>
              <a:rPr lang="ru-RU" sz="8000" b="1" dirty="0"/>
              <a:t>       своеобразная система</a:t>
            </a:r>
          </a:p>
          <a:p>
            <a:pPr>
              <a:buNone/>
            </a:pPr>
            <a:r>
              <a:rPr lang="ru-RU" sz="8000" b="1" dirty="0"/>
              <a:t>       ценностей и     убеждений,</a:t>
            </a:r>
          </a:p>
          <a:p>
            <a:pPr>
              <a:buNone/>
            </a:pPr>
            <a:r>
              <a:rPr lang="ru-RU" sz="8000" b="1" dirty="0"/>
              <a:t>       воспринимаемая</a:t>
            </a:r>
          </a:p>
          <a:p>
            <a:pPr>
              <a:buNone/>
            </a:pPr>
            <a:r>
              <a:rPr lang="ru-RU" sz="8000" b="1" dirty="0"/>
              <a:t>       добровольно или в процессе</a:t>
            </a:r>
          </a:p>
          <a:p>
            <a:pPr>
              <a:buNone/>
            </a:pPr>
            <a:r>
              <a:rPr lang="ru-RU" sz="8000" b="1" dirty="0"/>
              <a:t>       воспитания   всем персоналом</a:t>
            </a:r>
          </a:p>
          <a:p>
            <a:pPr>
              <a:buNone/>
            </a:pPr>
            <a:r>
              <a:rPr lang="ru-RU" sz="8000" b="1" dirty="0"/>
              <a:t>       организации.</a:t>
            </a:r>
          </a:p>
          <a:p>
            <a:pPr>
              <a:buNone/>
            </a:pPr>
            <a:r>
              <a:rPr lang="ru-RU" dirty="0"/>
              <a:t> 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21945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6170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580112" y="332656"/>
            <a:ext cx="3312368" cy="652534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C000"/>
                </a:solidFill>
                <a:latin typeface="Cambria" pitchFamily="18" charset="0"/>
              </a:rPr>
              <a:t>Стиль руководства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7091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b="1" dirty="0">
                <a:solidFill>
                  <a:srgbClr val="FFC000"/>
                </a:solidFill>
              </a:rPr>
              <a:t>Авторитарный</a:t>
            </a:r>
          </a:p>
          <a:p>
            <a:pPr>
              <a:buNone/>
            </a:pPr>
            <a:r>
              <a:rPr lang="ru-RU" sz="2900" b="1" dirty="0"/>
              <a:t>       характеризуется     жесткостью, </a:t>
            </a:r>
          </a:p>
          <a:p>
            <a:pPr>
              <a:buNone/>
            </a:pPr>
            <a:r>
              <a:rPr lang="ru-RU" sz="2900" b="1" dirty="0"/>
              <a:t>       требовательностью,  единоначалием,</a:t>
            </a:r>
          </a:p>
          <a:p>
            <a:pPr>
              <a:buNone/>
            </a:pPr>
            <a:r>
              <a:rPr lang="ru-RU" sz="2900" b="1" dirty="0"/>
              <a:t>       превалированием  властных  функций,</a:t>
            </a:r>
          </a:p>
          <a:p>
            <a:pPr>
              <a:buNone/>
            </a:pPr>
            <a:r>
              <a:rPr lang="ru-RU" sz="2900" b="1" dirty="0"/>
              <a:t>       строгим  контролем  и  дисциплиной;</a:t>
            </a:r>
          </a:p>
          <a:p>
            <a:pPr>
              <a:buNone/>
            </a:pPr>
            <a:endParaRPr lang="ru-RU" sz="1900" b="1" dirty="0"/>
          </a:p>
          <a:p>
            <a:pPr>
              <a:buNone/>
            </a:pPr>
            <a:r>
              <a:rPr lang="ru-RU" sz="4400" b="1" dirty="0">
                <a:solidFill>
                  <a:srgbClr val="FFC000"/>
                </a:solidFill>
              </a:rPr>
              <a:t>Демократический</a:t>
            </a:r>
          </a:p>
          <a:p>
            <a:pPr>
              <a:buNone/>
            </a:pPr>
            <a:r>
              <a:rPr lang="ru-RU" sz="2900" b="1" dirty="0"/>
              <a:t>     опирается на коллегиальность, </a:t>
            </a:r>
          </a:p>
          <a:p>
            <a:pPr>
              <a:buNone/>
            </a:pPr>
            <a:r>
              <a:rPr lang="ru-RU" sz="2900" b="1" dirty="0"/>
              <a:t>     доверие, информирование </a:t>
            </a:r>
          </a:p>
          <a:p>
            <a:pPr>
              <a:buNone/>
            </a:pPr>
            <a:r>
              <a:rPr lang="ru-RU" sz="2900" b="1" dirty="0"/>
              <a:t>     подчиненных, инициативу, </a:t>
            </a:r>
          </a:p>
          <a:p>
            <a:pPr>
              <a:buNone/>
            </a:pPr>
            <a:r>
              <a:rPr lang="ru-RU" sz="2900" b="1" dirty="0"/>
              <a:t>     творчество, самодисциплину, </a:t>
            </a:r>
          </a:p>
          <a:p>
            <a:pPr>
              <a:buNone/>
            </a:pPr>
            <a:r>
              <a:rPr lang="ru-RU" sz="2900" b="1" dirty="0"/>
              <a:t>     сознательность, ответственность.</a:t>
            </a:r>
          </a:p>
          <a:p>
            <a:endParaRPr lang="ru-RU" dirty="0"/>
          </a:p>
          <a:p>
            <a:pPr>
              <a:buNone/>
            </a:pPr>
            <a:r>
              <a:rPr lang="ru-RU" sz="4400" b="1" dirty="0">
                <a:solidFill>
                  <a:srgbClr val="FFC000"/>
                </a:solidFill>
              </a:rPr>
              <a:t>Либеральный</a:t>
            </a:r>
            <a:endParaRPr lang="ru-RU" sz="4400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900" b="1" dirty="0"/>
              <a:t>       отличается низкой  требовательностью,</a:t>
            </a:r>
          </a:p>
          <a:p>
            <a:pPr>
              <a:buNone/>
            </a:pPr>
            <a:r>
              <a:rPr lang="ru-RU" sz="2900" b="1" dirty="0"/>
              <a:t>       попустительством,  отсутствием </a:t>
            </a:r>
          </a:p>
          <a:p>
            <a:pPr>
              <a:buNone/>
            </a:pPr>
            <a:r>
              <a:rPr lang="ru-RU" sz="2900" b="1" dirty="0"/>
              <a:t>       дисциплины и   требовательности.</a:t>
            </a:r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869160"/>
            <a:ext cx="2736304" cy="183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924944"/>
            <a:ext cx="2736304" cy="17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620688"/>
            <a:ext cx="2664296" cy="217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332656"/>
            <a:ext cx="3312368" cy="652534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  <a:latin typeface="Cambria" pitchFamily="18" charset="0"/>
              </a:rPr>
              <a:t>Служебные </a:t>
            </a:r>
            <a:br>
              <a:rPr lang="ru-RU" dirty="0">
                <a:solidFill>
                  <a:srgbClr val="FFC000"/>
                </a:solidFill>
                <a:latin typeface="Cambria" pitchFamily="18" charset="0"/>
              </a:rPr>
            </a:br>
            <a:r>
              <a:rPr lang="ru-RU" dirty="0">
                <a:solidFill>
                  <a:srgbClr val="FFC000"/>
                </a:solidFill>
                <a:latin typeface="Cambria" pitchFamily="18" charset="0"/>
              </a:rPr>
              <a:t>взаимоотношения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600200"/>
            <a:ext cx="5328592" cy="4709160"/>
          </a:xfrm>
        </p:spPr>
        <p:txBody>
          <a:bodyPr>
            <a:noAutofit/>
          </a:bodyPr>
          <a:lstStyle/>
          <a:p>
            <a:r>
              <a:rPr lang="ru-RU" sz="1600" b="1" dirty="0"/>
              <a:t>  Приходя  на работу руководителю необходимо </a:t>
            </a:r>
          </a:p>
          <a:p>
            <a:pPr>
              <a:buNone/>
            </a:pPr>
            <a:r>
              <a:rPr lang="ru-RU" sz="1600" b="1" dirty="0"/>
              <a:t>          приветствовать своих  коллег.  Дайте  им </a:t>
            </a:r>
          </a:p>
          <a:p>
            <a:pPr>
              <a:buNone/>
            </a:pPr>
            <a:r>
              <a:rPr lang="ru-RU" sz="1600" b="1" dirty="0"/>
              <a:t>          понять, что  вы рады  начать  с  ними  новый</a:t>
            </a:r>
          </a:p>
          <a:p>
            <a:pPr>
              <a:buNone/>
            </a:pPr>
            <a:r>
              <a:rPr lang="ru-RU" sz="1600" b="1" dirty="0"/>
              <a:t>          рабочий  день,  что  они  могут рассчитывать </a:t>
            </a:r>
          </a:p>
          <a:p>
            <a:pPr>
              <a:buNone/>
            </a:pPr>
            <a:r>
              <a:rPr lang="ru-RU" sz="1600" b="1" dirty="0"/>
              <a:t>          на  вашу  помощь  и поддержку.</a:t>
            </a:r>
          </a:p>
          <a:p>
            <a:r>
              <a:rPr lang="ru-RU" sz="1600" b="1" dirty="0"/>
              <a:t> Проявляйте  максимум доброжелательности </a:t>
            </a:r>
          </a:p>
          <a:p>
            <a:pPr>
              <a:buNone/>
            </a:pPr>
            <a:r>
              <a:rPr lang="ru-RU" sz="1600" b="1" dirty="0"/>
              <a:t>         к  участникам совещаний.  Люди  приходят </a:t>
            </a:r>
          </a:p>
          <a:p>
            <a:pPr>
              <a:buNone/>
            </a:pPr>
            <a:r>
              <a:rPr lang="ru-RU" sz="1600" b="1" dirty="0"/>
              <a:t>         на  них  для того,  чтобы  выработать </a:t>
            </a:r>
          </a:p>
          <a:p>
            <a:pPr>
              <a:buNone/>
            </a:pPr>
            <a:r>
              <a:rPr lang="ru-RU" sz="1600" b="1" dirty="0"/>
              <a:t>         управленческие решения,    в    которых   в    </a:t>
            </a:r>
          </a:p>
          <a:p>
            <a:pPr>
              <a:buNone/>
            </a:pPr>
            <a:r>
              <a:rPr lang="ru-RU" sz="1600" b="1" dirty="0"/>
              <a:t>         первую очередь  заинтересован  руководитель.</a:t>
            </a:r>
          </a:p>
          <a:p>
            <a:r>
              <a:rPr lang="ru-RU" sz="1600" b="1" dirty="0"/>
              <a:t>  В  любых  ситуациях  сохраняйте</a:t>
            </a:r>
          </a:p>
          <a:p>
            <a:pPr>
              <a:buNone/>
            </a:pPr>
            <a:r>
              <a:rPr lang="ru-RU" sz="1600" b="1" dirty="0"/>
              <a:t>         самообладание.</a:t>
            </a:r>
          </a:p>
          <a:p>
            <a:r>
              <a:rPr lang="ru-RU" sz="1600" b="1" dirty="0"/>
              <a:t> Будьте  внимательны  к  своим подчиненным, </a:t>
            </a:r>
          </a:p>
          <a:p>
            <a:pPr>
              <a:buNone/>
            </a:pPr>
            <a:r>
              <a:rPr lang="ru-RU" sz="1600" b="1" dirty="0"/>
              <a:t>         замечайте  каждый их  успех  в  работе  и </a:t>
            </a:r>
          </a:p>
          <a:p>
            <a:pPr>
              <a:buNone/>
            </a:pPr>
            <a:r>
              <a:rPr lang="ru-RU" sz="1600" b="1" dirty="0"/>
              <a:t>         поощряйте за  это. Простое  «спасибо», </a:t>
            </a:r>
          </a:p>
          <a:p>
            <a:pPr>
              <a:buNone/>
            </a:pPr>
            <a:r>
              <a:rPr lang="ru-RU" sz="1600" b="1" dirty="0"/>
              <a:t>          высказанное вовремя,  может  оказаться </a:t>
            </a:r>
          </a:p>
          <a:p>
            <a:pPr>
              <a:buNone/>
            </a:pPr>
            <a:r>
              <a:rPr lang="ru-RU" sz="1600" b="1" dirty="0"/>
              <a:t>         не  менее эффективным,  чем  денежная премия.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1"/>
            <a:ext cx="2880320" cy="19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81127"/>
            <a:ext cx="2952328" cy="196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564903"/>
            <a:ext cx="2880320" cy="191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692</TotalTime>
  <Words>798</Words>
  <Application>Microsoft Office PowerPoint</Application>
  <PresentationFormat>Экран (4:3)</PresentationFormat>
  <Paragraphs>178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Book Antiqua</vt:lpstr>
      <vt:lpstr>Calibri</vt:lpstr>
      <vt:lpstr>Cambria</vt:lpstr>
      <vt:lpstr>Lucida Sans</vt:lpstr>
      <vt:lpstr>Times New Roman</vt:lpstr>
      <vt:lpstr>Wingdings</vt:lpstr>
      <vt:lpstr>Wingdings 2</vt:lpstr>
      <vt:lpstr>Wingdings 3</vt:lpstr>
      <vt:lpstr>Апекс</vt:lpstr>
      <vt:lpstr>Этика делового  общения</vt:lpstr>
      <vt:lpstr>Презентация PowerPoint</vt:lpstr>
      <vt:lpstr>Презентация PowerPoint</vt:lpstr>
      <vt:lpstr>Принципы  этики</vt:lpstr>
      <vt:lpstr>Элементы  деловой этики</vt:lpstr>
      <vt:lpstr>Этика делового общения</vt:lpstr>
      <vt:lpstr>Философия организации</vt:lpstr>
      <vt:lpstr>Стиль руководства</vt:lpstr>
      <vt:lpstr>Служебные  взаимоотношения</vt:lpstr>
      <vt:lpstr>Разрешение конфликтов</vt:lpstr>
      <vt:lpstr>Презентация PowerPoint</vt:lpstr>
      <vt:lpstr>Устные виды  делового общения</vt:lpstr>
      <vt:lpstr>Презентация PowerPoint</vt:lpstr>
      <vt:lpstr>Презентация PowerPoint</vt:lpstr>
      <vt:lpstr>Этапы делового общения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Сметанин Александр</cp:lastModifiedBy>
  <cp:revision>73</cp:revision>
  <dcterms:created xsi:type="dcterms:W3CDTF">2013-11-19T16:21:31Z</dcterms:created>
  <dcterms:modified xsi:type="dcterms:W3CDTF">2025-12-07T02:56:12Z</dcterms:modified>
</cp:coreProperties>
</file>