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85" r:id="rId3"/>
    <p:sldId id="286" r:id="rId4"/>
    <p:sldId id="309" r:id="rId5"/>
    <p:sldId id="310" r:id="rId6"/>
    <p:sldId id="311" r:id="rId7"/>
    <p:sldId id="312" r:id="rId8"/>
    <p:sldId id="313" r:id="rId9"/>
    <p:sldId id="31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1E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45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51ACA6-392E-4BAC-A3E5-FBAC049A8EA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7E820A-4FA9-49B5-9979-92A9634DEBC6}">
      <dgm:prSet phldrT="[Текст]" custT="1"/>
      <dgm:spPr/>
      <dgm:t>
        <a:bodyPr/>
        <a:lstStyle/>
        <a:p>
          <a:r>
            <a:rPr lang="ru-RU" sz="2400" dirty="0" smtClean="0"/>
            <a:t>Достижения в области науки, предшествовавшие появлению системного подхода   </a:t>
          </a:r>
          <a:endParaRPr lang="ru-RU" sz="2400" dirty="0"/>
        </a:p>
      </dgm:t>
    </dgm:pt>
    <dgm:pt modelId="{87A960F9-33A2-48F3-9E83-9CA384FBCE28}" type="parTrans" cxnId="{B9703CAF-65B5-434B-A076-32EA3246B4F4}">
      <dgm:prSet/>
      <dgm:spPr/>
      <dgm:t>
        <a:bodyPr/>
        <a:lstStyle/>
        <a:p>
          <a:endParaRPr lang="ru-RU"/>
        </a:p>
      </dgm:t>
    </dgm:pt>
    <dgm:pt modelId="{B32464BA-B7E0-4DFE-8132-E136709F875A}" type="sibTrans" cxnId="{B9703CAF-65B5-434B-A076-32EA3246B4F4}">
      <dgm:prSet/>
      <dgm:spPr/>
      <dgm:t>
        <a:bodyPr/>
        <a:lstStyle/>
        <a:p>
          <a:endParaRPr lang="ru-RU"/>
        </a:p>
      </dgm:t>
    </dgm:pt>
    <dgm:pt modelId="{82699249-078A-4BD8-B373-08347383DC5D}">
      <dgm:prSet phldrT="[Текст]" custT="1"/>
      <dgm:spPr/>
      <dgm:t>
        <a:bodyPr/>
        <a:lstStyle/>
        <a:p>
          <a:r>
            <a:rPr lang="ru-RU" sz="2000" dirty="0" smtClean="0"/>
            <a:t>Применение к анализу социальных явлений так называемой  «теории общих систем»</a:t>
          </a:r>
          <a:endParaRPr lang="ru-RU" sz="2000" dirty="0"/>
        </a:p>
      </dgm:t>
    </dgm:pt>
    <dgm:pt modelId="{CA8BD9EE-1FA0-484F-8D3E-36F08D09DA46}" type="parTrans" cxnId="{BF897195-1174-4DE1-BAF7-B0AAE4E70FF6}">
      <dgm:prSet/>
      <dgm:spPr/>
      <dgm:t>
        <a:bodyPr/>
        <a:lstStyle/>
        <a:p>
          <a:endParaRPr lang="ru-RU"/>
        </a:p>
      </dgm:t>
    </dgm:pt>
    <dgm:pt modelId="{292239DE-ADA7-425A-AB59-BDBEB493CD45}" type="sibTrans" cxnId="{BF897195-1174-4DE1-BAF7-B0AAE4E70FF6}">
      <dgm:prSet/>
      <dgm:spPr/>
      <dgm:t>
        <a:bodyPr/>
        <a:lstStyle/>
        <a:p>
          <a:endParaRPr lang="ru-RU"/>
        </a:p>
      </dgm:t>
    </dgm:pt>
    <dgm:pt modelId="{13DEF498-07D3-4367-B6D4-0BF61C78EA7E}">
      <dgm:prSet custT="1"/>
      <dgm:spPr/>
      <dgm:t>
        <a:bodyPr/>
        <a:lstStyle/>
        <a:p>
          <a:r>
            <a:rPr lang="ru-RU" sz="2000" dirty="0" smtClean="0"/>
            <a:t>Осознание необходимости системного подхода в управлении и в управлении персоналом в частности</a:t>
          </a:r>
          <a:endParaRPr lang="ru-RU" sz="2000" dirty="0"/>
        </a:p>
      </dgm:t>
    </dgm:pt>
    <dgm:pt modelId="{AEE387FA-E856-43F3-8C7A-69861944096E}" type="parTrans" cxnId="{8B9CAEF1-C2FA-447C-B33D-3C6786051669}">
      <dgm:prSet/>
      <dgm:spPr/>
      <dgm:t>
        <a:bodyPr/>
        <a:lstStyle/>
        <a:p>
          <a:endParaRPr lang="ru-RU"/>
        </a:p>
      </dgm:t>
    </dgm:pt>
    <dgm:pt modelId="{3E318188-BC6E-4901-A87E-E92660FE634E}" type="sibTrans" cxnId="{8B9CAEF1-C2FA-447C-B33D-3C6786051669}">
      <dgm:prSet/>
      <dgm:spPr/>
      <dgm:t>
        <a:bodyPr/>
        <a:lstStyle/>
        <a:p>
          <a:endParaRPr lang="ru-RU"/>
        </a:p>
      </dgm:t>
    </dgm:pt>
    <dgm:pt modelId="{BECA4B8A-109A-413A-A854-97CD847FA378}" type="pres">
      <dgm:prSet presAssocID="{4251ACA6-392E-4BAC-A3E5-FBAC049A8EA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D531FBD-E04A-4D96-AF86-357176B3BB09}" type="pres">
      <dgm:prSet presAssocID="{2B7E820A-4FA9-49B5-9979-92A9634DEBC6}" presName="hierRoot1" presStyleCnt="0"/>
      <dgm:spPr/>
    </dgm:pt>
    <dgm:pt modelId="{B94C6305-FD3B-4E02-94C7-5072DC7911AF}" type="pres">
      <dgm:prSet presAssocID="{2B7E820A-4FA9-49B5-9979-92A9634DEBC6}" presName="composite" presStyleCnt="0"/>
      <dgm:spPr/>
    </dgm:pt>
    <dgm:pt modelId="{F83BE0F2-C751-410E-9207-54E1E9D757B7}" type="pres">
      <dgm:prSet presAssocID="{2B7E820A-4FA9-49B5-9979-92A9634DEBC6}" presName="background" presStyleLbl="node0" presStyleIdx="0" presStyleCnt="1"/>
      <dgm:spPr/>
    </dgm:pt>
    <dgm:pt modelId="{EBDA53F1-A3E9-41E6-BC40-134F128471A6}" type="pres">
      <dgm:prSet presAssocID="{2B7E820A-4FA9-49B5-9979-92A9634DEBC6}" presName="text" presStyleLbl="fgAcc0" presStyleIdx="0" presStyleCnt="1" custScaleX="3204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E3DCA14-5D9E-4C79-B978-694026B9A911}" type="pres">
      <dgm:prSet presAssocID="{2B7E820A-4FA9-49B5-9979-92A9634DEBC6}" presName="hierChild2" presStyleCnt="0"/>
      <dgm:spPr/>
    </dgm:pt>
    <dgm:pt modelId="{1B332E1A-8CD6-4494-9F0B-0AB20E39B73A}" type="pres">
      <dgm:prSet presAssocID="{CA8BD9EE-1FA0-484F-8D3E-36F08D09DA46}" presName="Name10" presStyleLbl="parChTrans1D2" presStyleIdx="0" presStyleCnt="2"/>
      <dgm:spPr/>
      <dgm:t>
        <a:bodyPr/>
        <a:lstStyle/>
        <a:p>
          <a:endParaRPr lang="ru-RU"/>
        </a:p>
      </dgm:t>
    </dgm:pt>
    <dgm:pt modelId="{DD6A033D-D75D-4510-9C1C-5F20CB2AC124}" type="pres">
      <dgm:prSet presAssocID="{82699249-078A-4BD8-B373-08347383DC5D}" presName="hierRoot2" presStyleCnt="0"/>
      <dgm:spPr/>
    </dgm:pt>
    <dgm:pt modelId="{AF11C1DD-D05E-45C1-BDDE-E7B16E2C8A49}" type="pres">
      <dgm:prSet presAssocID="{82699249-078A-4BD8-B373-08347383DC5D}" presName="composite2" presStyleCnt="0"/>
      <dgm:spPr/>
    </dgm:pt>
    <dgm:pt modelId="{8E33B20E-9B25-430D-B981-DB1B862608AF}" type="pres">
      <dgm:prSet presAssocID="{82699249-078A-4BD8-B373-08347383DC5D}" presName="background2" presStyleLbl="node2" presStyleIdx="0" presStyleCnt="2"/>
      <dgm:spPr/>
    </dgm:pt>
    <dgm:pt modelId="{20DD0AA7-4DC1-4E3C-9CBC-B5EF1AA88381}" type="pres">
      <dgm:prSet presAssocID="{82699249-078A-4BD8-B373-08347383DC5D}" presName="text2" presStyleLbl="fgAcc2" presStyleIdx="0" presStyleCnt="2" custScaleX="22370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AC6C308-EFD7-4DE6-AC3D-B5320E8C9D3D}" type="pres">
      <dgm:prSet presAssocID="{82699249-078A-4BD8-B373-08347383DC5D}" presName="hierChild3" presStyleCnt="0"/>
      <dgm:spPr/>
    </dgm:pt>
    <dgm:pt modelId="{98E48F6D-35ED-4EAB-96D5-6D5B9D312720}" type="pres">
      <dgm:prSet presAssocID="{AEE387FA-E856-43F3-8C7A-69861944096E}" presName="Name10" presStyleLbl="parChTrans1D2" presStyleIdx="1" presStyleCnt="2"/>
      <dgm:spPr/>
      <dgm:t>
        <a:bodyPr/>
        <a:lstStyle/>
        <a:p>
          <a:endParaRPr lang="ru-RU"/>
        </a:p>
      </dgm:t>
    </dgm:pt>
    <dgm:pt modelId="{E634CA42-4DF4-4BE9-87B2-62CE786F10B3}" type="pres">
      <dgm:prSet presAssocID="{13DEF498-07D3-4367-B6D4-0BF61C78EA7E}" presName="hierRoot2" presStyleCnt="0"/>
      <dgm:spPr/>
    </dgm:pt>
    <dgm:pt modelId="{E8B993F4-E47F-4E29-B4E8-92513D274F01}" type="pres">
      <dgm:prSet presAssocID="{13DEF498-07D3-4367-B6D4-0BF61C78EA7E}" presName="composite2" presStyleCnt="0"/>
      <dgm:spPr/>
    </dgm:pt>
    <dgm:pt modelId="{D24290FA-CAA1-44BD-BC05-ACDDD2BD9967}" type="pres">
      <dgm:prSet presAssocID="{13DEF498-07D3-4367-B6D4-0BF61C78EA7E}" presName="background2" presStyleLbl="node2" presStyleIdx="1" presStyleCnt="2"/>
      <dgm:spPr/>
    </dgm:pt>
    <dgm:pt modelId="{BA0E9128-1854-493C-B9ED-E80A43B0CBCE}" type="pres">
      <dgm:prSet presAssocID="{13DEF498-07D3-4367-B6D4-0BF61C78EA7E}" presName="text2" presStyleLbl="fgAcc2" presStyleIdx="1" presStyleCnt="2" custScaleX="2389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0EF0D39-54C5-41DC-AE5F-55DAF9AAF112}" type="pres">
      <dgm:prSet presAssocID="{13DEF498-07D3-4367-B6D4-0BF61C78EA7E}" presName="hierChild3" presStyleCnt="0"/>
      <dgm:spPr/>
    </dgm:pt>
  </dgm:ptLst>
  <dgm:cxnLst>
    <dgm:cxn modelId="{5C140FC8-9C9C-43CA-B62E-D16371A37B17}" type="presOf" srcId="{4251ACA6-392E-4BAC-A3E5-FBAC049A8EAF}" destId="{BECA4B8A-109A-413A-A854-97CD847FA378}" srcOrd="0" destOrd="0" presId="urn:microsoft.com/office/officeart/2005/8/layout/hierarchy1"/>
    <dgm:cxn modelId="{8B9CAEF1-C2FA-447C-B33D-3C6786051669}" srcId="{2B7E820A-4FA9-49B5-9979-92A9634DEBC6}" destId="{13DEF498-07D3-4367-B6D4-0BF61C78EA7E}" srcOrd="1" destOrd="0" parTransId="{AEE387FA-E856-43F3-8C7A-69861944096E}" sibTransId="{3E318188-BC6E-4901-A87E-E92660FE634E}"/>
    <dgm:cxn modelId="{0AA432CF-ABDD-4B52-88E3-AAE4A952B9C8}" type="presOf" srcId="{2B7E820A-4FA9-49B5-9979-92A9634DEBC6}" destId="{EBDA53F1-A3E9-41E6-BC40-134F128471A6}" srcOrd="0" destOrd="0" presId="urn:microsoft.com/office/officeart/2005/8/layout/hierarchy1"/>
    <dgm:cxn modelId="{68B8CB12-CB42-4471-934A-8DF14B6BA9D8}" type="presOf" srcId="{CA8BD9EE-1FA0-484F-8D3E-36F08D09DA46}" destId="{1B332E1A-8CD6-4494-9F0B-0AB20E39B73A}" srcOrd="0" destOrd="0" presId="urn:microsoft.com/office/officeart/2005/8/layout/hierarchy1"/>
    <dgm:cxn modelId="{B9703CAF-65B5-434B-A076-32EA3246B4F4}" srcId="{4251ACA6-392E-4BAC-A3E5-FBAC049A8EAF}" destId="{2B7E820A-4FA9-49B5-9979-92A9634DEBC6}" srcOrd="0" destOrd="0" parTransId="{87A960F9-33A2-48F3-9E83-9CA384FBCE28}" sibTransId="{B32464BA-B7E0-4DFE-8132-E136709F875A}"/>
    <dgm:cxn modelId="{BF897195-1174-4DE1-BAF7-B0AAE4E70FF6}" srcId="{2B7E820A-4FA9-49B5-9979-92A9634DEBC6}" destId="{82699249-078A-4BD8-B373-08347383DC5D}" srcOrd="0" destOrd="0" parTransId="{CA8BD9EE-1FA0-484F-8D3E-36F08D09DA46}" sibTransId="{292239DE-ADA7-425A-AB59-BDBEB493CD45}"/>
    <dgm:cxn modelId="{EF4D906D-31AE-4F8B-8F8F-D476C27DA680}" type="presOf" srcId="{82699249-078A-4BD8-B373-08347383DC5D}" destId="{20DD0AA7-4DC1-4E3C-9CBC-B5EF1AA88381}" srcOrd="0" destOrd="0" presId="urn:microsoft.com/office/officeart/2005/8/layout/hierarchy1"/>
    <dgm:cxn modelId="{999631EF-9876-4CA5-8DB2-8FB2E88C514D}" type="presOf" srcId="{AEE387FA-E856-43F3-8C7A-69861944096E}" destId="{98E48F6D-35ED-4EAB-96D5-6D5B9D312720}" srcOrd="0" destOrd="0" presId="urn:microsoft.com/office/officeart/2005/8/layout/hierarchy1"/>
    <dgm:cxn modelId="{23DB691C-0EA4-49E5-A65F-4FE38A4F2B88}" type="presOf" srcId="{13DEF498-07D3-4367-B6D4-0BF61C78EA7E}" destId="{BA0E9128-1854-493C-B9ED-E80A43B0CBCE}" srcOrd="0" destOrd="0" presId="urn:microsoft.com/office/officeart/2005/8/layout/hierarchy1"/>
    <dgm:cxn modelId="{4BF389E1-F53B-4775-AF21-4E338E26C803}" type="presParOf" srcId="{BECA4B8A-109A-413A-A854-97CD847FA378}" destId="{BD531FBD-E04A-4D96-AF86-357176B3BB09}" srcOrd="0" destOrd="0" presId="urn:microsoft.com/office/officeart/2005/8/layout/hierarchy1"/>
    <dgm:cxn modelId="{EE1410F7-D2AC-4BF7-9BBF-1CB7C43F5CE1}" type="presParOf" srcId="{BD531FBD-E04A-4D96-AF86-357176B3BB09}" destId="{B94C6305-FD3B-4E02-94C7-5072DC7911AF}" srcOrd="0" destOrd="0" presId="urn:microsoft.com/office/officeart/2005/8/layout/hierarchy1"/>
    <dgm:cxn modelId="{D7D4D0AD-AC7C-4D89-955A-C91C77187674}" type="presParOf" srcId="{B94C6305-FD3B-4E02-94C7-5072DC7911AF}" destId="{F83BE0F2-C751-410E-9207-54E1E9D757B7}" srcOrd="0" destOrd="0" presId="urn:microsoft.com/office/officeart/2005/8/layout/hierarchy1"/>
    <dgm:cxn modelId="{2E6673FF-6B03-4E7B-9869-B86D7DEDB616}" type="presParOf" srcId="{B94C6305-FD3B-4E02-94C7-5072DC7911AF}" destId="{EBDA53F1-A3E9-41E6-BC40-134F128471A6}" srcOrd="1" destOrd="0" presId="urn:microsoft.com/office/officeart/2005/8/layout/hierarchy1"/>
    <dgm:cxn modelId="{E660546F-3ABE-436C-8407-75CD6F715FDD}" type="presParOf" srcId="{BD531FBD-E04A-4D96-AF86-357176B3BB09}" destId="{5E3DCA14-5D9E-4C79-B978-694026B9A911}" srcOrd="1" destOrd="0" presId="urn:microsoft.com/office/officeart/2005/8/layout/hierarchy1"/>
    <dgm:cxn modelId="{43AE2635-5443-4A7D-BC82-4BB5D21336EB}" type="presParOf" srcId="{5E3DCA14-5D9E-4C79-B978-694026B9A911}" destId="{1B332E1A-8CD6-4494-9F0B-0AB20E39B73A}" srcOrd="0" destOrd="0" presId="urn:microsoft.com/office/officeart/2005/8/layout/hierarchy1"/>
    <dgm:cxn modelId="{61EDD35C-2813-406E-BF23-B989B1ADDAB2}" type="presParOf" srcId="{5E3DCA14-5D9E-4C79-B978-694026B9A911}" destId="{DD6A033D-D75D-4510-9C1C-5F20CB2AC124}" srcOrd="1" destOrd="0" presId="urn:microsoft.com/office/officeart/2005/8/layout/hierarchy1"/>
    <dgm:cxn modelId="{18E93ABC-A360-4EED-AB41-FF4798FB7DF2}" type="presParOf" srcId="{DD6A033D-D75D-4510-9C1C-5F20CB2AC124}" destId="{AF11C1DD-D05E-45C1-BDDE-E7B16E2C8A49}" srcOrd="0" destOrd="0" presId="urn:microsoft.com/office/officeart/2005/8/layout/hierarchy1"/>
    <dgm:cxn modelId="{D9EEA9BD-0A2A-43B2-918E-47BC88EC6D2D}" type="presParOf" srcId="{AF11C1DD-D05E-45C1-BDDE-E7B16E2C8A49}" destId="{8E33B20E-9B25-430D-B981-DB1B862608AF}" srcOrd="0" destOrd="0" presId="urn:microsoft.com/office/officeart/2005/8/layout/hierarchy1"/>
    <dgm:cxn modelId="{FF0C7CE9-7D55-4842-8DFD-4633D9186C22}" type="presParOf" srcId="{AF11C1DD-D05E-45C1-BDDE-E7B16E2C8A49}" destId="{20DD0AA7-4DC1-4E3C-9CBC-B5EF1AA88381}" srcOrd="1" destOrd="0" presId="urn:microsoft.com/office/officeart/2005/8/layout/hierarchy1"/>
    <dgm:cxn modelId="{3DA6DAD7-B869-4CBF-B01A-0679B0431896}" type="presParOf" srcId="{DD6A033D-D75D-4510-9C1C-5F20CB2AC124}" destId="{0AC6C308-EFD7-4DE6-AC3D-B5320E8C9D3D}" srcOrd="1" destOrd="0" presId="urn:microsoft.com/office/officeart/2005/8/layout/hierarchy1"/>
    <dgm:cxn modelId="{A3B940AA-DC31-43E1-B55B-D02968C30827}" type="presParOf" srcId="{5E3DCA14-5D9E-4C79-B978-694026B9A911}" destId="{98E48F6D-35ED-4EAB-96D5-6D5B9D312720}" srcOrd="2" destOrd="0" presId="urn:microsoft.com/office/officeart/2005/8/layout/hierarchy1"/>
    <dgm:cxn modelId="{D85D44E1-925C-4361-B9F3-67C77251B94F}" type="presParOf" srcId="{5E3DCA14-5D9E-4C79-B978-694026B9A911}" destId="{E634CA42-4DF4-4BE9-87B2-62CE786F10B3}" srcOrd="3" destOrd="0" presId="urn:microsoft.com/office/officeart/2005/8/layout/hierarchy1"/>
    <dgm:cxn modelId="{12F8F51A-3F53-4A72-92F5-D66269AA07C8}" type="presParOf" srcId="{E634CA42-4DF4-4BE9-87B2-62CE786F10B3}" destId="{E8B993F4-E47F-4E29-B4E8-92513D274F01}" srcOrd="0" destOrd="0" presId="urn:microsoft.com/office/officeart/2005/8/layout/hierarchy1"/>
    <dgm:cxn modelId="{13E1F7DE-1F77-4E2A-885E-85BA244282BC}" type="presParOf" srcId="{E8B993F4-E47F-4E29-B4E8-92513D274F01}" destId="{D24290FA-CAA1-44BD-BC05-ACDDD2BD9967}" srcOrd="0" destOrd="0" presId="urn:microsoft.com/office/officeart/2005/8/layout/hierarchy1"/>
    <dgm:cxn modelId="{F9D4EDCE-8F31-4631-902E-E76F2D34C018}" type="presParOf" srcId="{E8B993F4-E47F-4E29-B4E8-92513D274F01}" destId="{BA0E9128-1854-493C-B9ED-E80A43B0CBCE}" srcOrd="1" destOrd="0" presId="urn:microsoft.com/office/officeart/2005/8/layout/hierarchy1"/>
    <dgm:cxn modelId="{EA8E02A8-7776-4471-B14E-F84BB2F65DE7}" type="presParOf" srcId="{E634CA42-4DF4-4BE9-87B2-62CE786F10B3}" destId="{30EF0D39-54C5-41DC-AE5F-55DAF9AAF11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C966E-16DD-467D-9600-C303205302A5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D1D962-9CD6-4739-A6F5-D91B112C77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74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E380-190C-4310-BB77-B797823D5B1A}" type="datetime1">
              <a:rPr lang="ru-RU" smtClean="0"/>
              <a:t>02.12.2025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Концепция управления персоналом</a:t>
            </a: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51012-DC38-4F3E-8B89-92C392AA5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554C8-01AF-49D2-B10F-A543AEE9228F}" type="datetime1">
              <a:rPr lang="ru-RU" smtClean="0"/>
              <a:t>02.12.2025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Концепция управления персоналом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51012-DC38-4F3E-8B89-92C392AA5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654D2-BAB9-419A-9892-4D66D6F18566}" type="datetime1">
              <a:rPr lang="ru-RU" smtClean="0"/>
              <a:t>02.12.2025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Концепция управления персоналом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51012-DC38-4F3E-8B89-92C392AA5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3BF4-DB93-42AD-A6F3-A5163AE77FC1}" type="datetime1">
              <a:rPr lang="ru-RU" smtClean="0"/>
              <a:t>02.12.2025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Концепция управления персоналом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51012-DC38-4F3E-8B89-92C392AA5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FC5A-443D-4344-AEFC-FF252D6B9E4A}" type="datetime1">
              <a:rPr lang="ru-RU" smtClean="0"/>
              <a:t>02.12.2025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Концепция управления персоналом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51012-DC38-4F3E-8B89-92C392AA5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85077-01AE-4048-B57B-B0CA6C89BA35}" type="datetime1">
              <a:rPr lang="ru-RU" smtClean="0"/>
              <a:t>02.12.2025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Концепция управления персоналом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51012-DC38-4F3E-8B89-92C392AA5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1892-81E8-4964-8C24-1DD22D970C46}" type="datetime1">
              <a:rPr lang="ru-RU" smtClean="0"/>
              <a:t>02.12.2025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Концепция управления персоналом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51012-DC38-4F3E-8B89-92C392AA5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5424-AC75-4C56-B61C-65FF2D335261}" type="datetime1">
              <a:rPr lang="ru-RU" smtClean="0"/>
              <a:t>02.12.2025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Концепция управления персоналом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51012-DC38-4F3E-8B89-92C392AA5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79781-D45A-49A6-AFE5-6C9F38EECE59}" type="datetime1">
              <a:rPr lang="ru-RU" smtClean="0"/>
              <a:t>02.12.2025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Концепция управления персоналом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51012-DC38-4F3E-8B89-92C392AA5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63EA0-E2DE-4C7E-8449-CB90DD95D01A}" type="datetime1">
              <a:rPr lang="ru-RU" smtClean="0"/>
              <a:t>02.12.2025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Концепция управления персоналом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51012-DC38-4F3E-8B89-92C392AA5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8069-B9FA-4268-A74A-005B7107B3AD}" type="datetime1">
              <a:rPr lang="ru-RU" smtClean="0"/>
              <a:t>02.12.2025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Концепция управления персоналом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0751012-DC38-4F3E-8B89-92C392AA5D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D0DA7C7-54AF-40E0-B4B8-46583364F014}" type="datetime1">
              <a:rPr lang="ru-RU" smtClean="0"/>
              <a:t>02.12.2025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ru-RU" smtClean="0"/>
              <a:t>Концепция управления персоналом</a:t>
            </a: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0751012-DC38-4F3E-8B89-92C392AA5D5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/>
  </p:transition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23528" y="1844824"/>
            <a:ext cx="8208912" cy="2736304"/>
          </a:xfrm>
        </p:spPr>
        <p:txBody>
          <a:bodyPr>
            <a:noAutofit/>
          </a:bodyPr>
          <a:lstStyle/>
          <a:p>
            <a:r>
              <a:rPr lang="ru-RU" sz="6000" dirty="0">
                <a:effectLst/>
              </a:rPr>
              <a:t>Системный подход </a:t>
            </a:r>
            <a:r>
              <a:rPr lang="ru-RU" sz="6000" dirty="0" smtClean="0">
                <a:effectLst/>
              </a:rPr>
              <a:t/>
            </a:r>
            <a:br>
              <a:rPr lang="ru-RU" sz="6000" dirty="0" smtClean="0">
                <a:effectLst/>
              </a:rPr>
            </a:br>
            <a:r>
              <a:rPr lang="ru-RU" sz="6000" dirty="0" smtClean="0">
                <a:effectLst/>
              </a:rPr>
              <a:t>к </a:t>
            </a:r>
            <a:r>
              <a:rPr lang="ru-RU" sz="6000" dirty="0">
                <a:effectLst/>
              </a:rPr>
              <a:t>управлению персоналом</a:t>
            </a:r>
            <a:endParaRPr lang="ru-RU" sz="60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1D906-CBF9-4610-A222-7145962796A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704088"/>
            <a:ext cx="8928992" cy="6366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dirty="0"/>
              <a:t>Системный подход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ACC99-1EA2-42CF-9F3D-296211CB3DF1}" type="datetime1">
              <a:rPr lang="ru-RU" smtClean="0"/>
              <a:t>02.12.2025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Концепция управления персоналом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51012-DC38-4F3E-8B89-92C392AA5D5D}" type="slidenum">
              <a:rPr lang="ru-RU" smtClean="0"/>
              <a:pPr/>
              <a:t>2</a:t>
            </a:fld>
            <a:endParaRPr lang="ru-RU"/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768196912"/>
              </p:ext>
            </p:extLst>
          </p:nvPr>
        </p:nvGraphicFramePr>
        <p:xfrm>
          <a:off x="287524" y="3356992"/>
          <a:ext cx="8568952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7544" y="1340768"/>
            <a:ext cx="828092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200" dirty="0"/>
              <a:t>Системный </a:t>
            </a:r>
            <a:r>
              <a:rPr lang="ru-RU" sz="2200" dirty="0" smtClean="0"/>
              <a:t>подход - это </a:t>
            </a:r>
            <a:r>
              <a:rPr lang="ru-RU" sz="2200" dirty="0"/>
              <a:t>подход, при котором любой объект рассматривается как система - совокупность взаимосвязанных элементов (компонентов), объединенных в одно целое. </a:t>
            </a:r>
          </a:p>
          <a:p>
            <a:pPr algn="just"/>
            <a:r>
              <a:rPr lang="ru-RU" sz="2200" dirty="0"/>
              <a:t>Системный подход</a:t>
            </a:r>
            <a:r>
              <a:rPr lang="ru-RU" sz="2200" dirty="0" smtClean="0"/>
              <a:t> </a:t>
            </a:r>
            <a:r>
              <a:rPr lang="ru-RU" sz="2200" dirty="0"/>
              <a:t>к управлению персоналом предполагает объединение в одно целое всех направлений деятельности в данной области и определение взаимосвязей между ними.</a:t>
            </a:r>
          </a:p>
        </p:txBody>
      </p:sp>
    </p:spTree>
    <p:extLst>
      <p:ext uri="{BB962C8B-B14F-4D97-AF65-F5344CB8AC3E}">
        <p14:creationId xmlns:p14="http://schemas.microsoft.com/office/powerpoint/2010/main" val="458406809"/>
      </p:ext>
    </p:extLst>
  </p:cSld>
  <p:clrMapOvr>
    <a:masterClrMapping/>
  </p:clrMapOvr>
  <p:transition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8506144" cy="576064"/>
          </a:xfrm>
        </p:spPr>
        <p:txBody>
          <a:bodyPr/>
          <a:lstStyle/>
          <a:p>
            <a:r>
              <a:rPr lang="ru-RU" sz="3600" dirty="0">
                <a:effectLst/>
              </a:rPr>
              <a:t>Исходные положения системного подхода</a:t>
            </a:r>
            <a:r>
              <a:rPr lang="ru-RU" sz="3600" i="1" dirty="0">
                <a:effectLst/>
              </a:rPr>
              <a:t> 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1340768"/>
            <a:ext cx="8496944" cy="5112568"/>
          </a:xfrm>
        </p:spPr>
        <p:txBody>
          <a:bodyPr>
            <a:noAutofit/>
          </a:bodyPr>
          <a:lstStyle/>
          <a:p>
            <a:pPr lvl="0"/>
            <a:r>
              <a:rPr lang="ru-RU" dirty="0"/>
              <a:t>Понимание </a:t>
            </a:r>
            <a:r>
              <a:rPr lang="ru-RU" u="sng" dirty="0"/>
              <a:t>многомерности организации</a:t>
            </a:r>
            <a:r>
              <a:rPr lang="ru-RU" dirty="0"/>
              <a:t> и соответствующего ей управления.</a:t>
            </a:r>
          </a:p>
          <a:p>
            <a:r>
              <a:rPr lang="ru-RU" i="1" dirty="0"/>
              <a:t>В управленческой деятельности стали учитывать влияние и воздействие множества факторов, находящихся как внутри, так и вне организации, которые оказывают как прямое, так косвенное воздействие на ее функционирование.</a:t>
            </a:r>
            <a:endParaRPr lang="ru-RU" dirty="0"/>
          </a:p>
          <a:p>
            <a:pPr lvl="0"/>
            <a:r>
              <a:rPr lang="ru-RU" u="sng" dirty="0"/>
              <a:t>Учет синергетического эффекта</a:t>
            </a:r>
            <a:r>
              <a:rPr lang="ru-RU" dirty="0"/>
              <a:t> при разработке управленческих теорий. </a:t>
            </a:r>
          </a:p>
          <a:p>
            <a:r>
              <a:rPr lang="ru-RU" dirty="0"/>
              <a:t>Целое всегда отличается от суммы составляющих его частей.</a:t>
            </a:r>
          </a:p>
          <a:p>
            <a:pPr lvl="0"/>
            <a:r>
              <a:rPr lang="ru-RU" u="sng" dirty="0"/>
              <a:t>Изменение каждого элемента управленческой деятельности приводит к изменению</a:t>
            </a:r>
            <a:r>
              <a:rPr lang="ru-RU" dirty="0"/>
              <a:t> всех остальных элементов, а, в конечном счете, – всей организации. </a:t>
            </a:r>
          </a:p>
          <a:p>
            <a:r>
              <a:rPr lang="ru-RU" dirty="0"/>
              <a:t>Это требует комплексного решения всех без исключения проблем организации.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1E3A-643E-43C0-9081-5B9A3EFC585A}" type="datetime1">
              <a:rPr lang="ru-RU" smtClean="0"/>
              <a:t>02.12.2025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Концепция управления персоналом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51012-DC38-4F3E-8B89-92C392AA5D5D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3874098"/>
      </p:ext>
    </p:extLst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362128" cy="504056"/>
          </a:xfrm>
        </p:spPr>
        <p:txBody>
          <a:bodyPr/>
          <a:lstStyle/>
          <a:p>
            <a:r>
              <a:rPr lang="ru-RU" sz="4400" dirty="0"/>
              <a:t>Система управления персоналом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1268760"/>
            <a:ext cx="8496944" cy="5328592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b="1" dirty="0" smtClean="0"/>
              <a:t>Системный </a:t>
            </a:r>
            <a:r>
              <a:rPr lang="ru-RU" sz="2400" b="1" dirty="0"/>
              <a:t>подход </a:t>
            </a:r>
            <a:r>
              <a:rPr lang="ru-RU" sz="2400" dirty="0"/>
              <a:t>рассматривает организацию в качестве системы в рамках внешнего окружения, а </a:t>
            </a:r>
            <a:r>
              <a:rPr lang="ru-RU" sz="2400" b="1" dirty="0"/>
              <a:t>управление персоналом как часть, компонент системы управления. </a:t>
            </a:r>
            <a:endParaRPr lang="ru-RU" sz="2400" dirty="0"/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У</a:t>
            </a:r>
            <a:r>
              <a:rPr lang="ru-RU" sz="2400" b="1" dirty="0" smtClean="0"/>
              <a:t>правление </a:t>
            </a:r>
            <a:r>
              <a:rPr lang="ru-RU" sz="2400" b="1" dirty="0"/>
              <a:t>персоналом организации</a:t>
            </a:r>
            <a:r>
              <a:rPr lang="ru-RU" sz="2400" dirty="0"/>
              <a:t> – </a:t>
            </a:r>
            <a:r>
              <a:rPr lang="ru-RU" sz="2400" b="1" dirty="0"/>
              <a:t>самостоятельно функционирующая и должным образом организованная подсистема</a:t>
            </a:r>
            <a:r>
              <a:rPr lang="ru-RU" sz="2400" dirty="0"/>
              <a:t>, в которой функционируют свои объекты и субъекты управления, складываются свои управленческие отношения, определяются и реализуются конкретные задачи по формированию, развитию и рациональному использованию человеческих ресурсов. </a:t>
            </a:r>
            <a:endParaRPr lang="ru-RU" sz="2400" dirty="0" smtClean="0"/>
          </a:p>
          <a:p>
            <a:r>
              <a:rPr lang="ru-RU" sz="2400" b="1" dirty="0"/>
              <a:t>Система управления персоналом </a:t>
            </a:r>
            <a:r>
              <a:rPr lang="ru-RU" sz="2400" dirty="0"/>
              <a:t>- система, в которой реализуются все функции управления персоналом.</a:t>
            </a:r>
          </a:p>
          <a:p>
            <a:endParaRPr lang="ru-RU" sz="24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1E3A-643E-43C0-9081-5B9A3EFC585A}" type="datetime1">
              <a:rPr lang="ru-RU" smtClean="0"/>
              <a:t>02.12.2025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Концепция управления персоналом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51012-DC38-4F3E-8B89-92C392AA5D5D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690765"/>
      </p:ext>
    </p:extLst>
  </p:cSld>
  <p:clrMapOvr>
    <a:masterClrMapping/>
  </p:clrMapOvr>
  <p:transition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362128" cy="504056"/>
          </a:xfrm>
        </p:spPr>
        <p:txBody>
          <a:bodyPr/>
          <a:lstStyle/>
          <a:p>
            <a:r>
              <a:rPr lang="ru-RU" sz="4400" dirty="0" smtClean="0"/>
              <a:t>Функции управления </a:t>
            </a:r>
            <a:r>
              <a:rPr lang="ru-RU" sz="4400" dirty="0"/>
              <a:t>персоналом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1196752"/>
            <a:ext cx="8496944" cy="5328592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ru-RU" dirty="0"/>
              <a:t>Миссия </a:t>
            </a:r>
            <a:r>
              <a:rPr lang="ru-RU" dirty="0" smtClean="0"/>
              <a:t>организации (Цели организации - Стратегия </a:t>
            </a:r>
            <a:r>
              <a:rPr lang="ru-RU" dirty="0"/>
              <a:t>организации,  стратегия управления </a:t>
            </a:r>
            <a:r>
              <a:rPr lang="ru-RU" dirty="0" smtClean="0"/>
              <a:t>персоналом - Кадровая политика)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dirty="0" smtClean="0"/>
              <a:t>Кадровое </a:t>
            </a:r>
            <a:r>
              <a:rPr lang="ru-RU" dirty="0"/>
              <a:t>планирование: какое количество работников, какой квалификации, в каком подразделении и когда потребуется для реализации  целей.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dirty="0"/>
              <a:t>Комплектование штатов,  адаптация работников: поиск персонала, отбор лучших работников, адаптация новых работников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dirty="0"/>
              <a:t>Развитие персонала: обучение и повышение квалификации, планирование карьеры, формирование резерва руководителей.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dirty="0"/>
              <a:t>Оценка и контроль: оценка рабочих показателей, контроль за трудовой и исполнительной дисциплиной, мониторинг всех направлений работы персонала.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1E3A-643E-43C0-9081-5B9A3EFC585A}" type="datetime1">
              <a:rPr lang="ru-RU" smtClean="0"/>
              <a:t>02.12.2025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Концепция управления персоналом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51012-DC38-4F3E-8B89-92C392AA5D5D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416830"/>
      </p:ext>
    </p:extLst>
  </p:cSld>
  <p:clrMapOvr>
    <a:masterClrMapping/>
  </p:clrMapOvr>
  <p:transition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704088"/>
            <a:ext cx="8136904" cy="564672"/>
          </a:xfrm>
        </p:spPr>
        <p:txBody>
          <a:bodyPr>
            <a:normAutofit fontScale="90000"/>
          </a:bodyPr>
          <a:lstStyle/>
          <a:p>
            <a:r>
              <a:rPr lang="ru-RU" sz="4800" dirty="0"/>
              <a:t>Система управления персоналом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0583238"/>
              </p:ext>
            </p:extLst>
          </p:nvPr>
        </p:nvGraphicFramePr>
        <p:xfrm>
          <a:off x="467544" y="1340768"/>
          <a:ext cx="8229603" cy="5032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6645427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Подсистема </a:t>
                      </a:r>
                      <a:endParaRPr lang="ru-RU" sz="1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9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Характеристика подсистемы</a:t>
                      </a:r>
                      <a:endParaRPr kumimoji="0" lang="ru-RU" sz="1900" b="1" kern="1200" dirty="0">
                        <a:solidFill>
                          <a:schemeClr val="lt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Подсистема общего и линейного руководства</a:t>
                      </a:r>
                      <a:endParaRPr lang="ru-RU" sz="1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управление организацией в целом, управление отдельными функциональными и производственными подразделениями.</a:t>
                      </a:r>
                      <a:endParaRPr lang="ru-RU" sz="1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Подсистема планирования и маркетинга</a:t>
                      </a:r>
                      <a:endParaRPr lang="ru-RU" sz="1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разработка кадровой политики, стратегии управления персоналом, анализ кадрового потенциала, анализ рынка труда, организация кадрового планирования и </a:t>
                      </a:r>
                      <a:r>
                        <a:rPr lang="ru-RU" sz="19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прогнозиро-вание</a:t>
                      </a:r>
                      <a:r>
                        <a:rPr lang="ru-RU" sz="19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потребности в персонале, организацию рекламы.</a:t>
                      </a:r>
                      <a:endParaRPr lang="ru-RU" sz="1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Подсистема управления подбором и учетом персонала</a:t>
                      </a:r>
                      <a:endParaRPr lang="ru-RU" sz="1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организация подбора персонала, собеседования, оценки, отбора, учета зачисления, перемещения, поощрения и освобождения персонала,  профессиональная ориентация, организация рационального использования персонала, управление занятостью, делопроизводство системы управления персоналом.</a:t>
                      </a:r>
                      <a:endParaRPr lang="ru-RU" sz="1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3BF4-DB93-42AD-A6F3-A5163AE77FC1}" type="datetime1">
              <a:rPr lang="ru-RU" smtClean="0"/>
              <a:t>02.12.2025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Концепция управления персоналом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51012-DC38-4F3E-8B89-92C392AA5D5D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324906"/>
      </p:ext>
    </p:extLst>
  </p:cSld>
  <p:clrMapOvr>
    <a:masterClrMapping/>
  </p:clrMapOvr>
  <p:transition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704088"/>
            <a:ext cx="8136904" cy="564672"/>
          </a:xfrm>
        </p:spPr>
        <p:txBody>
          <a:bodyPr>
            <a:normAutofit fontScale="90000"/>
          </a:bodyPr>
          <a:lstStyle/>
          <a:p>
            <a:r>
              <a:rPr lang="ru-RU" sz="4800" dirty="0"/>
              <a:t>Система управления персоналом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849028"/>
              </p:ext>
            </p:extLst>
          </p:nvPr>
        </p:nvGraphicFramePr>
        <p:xfrm>
          <a:off x="467544" y="1340768"/>
          <a:ext cx="8229603" cy="5102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6645427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Подсистема 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Характеристика подсистемы</a:t>
                      </a:r>
                      <a:endParaRPr kumimoji="0" lang="ru-RU" sz="1800" b="1" kern="1200" dirty="0">
                        <a:solidFill>
                          <a:schemeClr val="lt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Подсистема управления трудовыми отношениями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Анализ и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регуляция групповых и личностных взаимоотношений, отношений руководства, управление производственными конфликтами и стрессами, социально-психологическая диагностика, соблюдение этических норм взаимоотношений, управление взаимодействием с  профсоюзами.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Подсистема обеспечения нормальных условий труда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Выполняет такие функции, как соблюдение требований психофизиологии и эргономики труда, соблюдения требований технической эстетики, охраны труда, военной охраны организации и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отдельных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должностных лиц.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Подсистема управления развитием персонала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Осуществляет учебу, переподготовку и повышение квалификации, адаптацию новых работников, оценку кандидатов на вакантную должность, текущую периодическую оценку кадров, организацию рационализаторской и изобретательской деятельности, реализацию деловой карьеры и служебно-профессионального продвижения.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3BF4-DB93-42AD-A6F3-A5163AE77FC1}" type="datetime1">
              <a:rPr lang="ru-RU" smtClean="0"/>
              <a:t>02.12.2025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Концепция управления персоналом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51012-DC38-4F3E-8B89-92C392AA5D5D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084290"/>
      </p:ext>
    </p:extLst>
  </p:cSld>
  <p:clrMapOvr>
    <a:masterClrMapping/>
  </p:clrMapOvr>
  <p:transition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704088"/>
            <a:ext cx="8136904" cy="564672"/>
          </a:xfrm>
        </p:spPr>
        <p:txBody>
          <a:bodyPr>
            <a:normAutofit fontScale="90000"/>
          </a:bodyPr>
          <a:lstStyle/>
          <a:p>
            <a:r>
              <a:rPr lang="ru-RU" sz="4800" dirty="0"/>
              <a:t>Система управления персоналом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8399636"/>
              </p:ext>
            </p:extLst>
          </p:nvPr>
        </p:nvGraphicFramePr>
        <p:xfrm>
          <a:off x="467544" y="1268760"/>
          <a:ext cx="8229609" cy="533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5637321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Подсистема 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Характеристика подсистемы</a:t>
                      </a:r>
                      <a:endParaRPr kumimoji="0" lang="ru-RU" sz="2000" b="1" kern="1200" dirty="0">
                        <a:solidFill>
                          <a:schemeClr val="lt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Подсистема управления мотивацией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Выполняет такие функции: организацию нормирования и тарификация трудового процесса, разработка систем оплаты труда, разработка форм участия персонала в прибылях, форм морального поощрения персонала</a:t>
                      </a:r>
                      <a:endParaRPr lang="ru-RU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Подсистема управления социальным развитием</a:t>
                      </a:r>
                      <a:endParaRPr lang="ru-RU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Осуществляет организацию общественного питания, жилищно-бытовое обслуживание, развитие культуры и физического воспитания, обеспечения здравоохранения и отдыха, обеспечение детскими заведениями, организацию социального страхования.</a:t>
                      </a:r>
                      <a:endParaRPr lang="ru-RU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Подсистема развития организационной структуры 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управления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Подсистема правового 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обеспечения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Подсистема информационного 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обеспечения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3BF4-DB93-42AD-A6F3-A5163AE77FC1}" type="datetime1">
              <a:rPr lang="ru-RU" smtClean="0"/>
              <a:t>02.12.2025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Концепция управления персоналом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51012-DC38-4F3E-8B89-92C392AA5D5D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84731"/>
      </p:ext>
    </p:extLst>
  </p:cSld>
  <p:clrMapOvr>
    <a:masterClrMapping/>
  </p:clrMapOvr>
  <p:transition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7772400" cy="816120"/>
          </a:xfrm>
        </p:spPr>
        <p:txBody>
          <a:bodyPr/>
          <a:lstStyle/>
          <a:p>
            <a:pPr algn="ctr"/>
            <a:r>
              <a:rPr lang="ru-RU" dirty="0" smtClean="0"/>
              <a:t>Состав подсистем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700808"/>
            <a:ext cx="8002088" cy="4464496"/>
          </a:xfrm>
        </p:spPr>
        <p:txBody>
          <a:bodyPr>
            <a:normAutofit/>
          </a:bodyPr>
          <a:lstStyle/>
          <a:p>
            <a:r>
              <a:rPr lang="ru-RU" sz="2800" dirty="0"/>
              <a:t>В зависимости от размера организации, состав подсистем изменяется: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800" dirty="0"/>
              <a:t>в малых организациях в одну подсистему включают функции нескольких подсистем,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800" dirty="0" smtClean="0"/>
              <a:t>в </a:t>
            </a:r>
            <a:r>
              <a:rPr lang="ru-RU" sz="2800" dirty="0"/>
              <a:t>больших - функции каждой подсистемы выполняют отдельные подразделы.</a:t>
            </a:r>
          </a:p>
          <a:p>
            <a:r>
              <a:rPr lang="ru-RU" sz="2800" dirty="0"/>
              <a:t>Комбинация этих подсистем уникальна для каждой организации и определяет ее специфику.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51012-DC38-4F3E-8B89-92C392AA5D5D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568943"/>
      </p:ext>
    </p:extLst>
  </p:cSld>
  <p:clrMapOvr>
    <a:masterClrMapping/>
  </p:clrMapOvr>
  <p:transition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1306</TotalTime>
  <Words>713</Words>
  <Application>Microsoft Office PowerPoint</Application>
  <PresentationFormat>Экран (4:3)</PresentationFormat>
  <Paragraphs>80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Calibri</vt:lpstr>
      <vt:lpstr>Constantia</vt:lpstr>
      <vt:lpstr>Times New Roman</vt:lpstr>
      <vt:lpstr>Wingdings</vt:lpstr>
      <vt:lpstr>Wingdings 2</vt:lpstr>
      <vt:lpstr>Поток</vt:lpstr>
      <vt:lpstr>Системный подход  к управлению персоналом</vt:lpstr>
      <vt:lpstr>Системный подход</vt:lpstr>
      <vt:lpstr>Исходные положения системного подхода </vt:lpstr>
      <vt:lpstr>Система управления персоналом</vt:lpstr>
      <vt:lpstr>Функции управления персоналом</vt:lpstr>
      <vt:lpstr>Система управления персоналом</vt:lpstr>
      <vt:lpstr>Система управления персоналом</vt:lpstr>
      <vt:lpstr>Система управления персоналом</vt:lpstr>
      <vt:lpstr>Состав подсистем</vt:lpstr>
    </vt:vector>
  </TitlesOfParts>
  <Company>Сибирский компьютерный колледж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МЕЖДУНАРОДНАЯ СЕРТИФИКАЦИЯ  КАК МОТИВ ПОВЫШЕНИЯ КАЧЕСТВА  ИЗУЧЕНИЯ ДИСЦИПЛИНЫ «ИНФОРМАТИКА»</dc:title>
  <dc:creator>Михаил Черняков</dc:creator>
  <cp:lastModifiedBy>User</cp:lastModifiedBy>
  <cp:revision>124</cp:revision>
  <dcterms:created xsi:type="dcterms:W3CDTF">2009-03-13T00:51:25Z</dcterms:created>
  <dcterms:modified xsi:type="dcterms:W3CDTF">2025-12-02T08:24:08Z</dcterms:modified>
</cp:coreProperties>
</file>