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63738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latin typeface="Times New Roman"/>
                <a:ea typeface="Times New Roman"/>
              </a:rPr>
              <a:t>ПРИРОДА И СУЩНОСТЬ ЭТИКИ ДЕЛОВЫХ ОТНОШЕНИЙ.</a:t>
            </a:r>
            <a:r>
              <a:rPr lang="ru-RU" sz="1800" dirty="0">
                <a:latin typeface="Times New Roman"/>
                <a:ea typeface="Times New Roman"/>
              </a:rPr>
              <a:t/>
            </a:r>
            <a:br>
              <a:rPr lang="ru-RU" sz="1800" dirty="0">
                <a:latin typeface="Times New Roman"/>
                <a:ea typeface="Times New Roman"/>
              </a:rPr>
            </a:br>
            <a:r>
              <a:rPr lang="ru-RU" sz="1800" b="1" dirty="0">
                <a:latin typeface="Times New Roman"/>
                <a:ea typeface="Times New Roman"/>
              </a:rPr>
              <a:t>План </a:t>
            </a:r>
            <a:r>
              <a:rPr lang="ru-RU" sz="1800" dirty="0">
                <a:latin typeface="Times New Roman"/>
                <a:ea typeface="Times New Roman"/>
              </a:rPr>
              <a:t/>
            </a:r>
            <a:br>
              <a:rPr lang="ru-RU" sz="1800" dirty="0">
                <a:latin typeface="Times New Roman"/>
                <a:ea typeface="Times New Roman"/>
              </a:rPr>
            </a:br>
            <a:r>
              <a:rPr lang="ru-RU" sz="1800" dirty="0">
                <a:latin typeface="Times New Roman"/>
                <a:ea typeface="Times New Roman"/>
              </a:rPr>
              <a:t/>
            </a:r>
            <a:br>
              <a:rPr lang="ru-RU" sz="1800" dirty="0">
                <a:latin typeface="Times New Roman"/>
                <a:ea typeface="Times New Roman"/>
              </a:rPr>
            </a:br>
            <a:r>
              <a:rPr lang="ru-RU" sz="1800" dirty="0" smtClean="0">
                <a:latin typeface="Times New Roman"/>
                <a:ea typeface="Times New Roman"/>
              </a:rPr>
              <a:t>1.Понятие</a:t>
            </a:r>
            <a:r>
              <a:rPr lang="ru-RU" sz="1800" dirty="0">
                <a:latin typeface="Times New Roman"/>
                <a:ea typeface="Times New Roman"/>
              </a:rPr>
              <a:t>, содержание, истоки и место деловой этики в структуре общей этики. </a:t>
            </a:r>
            <a:br>
              <a:rPr lang="ru-RU" sz="1800" dirty="0">
                <a:latin typeface="Times New Roman"/>
                <a:ea typeface="Times New Roman"/>
              </a:rPr>
            </a:br>
            <a:r>
              <a:rPr lang="ru-RU" sz="1800" dirty="0">
                <a:latin typeface="Times New Roman"/>
                <a:ea typeface="Times New Roman"/>
              </a:rPr>
              <a:t/>
            </a:r>
            <a:br>
              <a:rPr lang="ru-RU" sz="1800" dirty="0">
                <a:latin typeface="Times New Roman"/>
                <a:ea typeface="Times New Roman"/>
              </a:rPr>
            </a:br>
            <a:r>
              <a:rPr lang="ru-RU" sz="1800" dirty="0" smtClean="0">
                <a:latin typeface="Times New Roman"/>
                <a:ea typeface="Times New Roman"/>
              </a:rPr>
              <a:t>2 </a:t>
            </a:r>
            <a:r>
              <a:rPr lang="ru-RU" sz="1800" dirty="0">
                <a:latin typeface="Times New Roman"/>
                <a:ea typeface="Times New Roman"/>
              </a:rPr>
              <a:t>Основные принципы этики деловых отношений. </a:t>
            </a:r>
            <a:br>
              <a:rPr lang="ru-RU" sz="1800" dirty="0">
                <a:latin typeface="Times New Roman"/>
                <a:ea typeface="Times New Roman"/>
              </a:rPr>
            </a:br>
            <a:r>
              <a:rPr lang="ru-RU" sz="1800" dirty="0">
                <a:latin typeface="Times New Roman"/>
                <a:ea typeface="Times New Roman"/>
              </a:rPr>
              <a:t/>
            </a:r>
            <a:br>
              <a:rPr lang="ru-RU" sz="1800" dirty="0">
                <a:latin typeface="Times New Roman"/>
                <a:ea typeface="Times New Roman"/>
              </a:rPr>
            </a:br>
            <a:r>
              <a:rPr lang="ru-RU" sz="1800" dirty="0" smtClean="0">
                <a:latin typeface="Times New Roman"/>
                <a:ea typeface="Times New Roman"/>
              </a:rPr>
              <a:t>3</a:t>
            </a:r>
            <a:r>
              <a:rPr lang="ru-RU" sz="1800" dirty="0">
                <a:latin typeface="Times New Roman"/>
                <a:ea typeface="Times New Roman"/>
              </a:rPr>
              <a:t>. Закономерности межличностных отношений. </a:t>
            </a:r>
            <a:br>
              <a:rPr lang="ru-RU" sz="1800" dirty="0">
                <a:latin typeface="Times New Roman"/>
                <a:ea typeface="Times New Roman"/>
              </a:rPr>
            </a:br>
            <a:r>
              <a:rPr lang="ru-RU" sz="1800" dirty="0">
                <a:latin typeface="Times New Roman"/>
                <a:ea typeface="Times New Roman"/>
              </a:rPr>
              <a:t/>
            </a:r>
            <a:br>
              <a:rPr lang="ru-RU" sz="1800" dirty="0">
                <a:latin typeface="Times New Roman"/>
                <a:ea typeface="Times New Roman"/>
              </a:rPr>
            </a:br>
            <a:r>
              <a:rPr lang="ru-RU" sz="1800" dirty="0" smtClean="0">
                <a:latin typeface="Times New Roman"/>
                <a:ea typeface="Times New Roman"/>
              </a:rPr>
              <a:t> </a:t>
            </a:r>
            <a:r>
              <a:rPr lang="ru-RU" sz="1800" dirty="0">
                <a:latin typeface="Times New Roman"/>
                <a:ea typeface="Times New Roman"/>
              </a:rPr>
              <a:t>4. Этические проблемы деловых отношений.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248049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Особенности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(специфика) деловой этики: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ориентация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на конкретный конструктивный </a:t>
            </a:r>
            <a:r>
              <a:rPr lang="ru-RU" u="sng" dirty="0">
                <a:latin typeface="Times New Roman"/>
                <a:ea typeface="Times New Roman"/>
                <a:cs typeface="Times New Roman"/>
              </a:rPr>
              <a:t>результат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;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отношение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к проблеме </a:t>
            </a:r>
            <a:r>
              <a:rPr lang="ru-RU" u="sng" dirty="0">
                <a:latin typeface="Times New Roman"/>
                <a:ea typeface="Times New Roman"/>
                <a:cs typeface="Times New Roman"/>
              </a:rPr>
              <a:t>не зависит от отношения к партнеру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5543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b="1" dirty="0">
                <a:latin typeface="Times New Roman"/>
                <a:ea typeface="Times New Roman"/>
              </a:rPr>
              <a:t>Ее принципы</a:t>
            </a:r>
            <a:r>
              <a:rPr lang="ru-RU" dirty="0">
                <a:latin typeface="Times New Roman"/>
                <a:ea typeface="Times New Roman"/>
              </a:rPr>
              <a:t>: порядочность, пунктуальность (точность во времени и выполнении), коммуникабельность, ясность изложения мыслей, культура речи (умение слушать), самообладание (эмоциональная стабильность), скромность, опрятность, элегантность, хорошие манеры.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Соблюдение этики деловых - один из глав­ных критериев оценки профессионализма. Выполнение сотрудниками организации ее правил становится «визитной кар­точкой» и определяет перспективы развития взаимоотношений с партнером или клиентом.</a:t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86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1" dirty="0">
                <a:latin typeface="Times New Roman"/>
                <a:ea typeface="Times New Roman"/>
              </a:rPr>
              <a:t>Основные принципы этики деловых отношений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>
                <a:latin typeface="Times New Roman"/>
                <a:ea typeface="Times New Roman"/>
              </a:rPr>
              <a:t>Принципы этики деловых отношений - </a:t>
            </a:r>
            <a:r>
              <a:rPr lang="ru-RU" dirty="0">
                <a:latin typeface="Times New Roman"/>
                <a:ea typeface="Times New Roman"/>
              </a:rPr>
              <a:t>обобщенное выра­жение нравственных требований, выработанных в моральном сознании общества, которые указывают на необходимое пове­дение участников деловых отношений.</a:t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6977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b="1" dirty="0">
                <a:latin typeface="Times New Roman"/>
                <a:ea typeface="Times New Roman"/>
              </a:rPr>
              <a:t>Главное положение </a:t>
            </a:r>
            <a:r>
              <a:rPr lang="ru-RU" dirty="0">
                <a:latin typeface="Times New Roman"/>
                <a:ea typeface="Times New Roman"/>
              </a:rPr>
              <a:t>деловой этики - </a:t>
            </a:r>
            <a:r>
              <a:rPr lang="ru-RU" b="1" i="1" dirty="0">
                <a:latin typeface="Times New Roman"/>
                <a:ea typeface="Times New Roman"/>
              </a:rPr>
              <a:t>приоритет </a:t>
            </a:r>
            <a:r>
              <a:rPr lang="ru-RU" dirty="0">
                <a:latin typeface="Times New Roman"/>
                <a:ea typeface="Times New Roman"/>
              </a:rPr>
              <a:t>в разрешении проблем, возникающих в деловом мире, должен </a:t>
            </a:r>
            <a:r>
              <a:rPr lang="ru-RU" b="1" i="1" dirty="0">
                <a:latin typeface="Times New Roman"/>
                <a:ea typeface="Times New Roman"/>
              </a:rPr>
              <a:t>отдаваться интересам межличностных отно­шений</a:t>
            </a:r>
            <a:r>
              <a:rPr lang="ru-RU" dirty="0">
                <a:latin typeface="Times New Roman"/>
                <a:ea typeface="Times New Roman"/>
              </a:rPr>
              <a:t>, а не производству продукции.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>
                <a:latin typeface="Times New Roman"/>
                <a:ea typeface="Times New Roman"/>
              </a:rPr>
              <a:t>В </a:t>
            </a:r>
            <a:r>
              <a:rPr lang="ru-RU" dirty="0">
                <a:latin typeface="Times New Roman"/>
                <a:ea typeface="Times New Roman"/>
              </a:rPr>
              <a:t>преамбуле принятой в 1994 г. в швейцар­ском городе Ко (</a:t>
            </a:r>
            <a:r>
              <a:rPr lang="ru-RU" dirty="0" err="1">
                <a:latin typeface="Times New Roman"/>
                <a:ea typeface="Times New Roman"/>
              </a:rPr>
              <a:t>Caux</a:t>
            </a:r>
            <a:r>
              <a:rPr lang="ru-RU" dirty="0">
                <a:latin typeface="Times New Roman"/>
                <a:ea typeface="Times New Roman"/>
              </a:rPr>
              <a:t>) </a:t>
            </a:r>
            <a:r>
              <a:rPr lang="ru-RU" b="1" dirty="0">
                <a:latin typeface="Times New Roman"/>
                <a:ea typeface="Times New Roman"/>
              </a:rPr>
              <a:t> Декларации Ко - «Принципы бизнеса»</a:t>
            </a:r>
            <a:r>
              <a:rPr lang="ru-RU" dirty="0">
                <a:latin typeface="Times New Roman"/>
                <a:ea typeface="Times New Roman"/>
              </a:rPr>
              <a:t> говорится: «Фундаментальными принци­пами являются: ответственность за проводимую политику и дей­ствия в сфере бизнеса, уважение человеческого достоинства и интересов тех, кто участвует в бизнесе» </a:t>
            </a:r>
            <a:r>
              <a:rPr lang="ru-RU" i="1" dirty="0">
                <a:latin typeface="Times New Roman"/>
                <a:ea typeface="Times New Roman"/>
              </a:rPr>
              <a:t>(</a:t>
            </a:r>
            <a:r>
              <a:rPr lang="ru-RU" i="1" dirty="0" err="1">
                <a:latin typeface="Times New Roman"/>
                <a:ea typeface="Times New Roman"/>
              </a:rPr>
              <a:t>Шихарев</a:t>
            </a:r>
            <a:r>
              <a:rPr lang="ru-RU" i="1" dirty="0">
                <a:latin typeface="Times New Roman"/>
                <a:ea typeface="Times New Roman"/>
              </a:rPr>
              <a:t> П.Н. Введение в российскую деловую культуру. – М., 2000. – С. 50). 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0186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/>
                <a:ea typeface="Times New Roman"/>
              </a:rPr>
              <a:t>В качестве </a:t>
            </a:r>
            <a:r>
              <a:rPr lang="ru-RU" b="1" dirty="0">
                <a:latin typeface="Times New Roman"/>
                <a:ea typeface="Times New Roman"/>
              </a:rPr>
              <a:t>главных принципов международного бизнеса </a:t>
            </a:r>
            <a:r>
              <a:rPr lang="ru-RU" dirty="0">
                <a:latin typeface="Times New Roman"/>
                <a:ea typeface="Times New Roman"/>
              </a:rPr>
              <a:t>на уровне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макросубъектов</a:t>
            </a:r>
            <a:r>
              <a:rPr lang="ru-RU" dirty="0">
                <a:latin typeface="Times New Roman"/>
                <a:ea typeface="Times New Roman"/>
              </a:rPr>
              <a:t> социальной и экономической структуры общества -организаций, государств, общества - выделены следующие: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ответственность бизнеса: от блага акционеров к благу его ключевых партнеров;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экономическое и социальное влияние бизнеса: к прогрессу, справедливости и мировому сообществу;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этика бизнеса: от буквы закона к духу доверия;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уважение правовых норм;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забота об окружающей среде;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отказ от противозаконных действий.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4965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>
                <a:latin typeface="Times New Roman"/>
                <a:ea typeface="Times New Roman"/>
              </a:rPr>
              <a:t>Принципы взаимоотношений на микроуровне, </a:t>
            </a:r>
            <a:r>
              <a:rPr lang="ru-RU" dirty="0">
                <a:latin typeface="Times New Roman"/>
                <a:ea typeface="Times New Roman"/>
              </a:rPr>
              <a:t>т. е. организации с поку­пателями, владельцами (инвесторами), персоналом, конкурентами: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1) </a:t>
            </a:r>
            <a:r>
              <a:rPr lang="ru-RU" b="1" dirty="0">
                <a:latin typeface="Times New Roman"/>
                <a:ea typeface="Times New Roman"/>
              </a:rPr>
              <a:t>организации с покупателями</a:t>
            </a:r>
            <a:r>
              <a:rPr lang="ru-RU" dirty="0">
                <a:latin typeface="Times New Roman"/>
                <a:ea typeface="Times New Roman"/>
              </a:rPr>
              <a:t>: 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обеспечивать своих клиентов товарами и услугами высшего качества в соответствии с их требованиями; 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обходиться с ними честно во всех аспектах своей коммерческой деятельности, обеспечивая высокий уровень обслуживания для удовлетворения их потребностей;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гарантировать уважение человеческого достоинства в предлагаемых товарах, маркетинге рекламе; уважать целостность культуры клиентов.</a:t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594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/>
                <a:ea typeface="Times New Roman"/>
              </a:rPr>
              <a:t>Отношения </a:t>
            </a:r>
            <a:r>
              <a:rPr lang="ru-RU" b="1" dirty="0">
                <a:latin typeface="Times New Roman"/>
                <a:ea typeface="Times New Roman"/>
              </a:rPr>
              <a:t>организации с персоналом </a:t>
            </a:r>
            <a:r>
              <a:rPr lang="ru-RU" dirty="0">
                <a:latin typeface="Times New Roman"/>
                <a:ea typeface="Times New Roman"/>
              </a:rPr>
              <a:t>рекомендуется стро­ить на следующих принципах: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обеспечивать работников работой и заработной платой, ко­торые повышают их уровень жизни;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прислушиваться и реагировать на предло­жения работников;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в случае конфликтов участвовать в открытых переговорах с трудовым коллективом;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избегать дискриминационной политики, гарантировать равные права независимо от пола, возраста и т.д.;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обеспечивать охрану труда;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поощрять работников в развитии необходи­мых навыков и умений.</a:t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591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b="1" dirty="0">
                <a:latin typeface="Times New Roman"/>
                <a:ea typeface="Times New Roman"/>
              </a:rPr>
              <a:t>Закономерности межличностных отношений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>
                <a:latin typeface="Times New Roman"/>
                <a:ea typeface="Times New Roman"/>
              </a:rPr>
              <a:t>Под закономерностью межличностных отноше­ний </a:t>
            </a:r>
            <a:r>
              <a:rPr lang="ru-RU" dirty="0">
                <a:latin typeface="Times New Roman"/>
                <a:ea typeface="Times New Roman"/>
              </a:rPr>
              <a:t>понимается объективно существующая устойчивая связь явлений, возникающих в общении и наклады­вающая значительный отпечаток на его характер. Чаще они являются </a:t>
            </a:r>
            <a:r>
              <a:rPr lang="ru-RU" i="1" dirty="0">
                <a:latin typeface="Times New Roman"/>
                <a:ea typeface="Times New Roman"/>
              </a:rPr>
              <a:t>психологическими </a:t>
            </a:r>
            <a:r>
              <a:rPr lang="ru-RU" dirty="0">
                <a:latin typeface="Times New Roman"/>
                <a:ea typeface="Times New Roman"/>
              </a:rPr>
              <a:t>закономерностями. Их учет позволяет руководителю сформировать эффективную линию поведения.</a:t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4022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>
                <a:latin typeface="Times New Roman"/>
                <a:ea typeface="Times New Roman"/>
              </a:rPr>
              <a:t>1) Закономерность неопределенно­сти отклика: в зависимости от</a:t>
            </a:r>
            <a:r>
              <a:rPr lang="ru-RU" dirty="0">
                <a:latin typeface="Times New Roman"/>
                <a:ea typeface="Times New Roman"/>
              </a:rPr>
              <a:t> индивидуальных особен­ностей, конкретной ситуации, передачи информации люди по разному воспринимают внешние воздействия. Изучение этой закономерности позволяет отве­тить на ряд вопросов: почему сотрудник не сделал или сделал не так, о чем вы его просили? Почему ваши действия, указания неожиданно обидели человека? 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В соответствии с теорией процесса мотивации трудовой деятельности - </a:t>
            </a:r>
            <a:r>
              <a:rPr lang="ru-RU" b="1" i="1" dirty="0">
                <a:latin typeface="Times New Roman"/>
                <a:ea typeface="Times New Roman"/>
              </a:rPr>
              <a:t>моде­ли Портера-</a:t>
            </a:r>
            <a:r>
              <a:rPr lang="ru-RU" b="1" i="1" dirty="0" err="1">
                <a:latin typeface="Times New Roman"/>
                <a:ea typeface="Times New Roman"/>
              </a:rPr>
              <a:t>Лоулера</a:t>
            </a:r>
            <a:r>
              <a:rPr lang="ru-RU" b="1" i="1" dirty="0">
                <a:latin typeface="Times New Roman"/>
                <a:ea typeface="Times New Roman"/>
              </a:rPr>
              <a:t> -</a:t>
            </a:r>
            <a:r>
              <a:rPr lang="ru-RU" dirty="0">
                <a:latin typeface="Times New Roman"/>
                <a:ea typeface="Times New Roman"/>
              </a:rPr>
              <a:t> исполнитель оценивает вероятность связи «усилия - вознаграж­дение». Если человек, дающий указание, избрал способ воздействия, не соответствующий ожиданиям и особенностям исполнителя, - то исполнитель (иногда неосознанно)будет искать способы снижения усилий для выполнения поручения.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51564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/>
                <a:ea typeface="Times New Roman"/>
              </a:rPr>
              <a:t>2) </a:t>
            </a:r>
            <a:r>
              <a:rPr lang="ru-RU" b="1" dirty="0">
                <a:latin typeface="Times New Roman"/>
                <a:ea typeface="Times New Roman"/>
              </a:rPr>
              <a:t> Закономерность неадекватности отображения человека человеком и неадекватности самооценки:</a:t>
            </a:r>
            <a:r>
              <a:rPr lang="ru-RU" dirty="0">
                <a:latin typeface="Times New Roman"/>
                <a:ea typeface="Times New Roman"/>
              </a:rPr>
              <a:t> ни один человек не может постичь другого и самого себя с такой степенью достоверности, ко­торая была бы достаточной для принятия серьезных решений.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Поэтому оценивая результат труда, профессионально­го поведения, личностных качеств других людей (подчи­ненных, руководителей, внешних партнеров), необходимо соблю­дать максимальную взвешенность и корректность. Любая оценка на данный мо­мент времени не может быть окончательной: человек изменяет свои способности, личностные свойства и мотивации или может находиться в физическом, интеллек­туальном и эмоциональном состоянии, нехарак­терным для него. Эту закономерность следует учитывать при проведении аттестации, назначении и освобождении от должности.</a:t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9494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i="1" dirty="0">
                <a:latin typeface="Times New Roman"/>
                <a:ea typeface="Times New Roman"/>
              </a:rPr>
              <a:t>Аристотель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Термин «эти­ка» - древнегреческого происхождения и переводится как жилище, гнездо птицы, логово зверя. Понятие «эти­ка» ввел древнегреческий философ Аристотель для обозначения, с одной стороны - добродетелей, присущих совершенному человеку; с другой - той об­ласти знания, которая эти добродетели изучала. 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i="1" dirty="0">
                <a:latin typeface="Times New Roman"/>
                <a:ea typeface="Times New Roman"/>
              </a:rPr>
              <a:t>Этика</a:t>
            </a:r>
            <a:r>
              <a:rPr lang="ru-RU" dirty="0">
                <a:latin typeface="Times New Roman"/>
                <a:ea typeface="Times New Roman"/>
              </a:rPr>
              <a:t> возникла как </a:t>
            </a:r>
            <a:r>
              <a:rPr lang="ru-RU" b="1" i="1" dirty="0">
                <a:latin typeface="Times New Roman"/>
                <a:ea typeface="Times New Roman"/>
              </a:rPr>
              <a:t>регулятор поведения человека</a:t>
            </a:r>
            <a:r>
              <a:rPr lang="ru-RU" dirty="0">
                <a:latin typeface="Times New Roman"/>
                <a:ea typeface="Times New Roman"/>
              </a:rPr>
              <a:t> в обществе других людей. Такими регуляторами помимо этики являются религия, право, экономика, политика и др. Этика отличается от них (например, права) тем, что моральным регуляторами поведения является добрая воля человека, в то время как в праве, например, действуют запреты, наказания (штрафные, административные санкции), силовые методы (лишение свободы) и институты (тюрьмы).</a:t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4605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latin typeface="Times New Roman"/>
                <a:ea typeface="Times New Roman"/>
              </a:rPr>
              <a:t>Разработаны принципы подхода к человеку как к объекту познания: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принцип универсальной талантливости («нет людей </a:t>
            </a:r>
            <a:r>
              <a:rPr lang="ru-RU" dirty="0" err="1">
                <a:latin typeface="Times New Roman"/>
                <a:ea typeface="Times New Roman"/>
              </a:rPr>
              <a:t>непособных</a:t>
            </a:r>
            <a:r>
              <a:rPr lang="ru-RU" dirty="0">
                <a:latin typeface="Times New Roman"/>
                <a:ea typeface="Times New Roman"/>
              </a:rPr>
              <a:t>, есть люди, занятые не своим делом»);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принцип развития (способности развиваются в ходе изменений условий жизни и интеллектуаль­но-психологических тренировок);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принцип неисчерпаемости (ни одна оценка человека при его жизни не может считаться окончательной).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3) Важное значение в межличностных отношениях имеет </a:t>
            </a:r>
            <a:r>
              <a:rPr lang="ru-RU" b="1" dirty="0">
                <a:latin typeface="Times New Roman"/>
                <a:ea typeface="Times New Roman"/>
              </a:rPr>
              <a:t>законо­мерность искажения смысла информации. 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76550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latin typeface="Times New Roman"/>
                <a:ea typeface="Times New Roman"/>
              </a:rPr>
              <a:t>4) З</a:t>
            </a:r>
            <a:r>
              <a:rPr lang="ru-RU" b="1" dirty="0">
                <a:latin typeface="Times New Roman"/>
                <a:ea typeface="Times New Roman"/>
              </a:rPr>
              <a:t>акономерность пси­хологической самозащиты. 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>
                <a:latin typeface="Times New Roman"/>
                <a:ea typeface="Times New Roman"/>
              </a:rPr>
              <a:t>В повседневной жизни, в процессе профессиональной деятель­ности можно выделить несколько видов безопасности:</a:t>
            </a:r>
            <a:br>
              <a:rPr lang="ru-RU">
                <a:latin typeface="Times New Roman"/>
                <a:ea typeface="Times New Roman"/>
              </a:rPr>
            </a:br>
            <a:r>
              <a:rPr lang="ru-RU">
                <a:latin typeface="Times New Roman"/>
                <a:ea typeface="Times New Roman"/>
              </a:rPr>
              <a:t/>
            </a:r>
            <a:br>
              <a:rPr lang="ru-RU">
                <a:latin typeface="Times New Roman"/>
                <a:ea typeface="Times New Roman"/>
              </a:rPr>
            </a:br>
            <a:r>
              <a:rPr lang="ru-RU">
                <a:latin typeface="Times New Roman"/>
                <a:ea typeface="Times New Roman"/>
              </a:rPr>
              <a:t>- внешняя физическая;</a:t>
            </a:r>
            <a:br>
              <a:rPr lang="ru-RU">
                <a:latin typeface="Times New Roman"/>
                <a:ea typeface="Times New Roman"/>
              </a:rPr>
            </a:br>
            <a:r>
              <a:rPr lang="ru-RU">
                <a:latin typeface="Times New Roman"/>
                <a:ea typeface="Times New Roman"/>
              </a:rPr>
              <a:t/>
            </a:r>
            <a:br>
              <a:rPr lang="ru-RU">
                <a:latin typeface="Times New Roman"/>
                <a:ea typeface="Times New Roman"/>
              </a:rPr>
            </a:br>
            <a:r>
              <a:rPr lang="ru-RU">
                <a:latin typeface="Times New Roman"/>
                <a:ea typeface="Times New Roman"/>
              </a:rPr>
              <a:t>- внутренняя физическая;</a:t>
            </a:r>
            <a:br>
              <a:rPr lang="ru-RU">
                <a:latin typeface="Times New Roman"/>
                <a:ea typeface="Times New Roman"/>
              </a:rPr>
            </a:br>
            <a:r>
              <a:rPr lang="ru-RU">
                <a:latin typeface="Times New Roman"/>
                <a:ea typeface="Times New Roman"/>
              </a:rPr>
              <a:t/>
            </a:r>
            <a:br>
              <a:rPr lang="ru-RU">
                <a:latin typeface="Times New Roman"/>
                <a:ea typeface="Times New Roman"/>
              </a:rPr>
            </a:br>
            <a:r>
              <a:rPr lang="ru-RU">
                <a:latin typeface="Times New Roman"/>
                <a:ea typeface="Times New Roman"/>
              </a:rPr>
              <a:t>- юридическая (или правовая);</a:t>
            </a:r>
            <a:br>
              <a:rPr lang="ru-RU">
                <a:latin typeface="Times New Roman"/>
                <a:ea typeface="Times New Roman"/>
              </a:rPr>
            </a:br>
            <a:r>
              <a:rPr lang="ru-RU">
                <a:latin typeface="Times New Roman"/>
                <a:ea typeface="Times New Roman"/>
              </a:rPr>
              <a:t/>
            </a:r>
            <a:br>
              <a:rPr lang="ru-RU">
                <a:latin typeface="Times New Roman"/>
                <a:ea typeface="Times New Roman"/>
              </a:rPr>
            </a:br>
            <a:r>
              <a:rPr lang="ru-RU">
                <a:latin typeface="Times New Roman"/>
                <a:ea typeface="Times New Roman"/>
              </a:rPr>
              <a:t>- социальная;</a:t>
            </a:r>
            <a:br>
              <a:rPr lang="ru-RU">
                <a:latin typeface="Times New Roman"/>
                <a:ea typeface="Times New Roman"/>
              </a:rPr>
            </a:br>
            <a:r>
              <a:rPr lang="ru-RU">
                <a:latin typeface="Times New Roman"/>
                <a:ea typeface="Times New Roman"/>
              </a:rPr>
              <a:t/>
            </a:r>
            <a:br>
              <a:rPr lang="ru-RU">
                <a:latin typeface="Times New Roman"/>
                <a:ea typeface="Times New Roman"/>
              </a:rPr>
            </a:br>
            <a:r>
              <a:rPr lang="ru-RU">
                <a:latin typeface="Times New Roman"/>
                <a:ea typeface="Times New Roman"/>
              </a:rPr>
              <a:t>- психологическая.</a:t>
            </a:r>
            <a:br>
              <a:rPr lang="ru-RU">
                <a:latin typeface="Times New Roman"/>
                <a:ea typeface="Times New Roman"/>
              </a:rPr>
            </a:b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3527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Этические проблемы деловых отношений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К важнейшим «вечным» моральным дилеммам, перед которыми стоят субъекты деловых отношений, можно отнести следующие: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соотношение целей и средств их достижения;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соотношение личных и общественных интересов;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выбор между краткосрочной выгодой и долгосрочным результатом;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соотношение материальных и духовных ценностей при принятии решений.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05746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1052736"/>
            <a:ext cx="6196405" cy="4670333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latin typeface="Times New Roman"/>
                <a:ea typeface="Times New Roman"/>
                <a:cs typeface="Times New Roman"/>
              </a:rPr>
              <a:t>В современных условиях на </a:t>
            </a:r>
            <a:r>
              <a:rPr lang="ru-RU" sz="1200" b="1" dirty="0">
                <a:latin typeface="Times New Roman"/>
                <a:ea typeface="Times New Roman"/>
                <a:cs typeface="Times New Roman"/>
              </a:rPr>
              <a:t>макроуровне</a:t>
            </a:r>
            <a:r>
              <a:rPr lang="ru-RU" sz="1200" dirty="0">
                <a:latin typeface="Times New Roman"/>
                <a:ea typeface="Times New Roman"/>
                <a:cs typeface="Times New Roman"/>
              </a:rPr>
              <a:t> ключевые этические проблемы деловых отношений возникают в следующих областях </a:t>
            </a:r>
            <a:r>
              <a:rPr lang="ru-RU" sz="1200" i="1" dirty="0">
                <a:latin typeface="Times New Roman"/>
                <a:ea typeface="Times New Roman"/>
                <a:cs typeface="Times New Roman"/>
              </a:rPr>
              <a:t>(Петрунин Ю.Ю., Борисов В.К. Этика бизнеса. М., 2000. С. 182 — 195):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2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1200" dirty="0">
                <a:latin typeface="Times New Roman"/>
                <a:ea typeface="Times New Roman"/>
                <a:cs typeface="Times New Roman"/>
              </a:rPr>
            </a:br>
            <a:r>
              <a:rPr lang="ru-RU" sz="1200" dirty="0">
                <a:latin typeface="Times New Roman"/>
                <a:ea typeface="Times New Roman"/>
                <a:cs typeface="Times New Roman"/>
              </a:rPr>
              <a:t>отношения между организациями;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2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1200" dirty="0">
                <a:latin typeface="Times New Roman"/>
                <a:ea typeface="Times New Roman"/>
                <a:cs typeface="Times New Roman"/>
              </a:rPr>
            </a:br>
            <a:r>
              <a:rPr lang="ru-RU" sz="1200" dirty="0">
                <a:latin typeface="Times New Roman"/>
                <a:ea typeface="Times New Roman"/>
                <a:cs typeface="Times New Roman"/>
              </a:rPr>
              <a:t>отношения между организациями и государством;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2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1200" dirty="0">
                <a:latin typeface="Times New Roman"/>
                <a:ea typeface="Times New Roman"/>
                <a:cs typeface="Times New Roman"/>
              </a:rPr>
            </a:br>
            <a:r>
              <a:rPr lang="ru-RU" sz="1200" dirty="0">
                <a:latin typeface="Times New Roman"/>
                <a:ea typeface="Times New Roman"/>
                <a:cs typeface="Times New Roman"/>
              </a:rPr>
              <a:t>отношения между организациями-производителями и потребителями;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2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1200" dirty="0">
                <a:latin typeface="Times New Roman"/>
                <a:ea typeface="Times New Roman"/>
                <a:cs typeface="Times New Roman"/>
              </a:rPr>
            </a:br>
            <a:r>
              <a:rPr lang="ru-RU" sz="1200" dirty="0">
                <a:latin typeface="Times New Roman"/>
                <a:ea typeface="Times New Roman"/>
                <a:cs typeface="Times New Roman"/>
              </a:rPr>
              <a:t>отношения между организациями и владельцами (инвесторами);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2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1200" dirty="0">
                <a:latin typeface="Times New Roman"/>
                <a:ea typeface="Times New Roman"/>
                <a:cs typeface="Times New Roman"/>
              </a:rPr>
            </a:br>
            <a:r>
              <a:rPr lang="ru-RU" sz="1200" dirty="0">
                <a:latin typeface="Times New Roman"/>
                <a:ea typeface="Times New Roman"/>
                <a:cs typeface="Times New Roman"/>
              </a:rPr>
              <a:t>отношения между организациями и местными сообществами;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r>
              <a:rPr lang="ru-RU" sz="1200" dirty="0">
                <a:latin typeface="Times New Roman"/>
                <a:ea typeface="Times New Roman"/>
              </a:rPr>
              <a:t/>
            </a:r>
            <a:br>
              <a:rPr lang="ru-RU" sz="1200" dirty="0">
                <a:latin typeface="Times New Roman"/>
                <a:ea typeface="Times New Roman"/>
              </a:rPr>
            </a:br>
            <a:r>
              <a:rPr lang="ru-RU" sz="1200" dirty="0">
                <a:latin typeface="Times New Roman"/>
                <a:ea typeface="Times New Roman"/>
              </a:rPr>
              <a:t>отношения между организациями и окружающей средой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4361160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1052736"/>
            <a:ext cx="6196405" cy="467033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Серьезные моральные проблемы возникают в настоящее вре­мя и на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микроуровне,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внутри организаций, в таких областях, как </a:t>
            </a:r>
            <a:r>
              <a:rPr lang="ru-RU" i="1" dirty="0">
                <a:latin typeface="Times New Roman"/>
                <a:ea typeface="Times New Roman"/>
                <a:cs typeface="Times New Roman"/>
              </a:rPr>
              <a:t>(Петрунин Ю.Ю., Борисов В.Г. Этика бизнеса. - С. 120 - 137):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принятие управленческих решений;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взаимоотношения между руководителями и подчиненными;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служебные разоблачения;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положение женщин в организации;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взаимные услуги.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42352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1052736"/>
            <a:ext cx="6196405" cy="467033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Выделяют четыре группы основных аргументов, обосновыва­ющих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принятие управленческих решений,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неправильных с эти­ческой точки зрения: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уверенность в том, что данная деятельность не выходит за рамки этических и юридических норм, т. е. на самом деле не является моральной;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уверенность в том, что данная деятельность отвечает инте­ресам индивида или корпорации и что ожидаются именно подобные действия;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уверенность в том, что данная деятельность «безопасна», так как никогда не будет обнаружена и обнародована;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уверенность в том, что поскольку данная деятельность помогает организации, то она отнесется снисходительно и даже защитит человека, ею занимающегося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6438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Times New Roman"/>
                <a:ea typeface="Times New Roman"/>
              </a:rPr>
              <a:t>Ныне </a:t>
            </a:r>
            <a:r>
              <a:rPr lang="ru-RU" b="1" dirty="0">
                <a:latin typeface="Times New Roman"/>
                <a:ea typeface="Times New Roman"/>
              </a:rPr>
              <a:t>этика</a:t>
            </a:r>
            <a:r>
              <a:rPr lang="ru-RU" dirty="0">
                <a:latin typeface="Times New Roman"/>
                <a:ea typeface="Times New Roman"/>
              </a:rPr>
              <a:t> трактуется как наука, система универ­сальных и специфических нравственных требований и норм поведения, реализуемых в процессе общественной жизни; как наука о морали нравственности.. При этом </a:t>
            </a:r>
            <a:r>
              <a:rPr lang="ru-RU" b="1" dirty="0">
                <a:latin typeface="Times New Roman"/>
                <a:ea typeface="Times New Roman"/>
              </a:rPr>
              <a:t>мораль</a:t>
            </a:r>
            <a:r>
              <a:rPr lang="ru-RU" dirty="0">
                <a:latin typeface="Times New Roman"/>
                <a:ea typeface="Times New Roman"/>
              </a:rPr>
              <a:t> является теоретической частью этики: это принципы, нормы и правила, которые предъявляются человеку, и осуществление которых носит добро­вольный характер. </a:t>
            </a:r>
            <a:r>
              <a:rPr lang="ru-RU" b="1" dirty="0">
                <a:latin typeface="Times New Roman"/>
                <a:ea typeface="Times New Roman"/>
              </a:rPr>
              <a:t>Нравственность </a:t>
            </a:r>
            <a:r>
              <a:rPr lang="ru-RU" dirty="0">
                <a:latin typeface="Times New Roman"/>
                <a:ea typeface="Times New Roman"/>
              </a:rPr>
              <a:t>– это практическая часть этики, область реальных поступков, поведения человека. </a:t>
            </a:r>
            <a:r>
              <a:rPr lang="ru-RU" b="1" i="1" dirty="0">
                <a:latin typeface="Times New Roman"/>
                <a:ea typeface="Times New Roman"/>
              </a:rPr>
              <a:t>Объектом этики</a:t>
            </a:r>
            <a:r>
              <a:rPr lang="ru-RU" dirty="0">
                <a:latin typeface="Times New Roman"/>
                <a:ea typeface="Times New Roman"/>
              </a:rPr>
              <a:t> (областью деятельности) является общество и человек, </a:t>
            </a:r>
            <a:r>
              <a:rPr lang="ru-RU" b="1" i="1" dirty="0">
                <a:latin typeface="Times New Roman"/>
                <a:ea typeface="Times New Roman"/>
              </a:rPr>
              <a:t>предметом</a:t>
            </a:r>
            <a:r>
              <a:rPr lang="ru-RU" dirty="0">
                <a:latin typeface="Times New Roman"/>
                <a:ea typeface="Times New Roman"/>
              </a:rPr>
              <a:t> (что изучает) – их мораль и нравственность. </a:t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16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/>
                <a:ea typeface="Times New Roman"/>
              </a:rPr>
              <a:t>Как и всякая наука, этика имеет свои законы, например, </a:t>
            </a:r>
            <a:r>
              <a:rPr lang="ru-RU" b="1" i="1" dirty="0">
                <a:latin typeface="Times New Roman"/>
                <a:ea typeface="Times New Roman"/>
              </a:rPr>
              <a:t>«золотое правило»</a:t>
            </a:r>
            <a:r>
              <a:rPr lang="ru-RU" dirty="0">
                <a:latin typeface="Times New Roman"/>
                <a:ea typeface="Times New Roman"/>
              </a:rPr>
              <a:t>: «Поступай с другими так, как хочешь, чтобы поступали с тобой». </a:t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6585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6120680"/>
          </a:xfrm>
        </p:spPr>
        <p:txBody>
          <a:bodyPr>
            <a:noAutofit/>
          </a:bodyPr>
          <a:lstStyle/>
          <a:p>
            <a:r>
              <a:rPr lang="ru-RU" sz="1400" dirty="0">
                <a:latin typeface="Times New Roman"/>
                <a:ea typeface="Times New Roman"/>
              </a:rPr>
              <a:t>Главные </a:t>
            </a:r>
            <a:r>
              <a:rPr lang="ru-RU" sz="1400" b="1" i="1" dirty="0">
                <a:latin typeface="Times New Roman"/>
                <a:ea typeface="Times New Roman"/>
              </a:rPr>
              <a:t>категории </a:t>
            </a:r>
            <a:r>
              <a:rPr lang="ru-RU" sz="1400" dirty="0">
                <a:latin typeface="Times New Roman"/>
                <a:ea typeface="Times New Roman"/>
              </a:rPr>
              <a:t>этики:</a:t>
            </a:r>
            <a:br>
              <a:rPr lang="ru-RU" sz="1400" dirty="0">
                <a:latin typeface="Times New Roman"/>
                <a:ea typeface="Times New Roman"/>
              </a:rPr>
            </a:br>
            <a:r>
              <a:rPr lang="ru-RU" sz="1400" dirty="0">
                <a:latin typeface="Times New Roman"/>
                <a:ea typeface="Times New Roman"/>
              </a:rPr>
              <a:t/>
            </a:r>
            <a:br>
              <a:rPr lang="ru-RU" sz="1400" dirty="0">
                <a:latin typeface="Times New Roman"/>
                <a:ea typeface="Times New Roman"/>
              </a:rPr>
            </a:br>
            <a:r>
              <a:rPr lang="ru-RU" sz="1400" dirty="0">
                <a:latin typeface="Times New Roman"/>
                <a:ea typeface="Times New Roman"/>
              </a:rPr>
              <a:t>1) </a:t>
            </a:r>
            <a:r>
              <a:rPr lang="ru-RU" sz="1400" b="1" dirty="0">
                <a:latin typeface="Times New Roman"/>
                <a:ea typeface="Times New Roman"/>
              </a:rPr>
              <a:t>Добро,</a:t>
            </a:r>
            <a:r>
              <a:rPr lang="ru-RU" sz="1400" dirty="0">
                <a:latin typeface="Times New Roman"/>
                <a:ea typeface="Times New Roman"/>
              </a:rPr>
              <a:t> в самой общей форме, - всё то, что способ­ствует благу; </a:t>
            </a:r>
            <a:r>
              <a:rPr lang="ru-RU" sz="1400" b="1" dirty="0">
                <a:latin typeface="Times New Roman"/>
                <a:ea typeface="Times New Roman"/>
              </a:rPr>
              <a:t>зло </a:t>
            </a:r>
            <a:r>
              <a:rPr lang="ru-RU" sz="1400" dirty="0">
                <a:latin typeface="Times New Roman"/>
                <a:ea typeface="Times New Roman"/>
              </a:rPr>
              <a:t>- все то, что подрывает и разрушает благо, противостоит ему. </a:t>
            </a:r>
            <a:br>
              <a:rPr lang="ru-RU" sz="1400" dirty="0">
                <a:latin typeface="Times New Roman"/>
                <a:ea typeface="Times New Roman"/>
              </a:rPr>
            </a:br>
            <a:r>
              <a:rPr lang="ru-RU" sz="1400" dirty="0">
                <a:latin typeface="Times New Roman"/>
                <a:ea typeface="Times New Roman"/>
              </a:rPr>
              <a:t/>
            </a:r>
            <a:br>
              <a:rPr lang="ru-RU" sz="1400" dirty="0">
                <a:latin typeface="Times New Roman"/>
                <a:ea typeface="Times New Roman"/>
              </a:rPr>
            </a:br>
            <a:r>
              <a:rPr lang="ru-RU" sz="1400" dirty="0">
                <a:latin typeface="Times New Roman"/>
                <a:ea typeface="Times New Roman"/>
              </a:rPr>
              <a:t>2)</a:t>
            </a:r>
            <a:r>
              <a:rPr lang="ru-RU" sz="1400" b="1" dirty="0">
                <a:latin typeface="Times New Roman"/>
                <a:ea typeface="Times New Roman"/>
              </a:rPr>
              <a:t> Категория долг</a:t>
            </a:r>
            <a:r>
              <a:rPr lang="ru-RU" sz="1400" dirty="0">
                <a:latin typeface="Times New Roman"/>
                <a:ea typeface="Times New Roman"/>
              </a:rPr>
              <a:t> отражает совокупность обязаннос­тей человека по отношению к обществу, коллективу, семье, отдельным людям. Долг вырастает из общего интереса, кото­рый одновременно является и личным.</a:t>
            </a:r>
            <a:br>
              <a:rPr lang="ru-RU" sz="1400" dirty="0">
                <a:latin typeface="Times New Roman"/>
                <a:ea typeface="Times New Roman"/>
              </a:rPr>
            </a:br>
            <a:r>
              <a:rPr lang="ru-RU" sz="1400" dirty="0">
                <a:latin typeface="Times New Roman"/>
                <a:ea typeface="Times New Roman"/>
              </a:rPr>
              <a:t/>
            </a:r>
            <a:br>
              <a:rPr lang="ru-RU" sz="1400" dirty="0">
                <a:latin typeface="Times New Roman"/>
                <a:ea typeface="Times New Roman"/>
              </a:rPr>
            </a:br>
            <a:r>
              <a:rPr lang="ru-RU" sz="1400" dirty="0">
                <a:latin typeface="Times New Roman"/>
                <a:ea typeface="Times New Roman"/>
              </a:rPr>
              <a:t>3) </a:t>
            </a:r>
            <a:r>
              <a:rPr lang="ru-RU" sz="1400" b="1" dirty="0">
                <a:latin typeface="Times New Roman"/>
                <a:ea typeface="Times New Roman"/>
              </a:rPr>
              <a:t>Совесть </a:t>
            </a:r>
            <a:r>
              <a:rPr lang="ru-RU" sz="1400" dirty="0">
                <a:latin typeface="Times New Roman"/>
                <a:ea typeface="Times New Roman"/>
              </a:rPr>
              <a:t>- внутренний регуля­тор поведения человека, его самосуд. Это одно из наиболее силь­ных человеческих чувств, свидетельствующих о высо­кой степени нравственного развития личности, ее са­мосознания и ответственности. </a:t>
            </a:r>
            <a:br>
              <a:rPr lang="ru-RU" sz="1400" dirty="0">
                <a:latin typeface="Times New Roman"/>
                <a:ea typeface="Times New Roman"/>
              </a:rPr>
            </a:br>
            <a:r>
              <a:rPr lang="ru-RU" sz="1400" dirty="0">
                <a:latin typeface="Times New Roman"/>
                <a:ea typeface="Times New Roman"/>
              </a:rPr>
              <a:t/>
            </a:r>
            <a:br>
              <a:rPr lang="ru-RU" sz="1400" dirty="0">
                <a:latin typeface="Times New Roman"/>
                <a:ea typeface="Times New Roman"/>
              </a:rPr>
            </a:br>
            <a:r>
              <a:rPr lang="ru-RU" sz="1400" dirty="0">
                <a:latin typeface="Times New Roman"/>
                <a:ea typeface="Times New Roman"/>
              </a:rPr>
              <a:t>4) Подлинное </a:t>
            </a:r>
            <a:r>
              <a:rPr lang="ru-RU" sz="1400" b="1" dirty="0">
                <a:latin typeface="Times New Roman"/>
                <a:ea typeface="Times New Roman"/>
              </a:rPr>
              <a:t>достоинство </a:t>
            </a:r>
            <a:r>
              <a:rPr lang="ru-RU" sz="1400" dirty="0">
                <a:latin typeface="Times New Roman"/>
                <a:ea typeface="Times New Roman"/>
              </a:rPr>
              <a:t>личности связано с ее об­щественной значимостью, </a:t>
            </a:r>
            <a:r>
              <a:rPr lang="ru-RU" sz="1400" b="1" dirty="0">
                <a:latin typeface="Times New Roman"/>
                <a:ea typeface="Times New Roman"/>
              </a:rPr>
              <a:t>с </a:t>
            </a:r>
            <a:r>
              <a:rPr lang="ru-RU" sz="1400" dirty="0">
                <a:latin typeface="Times New Roman"/>
                <a:ea typeface="Times New Roman"/>
              </a:rPr>
              <a:t>тем, насколько в деятель­ности человека реализуются конкретные принципы и требования добра. Достоинство личности должно быть правильно оце­нено как обществом, так и</a:t>
            </a:r>
            <a:r>
              <a:rPr lang="ru-RU" sz="1400" b="1" dirty="0">
                <a:latin typeface="Times New Roman"/>
                <a:ea typeface="Times New Roman"/>
              </a:rPr>
              <a:t> </a:t>
            </a:r>
            <a:r>
              <a:rPr lang="ru-RU" sz="1400" dirty="0">
                <a:latin typeface="Times New Roman"/>
                <a:ea typeface="Times New Roman"/>
              </a:rPr>
              <a:t>самим человеком. </a:t>
            </a:r>
            <a:br>
              <a:rPr lang="ru-RU" sz="1400" dirty="0">
                <a:latin typeface="Times New Roman"/>
                <a:ea typeface="Times New Roman"/>
              </a:rPr>
            </a:br>
            <a:r>
              <a:rPr lang="ru-RU" sz="1400" dirty="0">
                <a:latin typeface="Times New Roman"/>
                <a:ea typeface="Times New Roman"/>
              </a:rPr>
              <a:t/>
            </a:r>
            <a:br>
              <a:rPr lang="ru-RU" sz="1400" dirty="0">
                <a:latin typeface="Times New Roman"/>
                <a:ea typeface="Times New Roman"/>
              </a:rPr>
            </a:br>
            <a:r>
              <a:rPr lang="ru-RU" sz="1400" dirty="0">
                <a:latin typeface="Times New Roman"/>
                <a:ea typeface="Times New Roman"/>
              </a:rPr>
              <a:t>5) Чувство </a:t>
            </a:r>
            <a:r>
              <a:rPr lang="ru-RU" sz="1400" b="1" dirty="0">
                <a:latin typeface="Times New Roman"/>
                <a:ea typeface="Times New Roman"/>
              </a:rPr>
              <a:t>чести </a:t>
            </a:r>
            <a:r>
              <a:rPr lang="ru-RU" sz="1400" dirty="0">
                <a:latin typeface="Times New Roman"/>
                <a:ea typeface="Times New Roman"/>
              </a:rPr>
              <a:t>формируется в человеке по мере того, как он соотносит себя </a:t>
            </a:r>
            <a:r>
              <a:rPr lang="ru-RU" sz="1400" b="1" dirty="0">
                <a:latin typeface="Times New Roman"/>
                <a:ea typeface="Times New Roman"/>
              </a:rPr>
              <a:t>с </a:t>
            </a:r>
            <a:r>
              <a:rPr lang="ru-RU" sz="1400" dirty="0">
                <a:latin typeface="Times New Roman"/>
                <a:ea typeface="Times New Roman"/>
              </a:rPr>
              <a:t>той социальной группой лю­дей, членом которой он является. Честь коллектива трансформируется в личную или профессиональную, которая требует ответственного отношения к исполнению про­фессиональных обязанностей </a:t>
            </a:r>
            <a:br>
              <a:rPr lang="ru-RU" sz="1400" dirty="0">
                <a:latin typeface="Times New Roman"/>
                <a:ea typeface="Times New Roman"/>
              </a:rPr>
            </a:br>
            <a:r>
              <a:rPr lang="ru-RU" sz="1400" dirty="0">
                <a:latin typeface="Times New Roman"/>
                <a:ea typeface="Times New Roman"/>
              </a:rPr>
              <a:t/>
            </a:r>
            <a:br>
              <a:rPr lang="ru-RU" sz="1400" dirty="0">
                <a:latin typeface="Times New Roman"/>
                <a:ea typeface="Times New Roman"/>
              </a:rPr>
            </a:br>
            <a:r>
              <a:rPr lang="ru-RU" sz="1400" dirty="0">
                <a:latin typeface="Times New Roman"/>
                <a:ea typeface="Times New Roman"/>
              </a:rPr>
              <a:t>6)</a:t>
            </a:r>
            <a:r>
              <a:rPr lang="ru-RU" sz="1400" b="1" dirty="0">
                <a:latin typeface="Times New Roman"/>
                <a:ea typeface="Times New Roman"/>
              </a:rPr>
              <a:t> Свобода</a:t>
            </a:r>
            <a:r>
              <a:rPr lang="ru-RU" sz="1400" dirty="0">
                <a:latin typeface="Times New Roman"/>
                <a:ea typeface="Times New Roman"/>
              </a:rPr>
              <a:t> - это характеристика действия, совершенного со зна­нием и учетом объективных ограничений по собственному произволе­нию (не по принуждению) и в условиях выбора возможностей; осознанная необходимость. </a:t>
            </a:r>
            <a:endParaRPr lang="ru-RU" sz="1400" dirty="0" smtClean="0">
              <a:latin typeface="Times New Roman"/>
              <a:ea typeface="Times New Roman"/>
            </a:endParaRPr>
          </a:p>
          <a:p>
            <a:r>
              <a:rPr lang="ru-RU" sz="1400" b="1" dirty="0">
                <a:latin typeface="Times New Roman"/>
                <a:ea typeface="Times New Roman"/>
              </a:rPr>
              <a:t>7) Ответственность</a:t>
            </a:r>
            <a:r>
              <a:rPr lang="ru-RU" sz="1400" dirty="0">
                <a:latin typeface="Times New Roman"/>
                <a:ea typeface="Times New Roman"/>
              </a:rPr>
              <a:t> – умение предвидеть и отвечать за последствия действий, осознавать значимость (важность) и добросовестно выполнять обязанности. Категории этики одновременно предполагают друг друга. </a:t>
            </a:r>
            <a:br>
              <a:rPr lang="ru-RU" sz="1400" dirty="0">
                <a:latin typeface="Times New Roman"/>
                <a:ea typeface="Times New Roman"/>
              </a:rPr>
            </a:br>
            <a:r>
              <a:rPr lang="ru-RU" sz="1400" dirty="0">
                <a:latin typeface="Times New Roman"/>
                <a:ea typeface="Times New Roman"/>
              </a:rPr>
              <a:t/>
            </a:r>
            <a:br>
              <a:rPr lang="ru-RU" sz="1400" dirty="0">
                <a:latin typeface="Times New Roman"/>
                <a:ea typeface="Times New Roman"/>
              </a:rPr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574378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/>
                <a:ea typeface="Times New Roman"/>
              </a:rPr>
              <a:t>Этика возникла как составная часть древнейшей науки философии (кроме того в нее входили эстетика и логика) более 2,5 тысяч лет назад. Родиной классической этики была Древняя Греция. В этот же исторический период этика плодотворно развивалась в Древнем Китае и Древней Индии. «Отцами», </a:t>
            </a:r>
            <a:r>
              <a:rPr lang="ru-RU" b="1" i="1" dirty="0">
                <a:latin typeface="Times New Roman"/>
                <a:ea typeface="Times New Roman"/>
              </a:rPr>
              <a:t>основателями этики</a:t>
            </a:r>
            <a:r>
              <a:rPr lang="ru-RU" dirty="0">
                <a:latin typeface="Times New Roman"/>
                <a:ea typeface="Times New Roman"/>
              </a:rPr>
              <a:t> называют мыслителей Сократа, Платона, Аристотеля (Y-</a:t>
            </a:r>
            <a:r>
              <a:rPr lang="ru-RU" dirty="0" err="1">
                <a:latin typeface="Times New Roman"/>
                <a:ea typeface="Times New Roman"/>
              </a:rPr>
              <a:t>IYвек</a:t>
            </a:r>
            <a:r>
              <a:rPr lang="ru-RU" dirty="0">
                <a:latin typeface="Times New Roman"/>
                <a:ea typeface="Times New Roman"/>
              </a:rPr>
              <a:t> до н. э., Греция), Конфуция </a:t>
            </a:r>
            <a:r>
              <a:rPr lang="ru-RU" b="1" dirty="0">
                <a:latin typeface="Times New Roman"/>
                <a:ea typeface="Times New Roman"/>
              </a:rPr>
              <a:t>(</a:t>
            </a:r>
            <a:r>
              <a:rPr lang="ru-RU" dirty="0">
                <a:latin typeface="Times New Roman"/>
                <a:ea typeface="Times New Roman"/>
              </a:rPr>
              <a:t>YI век до н. э., Китай), Будду (YI век до н. э., Индия), Сенеку (I в. н. э., Древний Рим) и др. 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026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В самостоятельную науку этика выделилась из философии в конце ХIХ в. и сама стала активно структурироваться. Особенно бурно эти процессы происходили в начале ХХ-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го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вв., когда в составе общей этики в качестве самостоятельных частей развиваются: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2093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профессиональная этика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(виды: медицинская – деонтология, педагогическая, дипломатическая, инженерная и др.) – совокупность моральных норм, определяющих отношение человека к своему профессиональному долгу и к людям, с которыми он связан в силу характера своей профессиональной деятельности, к обществу в целом;</a:t>
            </a:r>
            <a:endParaRPr lang="ru-RU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latin typeface="Times New Roman"/>
                <a:ea typeface="Times New Roman"/>
                <a:cs typeface="Times New Roman"/>
              </a:rPr>
              <a:t>этикет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– правила поведения в конкретной обстановке;</a:t>
            </a:r>
            <a:endParaRPr lang="ru-RU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latin typeface="Times New Roman"/>
                <a:ea typeface="Times New Roman"/>
                <a:cs typeface="Times New Roman"/>
              </a:rPr>
              <a:t>деловая этика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– совокупность норм поведения людей, связанных деловыми отношениями; требования общества, предъявляемые к стилю работы, характеру общения между участниками делового общения, их социальному облику. </a:t>
            </a:r>
            <a:endParaRPr lang="ru-RU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Деловая этика включает в себя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деловой этикет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– определенные нормы, регламентирующие стиль работы, манеру общения между фирмами, внешний вид сотрудников, последовательность и характер ведения переговоров и т.д.</a:t>
            </a:r>
            <a:endParaRPr lang="ru-RU" sz="2800" dirty="0">
              <a:ea typeface="Calibri"/>
              <a:cs typeface="Times New Roman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3487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1" dirty="0">
                <a:latin typeface="Times New Roman"/>
                <a:ea typeface="Times New Roman"/>
              </a:rPr>
              <a:t>Компоненты</a:t>
            </a:r>
            <a:r>
              <a:rPr lang="ru-RU" dirty="0">
                <a:latin typeface="Times New Roman"/>
                <a:ea typeface="Times New Roman"/>
              </a:rPr>
              <a:t> деловой этики: сложившиеся ритуалы, субординация, манеры поведения, стиль письма и телефонных переговоров и др. При этом, </a:t>
            </a:r>
            <a:r>
              <a:rPr lang="ru-RU" b="1" dirty="0">
                <a:latin typeface="Times New Roman"/>
                <a:ea typeface="Times New Roman"/>
              </a:rPr>
              <a:t>субординация</a:t>
            </a:r>
            <a:r>
              <a:rPr lang="ru-RU" dirty="0">
                <a:latin typeface="Times New Roman"/>
                <a:ea typeface="Times New Roman"/>
              </a:rPr>
              <a:t> понимается как соблюдение рангов, строгое подчинение младших старшим в соответствии с правилами служебной дисциплины. </a:t>
            </a:r>
            <a:r>
              <a:rPr lang="ru-RU" b="1" dirty="0">
                <a:latin typeface="Times New Roman"/>
                <a:ea typeface="Times New Roman"/>
              </a:rPr>
              <a:t>Корректность </a:t>
            </a:r>
            <a:r>
              <a:rPr lang="ru-RU" dirty="0">
                <a:latin typeface="Times New Roman"/>
                <a:ea typeface="Times New Roman"/>
              </a:rPr>
              <a:t>– учтивость, вежливость, тактичность. </a:t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66623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7</TotalTime>
  <Words>722</Words>
  <Application>Microsoft Office PowerPoint</Application>
  <PresentationFormat>Экран (4:3)</PresentationFormat>
  <Paragraphs>50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Кнопка</vt:lpstr>
      <vt:lpstr>ПРИРОДА И СУЩНОСТЬ ЭТИКИ ДЕЛОВЫХ ОТНОШЕНИЙ. План   1.Понятие, содержание, истоки и место деловой этики в структуре общей этики.   2 Основные принципы этики деловых отношений.   3. Закономерности межличностных отношений.    4. Этические проблемы деловых отношений.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ПРИРОДА И СУЩНОСТЬ ЭТИКИ ДЕЛОВЫХ ОТНОШЕНИЙ. План   1.Понятие, содержание, истоки и место деловой этики в структуре общей этики.   2 Основные принципы этики деловых отношений.   3. Закономерности межличностных отношений.    4. Этические проблемы деловых отношений.</dc:title>
  <dc:creator>сафаралеева</dc:creator>
  <cp:lastModifiedBy>сафаралеева</cp:lastModifiedBy>
  <cp:revision>4</cp:revision>
  <dcterms:created xsi:type="dcterms:W3CDTF">2013-04-04T02:48:58Z</dcterms:created>
  <dcterms:modified xsi:type="dcterms:W3CDTF">2016-04-15T11:12:07Z</dcterms:modified>
</cp:coreProperties>
</file>