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2" r:id="rId36"/>
    <p:sldId id="293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Управление кадровыми рисками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85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Успешность деятельности организации напрямую зависит от двух переменных: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от качества организационной культуры и от управления, ибо именно организационная культура и управление обеспечивают концентрацию усилий персонала на том, что наиболее соответствует требованиям каждого переживаемого организацией момента.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Любая организация имеет свою (не важно, хорошую или плохую с точки зрения внешнего наблюдателя) культуру. И поведение людей в каждой организации осуществляется в соответствии с ее предписаниями.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Следовательно, чтобы сделать заключение о том, будет или не будет успешным данный кандидат на должность в организации, поведение работников которой определяется именно данной культурой, необходимо выявить степень соответствия кандидата именно данной культуре.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62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Требуется тщательная работа при оценке потенциальных работников по выявлению степени соответствия кандидатов на должности требованиям данной культуры. При больших расхождениях в культуре людей, претендующих на занятие должностей в данной организации, на первое место выдвигается задача выявления способностей человека адаптироваться к новой для него культуре.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Но для такой новой для наших российских служб персонала работы необходимо многое в ней переосмыслить и многое изменить.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Нуждается в изменении прежде всего: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установка работников служб персонала на то, что именно в кандидатах на должности требуется выявлять не только соответствие претендентов на должности требованиям работы, но и их соответствие корпоративной культуре.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необходим методический инструментарий для построения "портрета" корпоративной культуры организации как такой системы, с которой можно было бы сравнивать различные культуры кандидатов на должности.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необходима также разработка упорядоченной системы признаков (сигналов, проявлений) организационной культуры людей, принадлежащих к разным типам организационных культур.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0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Гипотетически дело можно представить в рамках двух подходов к формированию методических средств диагноза.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Первый - диагноз в форме стандартных психодиагностических систем опросного типа.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Второй - особый вид интервью, в котором для выявления близости кандидата на должность к культуре данной организации ему последовательно предлагается выразить свое отношение к пониманиям, ценностям, установкам, нормам, правилам, символам и навыкам корпоративной культуры принимающей организации.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Существует много направлений уменьшения риска кадровых решений. Ключевым среди них является подход, нацеленный на контроль качества применяемых в кадровой работе методов оценки кадров.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Некоторые исследователи (и авторы в их числе) считают ошибки в кадровой работе самыми опасными в управлении организациями, в первую очередь потому, что они могут относиться к ключевым решениям в организациях и приводят к последствиям, которые иначе как кризисными не назовешь. К тому же кадровые ошибки могут длительное время быть нераспознанными.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92500"/>
          </a:bodyPr>
          <a:lstStyle/>
          <a:p>
            <a:pPr marL="0" indent="53340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Чтобы во взаимодействии с кандидатом на должность можно было понизить риск кадровых ошибок, работодателя надо снабдить сильными диагностическими методиками, соответствующими задачам подбора людей для работы в условиях рыночной (т. е. рисковой) экономики.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 настоящему времени в науке накоплено более тысячи методов и методик, создатели которых предлагают использовать многие из них в процессе оценок людей для разных, в том числе кадровых, целей.</a:t>
            </a:r>
          </a:p>
          <a:p>
            <a:pPr marL="0" indent="533400"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Чтобы быть допущенными в работу с персоналом, методики изучения возможностей людей должны соответствовать следующим критериям.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47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Первый критерий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критерий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концептуалъности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Чтобы в каждом случае изучения кандидата на должность можно было понизить риск кадровых ошибок, работодателю надо знать о нем, как минимум, следующее.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1.Уровень его зрелости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(его жизненные установки, профессиональную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человековедческую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компетентность, трудовую активность, способность оценивать хозяйственные решения и свои действия с позиций современных требований).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2.Профессиональную ориентацию,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т. е. ориентацию на выполнение определенного типа работы определенными способами, "мощность" его побудителей именно к этой деятельности, уровень его притязаний.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3.Социально-психологические ориентации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человека, в частности его склонности к определенному способу устройства своей личной жизни и к определенной манере взаимодействия с другими людьми.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4.Деловые качества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человека, т. е. его способность без шума, суетливости и лишних усилий добиваться достижения определенных практических результатов за короткое время.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5.Интеллектуально-психологические возможности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потенциального работника, среди которых гибкость его мышления и сила воли, творческий потенциал и способности к разумному риску, инициативность и трезвый расчет занимают ведущие места.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6.Коммуникативные свойства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человека - способность к продуктивному общению с людьми независимо от того, каковы эти люди и каковы его отношения с этими людьми.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7.Этические установки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работника, обусловливающие его отношение к людям и нормы поведения в служебной обстановке.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8.Способность перестраиваться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психологически в связи с изменениями внешних условий деятельности и изменениями требований к работникам в изменяющейся среде.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9.Принадлежность к определенной организационной культуре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(или) возможности адаптации человека к корпоративной культуре данной организации.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10.Условия, при которых все перечисленные выше группы качеств проявляются, и пределы, за которыми они начинают давать сбои.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62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Второй критерий - наличие механизма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коррекции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(исправления) ошибок и искажений информации, допускаемых людьми с целью демонстрации своего соответствия социальным и управленческим нормам и предписаниям.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Люди подсознательно формируют у себя готовые ответы на любые запросы, касающиеся их соответствия внешним нормам и правилам. Эти скорректированные на внешние требования самооценки срабатывают всякий раз, когда появляется соответствующая ситуация.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Третий критерий. Пригодными для использования в кадровой работе методы оценки работников могут считаться также лишь тогда, когда в них системно будет сочетаться распознавание интеллектуально-психологических возможностей работников с выявлением любых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факторов, деформирующих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эти возможности.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Четвертый критерий. Методические средства распознавания возможностей кандидатов на должности допустимы в качестве инструментов кадровой работы при условии, если они содержат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механизмы прогнозирования изменений функциональных возможностей человека и, в частности, прогнозирования его способностей действовать успешно в рисковых ситуациях.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Пятый критерий. Критерий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независимой оценки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пригодности методических средств для использования в кадрах. Он относится к способам оценки заинтересованными руководителями предлагаемых для решения кадровых проблем диагностических методик.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55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Шестой критерий. Ставя вопрос о понижении риска кадровых решений с помощью оценочных методов, необходимо предупредить об источниках ошибок в управлении персоналом. Чтобы результаты психодиагностических методик можно было использовать, их (эти результаты) надо квалифицировать как отражающие: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стабильные (неизменяющиеся) и изменчивые свойства человека;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общие с другими и уникальные (неповторимые) свойства человека.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Без такой классификации можно невольно увеличить риск решений по персоналу.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Седьмой критерий. Чтобы кадровые оценочные инструменты заработали, они должны быть приняты людьми, должны быть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социально приемлемыми.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Но та методика, которая вскрывает что-либо в человеке (особенно если вскрывается не самое лучшее), едва ли будет встречена с восторгом. А та, которая будет приемлемой, но не способной распознавать объективные возможности людей, - бесполезна.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Примирить эти противоположности можно, если методика: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1) на любое негативное заключение о возможностях и перспективах человека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2)в данной организации предлагает варианты компенсационного характера;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проста и понятна в языковом отношении;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3)не содержит унижающих достоинство человека процедур и оценочных понятий;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4)увеличивает шансы человека на сохранение или повышение его самооценок;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5)предполагает использование результатов оценки в интересах респондентов;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6)является закрытой по результатам для всех, кто не имеет отношения к кадровой работе;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7) дает не абсолютные (окончательные) заключения,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а "информацию к размышлению" о перспективах человека и о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том, как ему справиться со своими личностными проблемами.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62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Был разработан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напоминатель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представленных выше критериев в форме списка обращений к разработчикам или владельцам методик. Эти вопросы кадровик просто обязан поставить перед теми, кто предлагает ему приобрести какую-либо оценочную методику для кадровых служб.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1.Дает ли предлагаемая методика концептуальное ("системное") представление о респондентах?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2.Объясните, какой механизм выявления искажений информации о себе и превращения этих искажений в достоверное знание о человеке содержит ваша методика.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3.Продемонстрируйте возможности методики выявлять у людей личностные возможности в сопряжении с факторами, деформирующими эти возможности.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4.Какие инструменты прогнозирования развития личности и ее поведения используются в вашей методике?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5.Готовы ли мы, как покупатели, к признанию полезности диагностической методики, когда она дает результаты, которые не согласуются с нашими собственными бытовыми представлениями о самих себе?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6.Обеспечивает ли предлагаемая методика различение распознаваемых качеств респондентов как "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стабильных-изменчивых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 и "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неповторимых-общих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"?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7.Объясните, на какой основе в вашей методике обеспечивается ее социально-психологическая приемлемость.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Методы воздействия на кадровые риски. Система управления кадровыми рисками. Оценка эффективности управления кадровыми рисками.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92500"/>
          </a:bodyPr>
          <a:lstStyle/>
          <a:p>
            <a:pPr marL="0" indent="5334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Отбор персонала - это процесс, с помощью которого организация выбирает из ряда заявителей одного или нескольких, наилучшим образом подходящих под критерии отбора на вакантное место.</a:t>
            </a:r>
          </a:p>
          <a:p>
            <a:pPr marL="0" indent="5334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 проведения мероприятий по привлечению кандидатов в организацию, которую выполняет кадровая служба, начинается процесс их отбора, для того чтобы оставить необходимо е количество потенциальных работников, отвечающих требованиям, предъявляемым к тем должностям, которые они планируют занять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55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процессе отбора, на кадровую службу оказывают влияние следующие факторы: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Тип организации.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Рынок рабочей силы.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Государственные требования.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Состав рабочей силы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 Месторасположение организации.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6. Личные качества претендента.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-соответствующая профессиональная квалификация;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-порядочность, честность, принципиальность и добросовестность;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-эмоциональная устойчивость (самообладание);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-умеренная склонность к риску;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-тренированное внимание;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При этом учитываются качества, которые не способствуют сохранению конфиденциальной информации фирмы: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-неуравновешенность поведения;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-нечестность;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-употребление наркотиков;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-отрицательное воздействие алкоголя, приводящее к болтливости, необдуманным поступкам и т.д.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7. Лица, принимающие решения при отборе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Человеческий фактор как источник риска. Понятие и виды кадровых рисков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 fontScale="77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Рискогенный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потенциал (РП) мы определяем как интеллектуально-психологический механизм побуждения человека к вольному или невольному порождению (созданию, провоцированию...) рисковых ситуаций, как склонность к решению задач с высокой степенью неопределенности, как предпочтение дел, содержащих элементы риска.</a:t>
            </a:r>
          </a:p>
          <a:p>
            <a:pPr marL="0" indent="53340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 психологической позиции, всех людей, которые могут поставить организацию в рисковое положение, можно разделить на пять групп: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1)гиперстеники, условно - психически сильные люди;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2)психастеники, условно - психически слабые люди;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3)криминально мотивированные люди;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4)творческие личности;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5)асоциальные люди.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0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i="1" dirty="0"/>
              <a:t>При отборе кадров принято руководствоваться следующими принципами:</a:t>
            </a:r>
            <a:endParaRPr lang="ru-RU" dirty="0"/>
          </a:p>
          <a:p>
            <a:pPr marL="361950" indent="171450">
              <a:lnSpc>
                <a:spcPct val="120000"/>
              </a:lnSpc>
            </a:pPr>
            <a:r>
              <a:rPr lang="ru-RU" dirty="0"/>
              <a:t>ориентация на сильные, а не на слабые стороны человека и поиск кандидатов наиболее подходящих для данной должности.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/>
              <a:t>отказ в приеме новых работников независимо от квалификации и личных качеств, если потребности в них нет;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/>
              <a:t>обеспечение соответствия индивидуальных качеств претендента требованиям, предъявляемым содержанием работы (образование, стаж, опыт, а в ряде случаев пол, возраст, здоровье, психологическое состояние);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/>
              <a:t>ориентация на наиболее квалифицированные кадры, но не более высокой квалификации, чем этого требует рабочее место;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/>
              <a:t>соответствие личных качеств требованиям безопасности фирмы.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62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Методы, используемые для выявления качеств претендента.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Валидность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(от англ.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Valid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действительный, пригодный, имеющий силу). Методы отбора должны соответствовать требованиям отбора (например, если организации важны на данном рабочем месте высокие логические способности, то проверять знание философии не следует)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Полнота  Методы отбора должны проверять наличие всех характеристик, определенных организацией для выполнения работы (например, организация определила, что необходимо отбирать кандидатов по 15 самым важным характеристикам, а методы подобраны таким образом, что у кандидатов можно выявить наличие только семи качеств)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Надежность  Методы отбора должны давать точность и устойчивость результатов (методы отбора должны давать результаты по всем претендентам независимо от времени, места и периодичности отбора)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Количественная оценка - Методы отбора должны быть подобраны так, чтобы кандидатов можно было оценить в количественных показателях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Ограниченное количество методов отбора - Чем большее количество применяемых методов отбора, тем труднее сделать оценку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0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Процесс отбора претендентов на вакантные должности.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Профессиограмма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— это описание особенностей определенной профессии, раскрывающее содержание профессионального труда, а также требования, которые она предъявляет к человеку.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Качества, которыми должен обладать сотрудник, претендующий на должность, определяются так называемой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профессиограммой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или картой компетентности. Это — «портрет» идеального сотрудника, определяющий требования к совокупности его личностных качеств, способностям выполнять те или иные функции и социальные роли.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Профессиограмма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может быть: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теоретической, основанной на нормативных документах (инструкциях, положениях и т.п.);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эмпирической, составленной путем изучения реальной группы лиц.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Профессиограмма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готовится совместно с руководителем и специалистом по персоналу на основе должностной инструкции и представляет собой набор квалификационных характеристик.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55000" lnSpcReduction="20000"/>
          </a:bodyPr>
          <a:lstStyle/>
          <a:p>
            <a:pPr marL="361950" indent="17145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Процесс отбора претендентов на вакантные должности в организации выполняется по этапам:</a:t>
            </a:r>
          </a:p>
          <a:p>
            <a:pPr marL="361950" indent="17145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Основные этапы процесса отбора персонала:</a:t>
            </a:r>
          </a:p>
          <a:p>
            <a:pPr marL="361950" indent="171450">
              <a:lnSpc>
                <a:spcPct val="120000"/>
              </a:lnSpc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Первичное знакомство с претендентом, как правило, начинается с заочного отбора персонала, который позволяет на основе анализа документов заранее отсеять непригодных работников. </a:t>
            </a:r>
          </a:p>
          <a:p>
            <a:pPr marL="361950" indent="17145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Отборочное собеседование, которое проводится специалистом кадровой службы. </a:t>
            </a:r>
          </a:p>
          <a:p>
            <a:pPr marL="361950" indent="17145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работе с документами (резюме, анкета, копия трудовой книжки, копии документов, подтверждающих квалификацию работников, автобиография) целесообразно обращать внимание на следующие аспекты: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совпадение конкретных характеристик, отраженных в различных документах;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реальный статус законченных учебных заведений и бывших мест работы;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склонность кандидата к регулярной смене работы;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темпы служебного роста в первые 5—7 лет трудового стажа.</a:t>
            </a:r>
          </a:p>
          <a:p>
            <a:pPr marL="361950" indent="17145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Задачами отборочного собеседования являются: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предварительное определение компетенции и личных качеств претендента и его заинтересованности в работе;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информирование кандидата об организации и преимуществах работы в ней, содержании работы, процессе адаптации и необходимых для этого сроках;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выяснение интересов и ожиданий обеих сторон, области их различия и совпадения, возможности нахождения согласия;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предоставление претенденту возможности в итоге самому оценить, действительно ли он хочет получить эту работу.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55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Освидетельствование профессиональной пригодности выполняется для оценки профессионально важных качеств претендента.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Профессиональная пригодность претендента может быть выявлена при помощи следующих методов: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Метод экспертных оценок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основан на обобщении характеристик качеств кандидата, полученных путем опроса определенного круга лиц, хорошо знающих оцениваемого. Он включает опрос (интервью, заполнение анкет), обработку и оценку результатов.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Метод инструментальных измерений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основан на непосредственном измерении качеств (например, скорости реакции) или физиологических параметров с помощью аппаратных средств, описании измерений и интерпретации данных.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Метод тестирования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основан на проверке уровня профессиональных знаний, умений, навыков путем письменного или автоматизированного испытания по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тест-вопросам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тест-заданиям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составленным по стандартной форме. Методика проведения тестирования включает описание процедур его проведения и оценки результатов. Тестирование позволяет составить представление о способностях кандидата, возможных перспективах его профессионального и должностного роста, выявить специфичность его трудовой мотивации.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Метод использования деловых игр.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Работодатель создает искусственную рабочую ситуацию и затем «помещает» в нее кандидата. Этот метод отбора используется, как правило, для управленческого персонала. С его помощью можно выявить уровень контактности, профессионализм, организаторские способности,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инновационность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мышления, умение работать в команде, наличие лидерских качеств.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55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Проверка отзывов и рекомендаций. В процессе отбора организация может попросить предоставить отзывы и рекомендации. Чтобы этот метод отбора был эффективен, необходимо личное знание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рекомендателем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кандидата по прошлой работе для получения достоверных данных.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отличие от других стран, в РФ законодательно не установлено никакой регламентации подобных действий бывшими работодателями, поэтому для повышения действенности этого метода отбора необходимо: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подготовить перечень вопросов, касающихся той информации, которую хотел бы получить новый работодатель;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послать этот перечень вопросов на старое место работы претендента;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получении ответа сравнить его с документами, представленными кандидатом.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5.Медицинское освидетельствование.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 многих организациях медицинское освидетельствование делается по следующим причинам: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необходимо знание физического состояния кандидата в момент найма на работу в случае, если в будущем работник будет подавать жалобу по поводу компенсаций;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следует предотвратить наем переносчиков заразных болезней;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необходимо определить, может ли претендент физически выполнять предлагаемую работу.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Эти требования можно удовлетворить посредством заполнения медицинского вопросника, проведения медицинской проверки или анализа физиологии рабочего процесса.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62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6.Окончательное собеседование (интервью) проводится между претендентом и его непосредственным руководителем. Такое собеседование готовит служба управления персоналом, которая обобщает результаты предварительных методов отбора и формирует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предварительное мнение о целесообразности найма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Главная задача окончательного собеседования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это уточнение невыясненных до конца вопросов и принятие окончательного решения о найме на работу.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Следующая задача, которая решается на стадии окончательного собеседования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это принятие решения о необходимости испытательного срока, обучения специальным навыкам для работы на новом рабочем месте.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7. Решение о приеме претендента на работу. Окончательное решение о приеме на работу принимает руководитель организации на основе сравнения представленных результатов по этапам отбора. В некоторых случаях он может вызвать кандидата для личной беседы и составления собственного мнения о нем, например, если кандидат должен работать в администрации (юрист, экономист, бухгалтер, секретарь и т.д.) После принятия руководителем окончательного решения его следует исполнять в установленном порядке.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55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Понятие фальшивого документа.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Фальшивый (неподлинный) документ — это документ, в котором изначально отсутствует или утрачена юридическая сила за счет наличия дефектов формы, регламентированной соответствующими нормативными документами, и имеется несоответствие подлинному образцу по комплексу технологических особенностей изготовления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Мошенничество, связанное с фальсификацией (подделкой) документов, приобрело в настоящее время широкое распространение. Поэтому при приеме на любые должности и работы все предоставленные кандидатом персональные документы первоначально внимательно проверяются работником кадровой службы на подлинность и достоверность включенной в них информации.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Виды фальшивых документов.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Дефекты формы связаны с отсутствием или неправильным обозначением (оформлением) обязательных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документообразующих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реквизитов документа или несоответствием документа установленной форме (формуляру):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отсутствие в документе даты подписания или выдачи, регистрационного номера, печати;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включение наименования вида документа в текст;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несоответствие росписи должностного лица расшифровке росписи;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-нетрадиционное расположение реквизитов данного вида документа; допечатки в тексте (чаще всего внесение дополнительного текста между последней строкой текста подлинного документа и реквизитом «подпись»);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Частичная подделка выполняется всегда в отношении подлинных документов.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40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. Полная подделка документов предусматривает изготовление фальшивого документа во всех составляющих его частях — форме и содержании. Не соответствуют требованиям подлинности: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бумага, на которой изготовлен документ;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содержание и изображение реквизитов, включая текст, а также элементы защиты, которые не вносятся в документ или не квалифицированно имитируются (например, отсутствуют специальные сигнальные «дефекты» — особенно в сериях и номерах документов, микротекст, который должен читаться в сплошных линиях, скрытые изображения, контрольные штриховые коды и др.)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4. Подлинные документы, выданные гражданину с нарушением соответствующего законодательства. Если гражданин не приобрел законного права получить документ и использовать его для реализации предоставляемых документом прав и возможностей, последний относят к разряду фальшивых (незаконных) документов: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документы, купленные у должностных лиц (паспорт, военный билет, водительские права, аттестат);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документы, выданные за оплату фиктивного процесса приобретения права на их получение (диплом об образовании, свидетельство о профессии, свидетельство об инвалидности и т.д.).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Наиболее распространенными формами мошенничества при попытке оформиться на работу можно назвать: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использование фиктивных документов, изготовленных на краденых бланках;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использование документов, угасший текст, удостоверяющие реквизиты (подписи, печати и др.) которых трудно прочитать;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использование фальшивых бланков, изготовленных как с соблюдением, так и без соблюдения установленных требований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несоответствие фотокарточки предъявителю документа или наличие нечеткой фотокарточки;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наличие фальшивых печатей и штампов.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Работники кадровой службы первоначально должны проверить: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соответствие фамилии, имени и отчества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идентичность фотокарточек и личности гражданина;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соответствие формы бланка, номера, серии и защитных элементов годам их использования;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наличие необходимых отметок и записей;</a:t>
            </a:r>
          </a:p>
          <a:p>
            <a:pPr marL="361950" indent="171450">
              <a:lnSpc>
                <a:spcPct val="120000"/>
              </a:lnSpc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отсутствие незаверенных исправлений.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62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Цели изучения личных и моральных качеств претендента на должность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 теми кандидатами, которым не отказано в работе по итогам изучения документов, проводятся экспертные действия — собеседование, тестирование и др., ориентированные на проверку соответствия кандидата работе с конфиденциальной информацией или секретами фирмы. Для их выполнения необходимо получить письменное согласие кандидата на должность.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Цель экспертных действий по отношению к кандидатам на определенные должности является выявление их человеческих качеств, способности сохранять в тайне секреты фирмы. 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 точки зрения безопасности фирмы психологический отбор преследует следующие цели: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выявление имевших ранее место судимостей, преступных связей, криминальных наклонностей;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определение характера преступных склонностей, предрасположенности кандидата к совершению противоправных действий, дерзких и необдуманных поступков в случае формирования в его окружении определенных обстоятельств;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установление факторов, свидетельствующих о морально-психологической ненадежности, неустойчивости, уязвимости кандидата и т.д.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7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Теоретические и эмпирические исследования показывают, что построить однозначную и одинаковую модель признаков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рискогенной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личности невозможно. Слишком велико разнообразие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рискогенных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людей. Но построить типологические модели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рискогенных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людей вполне реально. И это облегчается тем обстоятельством, что все многообразие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рискогенных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работников можно свести, всего к пяти принципиально различным типам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рискогенных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личностей.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Первый тип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это человек, в котором природой заложена сильная потребность к рисковым формам достижения результата, к рисковым решениям, к поведению, в котором доминирует мотив достижения успеха "на авось", который готов пойти "ва-банк", даже когда для этого нет особой или вообще никакой необходимости. Мы называем человека первого типа внутренне детерминированной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рискогенной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личностью (ВДРЛ), или сокращенно -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детерминированной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рискогенной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личностью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(ДРЛ).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55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Основным и наиболее массовым видом психологических традиционных экспертных действий продолжает оставаться собеседование с кандидатом на должность. Собеседование должно: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выявить реальную причину желания работать в данной организации;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выявить возможных злоумышленников или попытаться увидеть слабости кандидата как человека, которые могут провоцировать преступные действия;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убедиться, что кандидат не намерен использовать в работе секреты организации, где он ранее работал;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убедиться в добровольном согласии кандидата соблюдать правила защиты информации и иметь определенные ограничения в профессиональной и личной жизни.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процессе собеседования можно использовать различные вопросники, посредством которых следует выяснить: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причины увольнения кандидата с прежнего места работы;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источник информации о вакансии в данной организации: кто подсказал, кто рекомендовал и т.п.;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работал ли кандидат ранее с конфиденциальной информацией, подписывал ли обязательства о ее неразглашении;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отношения в семье, уровень благосостояния кандидата, жилищные условия, культурный уровень и т.п.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85000" lnSpcReduction="20000"/>
          </a:bodyPr>
          <a:lstStyle/>
          <a:p>
            <a:pPr marL="0" indent="5334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Наем персонала — это вид управленческой деятельности, предусматривающий комплекс мероприятий по соблюдению организационно-правовых норм и оказанию психологической поддержки со стороны администрации при оформлении работника на рабочее место в организацию.</a:t>
            </a:r>
          </a:p>
          <a:p>
            <a:pPr marL="0" indent="5334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Наем персонала является заключительной фазой привлечения и отбора персонала. В процессе найма окончательно выясняются предстоящие отношения между работодателем и наемным работником. Обычно отобранным для работы считается кандидат, у которого результаты анализа документов, собеседований, проверок, тестов и психологического изучения не противоречат друг другу и не содержит данных, препятствующих бы приему на работу.</a:t>
            </a:r>
          </a:p>
          <a:p>
            <a:pPr marL="0" indent="5334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 стадии найма устанавливается в случае необходимости испытательный срок, подписываются договор и должностная инструкция, издается приказ о назначении на должность.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85000" lnSpcReduction="10000"/>
          </a:bodyPr>
          <a:lstStyle/>
          <a:p>
            <a:pPr marL="0" indent="533400">
              <a:lnSpc>
                <a:spcPct val="120000"/>
              </a:lnSpc>
              <a:buNone/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Прием работника на работу завершается формированием личного дела, в котором хранятся следующие документы:</a:t>
            </a:r>
          </a:p>
          <a:p>
            <a:pPr marL="361950" indent="171450">
              <a:lnSpc>
                <a:spcPct val="120000"/>
              </a:lnSpc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Внутренняя опись документов.</a:t>
            </a:r>
          </a:p>
          <a:p>
            <a:pPr marL="361950" indent="171450">
              <a:lnSpc>
                <a:spcPct val="120000"/>
              </a:lnSpc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Личный листок по учету кадров.</a:t>
            </a:r>
          </a:p>
          <a:p>
            <a:pPr marL="361950" indent="171450">
              <a:lnSpc>
                <a:spcPct val="120000"/>
              </a:lnSpc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Автобиография работника.</a:t>
            </a:r>
          </a:p>
          <a:p>
            <a:pPr marL="361950" indent="171450">
              <a:lnSpc>
                <a:spcPct val="120000"/>
              </a:lnSpc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Копии документов об образовании.</a:t>
            </a:r>
          </a:p>
          <a:p>
            <a:pPr marL="361950" indent="171450">
              <a:lnSpc>
                <a:spcPct val="120000"/>
              </a:lnSpc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Характеристики и рекомендации.</a:t>
            </a:r>
          </a:p>
          <a:p>
            <a:pPr marL="361950" indent="171450">
              <a:lnSpc>
                <a:spcPct val="120000"/>
              </a:lnSpc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Результаты тестов, деловых игр, собеседования.</a:t>
            </a:r>
          </a:p>
          <a:p>
            <a:pPr marL="361950" indent="171450">
              <a:lnSpc>
                <a:spcPct val="120000"/>
              </a:lnSpc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Справка о состоянии здоровья.</a:t>
            </a:r>
          </a:p>
          <a:p>
            <a:pPr marL="361950" indent="171450">
              <a:lnSpc>
                <a:spcPct val="120000"/>
              </a:lnSpc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Заявление о приеме на работу.</a:t>
            </a:r>
          </a:p>
          <a:p>
            <a:pPr marL="361950" indent="171450">
              <a:lnSpc>
                <a:spcPct val="120000"/>
              </a:lnSpc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Трудовой договор (контракт).</a:t>
            </a:r>
          </a:p>
          <a:p>
            <a:pPr marL="361950" indent="171450">
              <a:lnSpc>
                <a:spcPct val="120000"/>
              </a:lnSpc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Копия приказа о назначении на должность.</a:t>
            </a:r>
          </a:p>
          <a:p>
            <a:pPr marL="361950" indent="171450">
              <a:lnSpc>
                <a:spcPct val="120000"/>
              </a:lnSpc>
              <a:tabLst>
                <a:tab pos="1257300" algn="l"/>
              </a:tabLs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Подписанная работником должностная инструкция.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0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Трудовой договор (контракт) должен содержать следующие основные положения: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ФИО работника и работодателя, место работы;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дата вступления трудового договора в силу;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наименование должности, специальности, профессии с указанием квалификации в соответствии со штатным расписанием организации или конкретная трудовая функция;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права и обязанности работника и работодателя;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-достоверные характеристики условий труда, компенсации и льготы работнику, режим труда и отдыха;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условия оплаты труда;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трудовом договоре могут предусматриваться условия: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 установлении испытательного срока;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 обязанности работника отработать после обучения не менее установленного договором срока, если обучение производилось за счет средств работодателя, и другие условия, не ухудшающие положения работника по сравнению с законами.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62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Подготовка к беседе с увольняемыми сотрудниками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поступлении устного или письменного заявления об увольнении рекомендуется во всех без исключения случаях провести беседу с участием представителя кадрового подразделения и кого-либо из руководителей коммерческой структуры. До беседы целесообразно предпринять меры по сбору следующей информации об увольняющемся сотруднике: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 его взаимоотношений с коллегами в коллективе;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отношение к работе;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уровень профессиональной подготовки;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наличие конфликтов личного или служебного характера;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доступ к информации, в том числе составляющей коммерческую тайну;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предполагаемое в будущем место работы увольняющегося (увольняемого) сотрудника.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Проведение беседы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Беседа при увольнении проводится только после того, когда собраны все необходимые сведения. В зависимости от предполагаемого результата, беседа может проводиться в официальном тоне либо иметь форму доверительной беседы, обмена мнениями.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85000" lnSpcReduction="20000"/>
          </a:bodyPr>
          <a:lstStyle/>
          <a:p>
            <a:pPr marL="0" indent="5334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Защита коммерческой тайны при увольнении персонала</a:t>
            </a:r>
          </a:p>
          <a:p>
            <a:pPr marL="0" indent="5334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Если руководством фирмы, отделом кадров и службой безопасности все же принято решение не препятствовать увольнению сотрудника, а по своему служебному положению он располагал доступом к конфиденциальной информации, то в этом случае отрабатывается несколько вариантов сохранения втайне коммерческих сведений:</a:t>
            </a:r>
          </a:p>
          <a:p>
            <a:pPr marL="361950" indent="171450">
              <a:lnSpc>
                <a:spcPct val="11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оформление официальной подписки о неразглашении данных, составляющих коммерческую тайну;</a:t>
            </a:r>
          </a:p>
          <a:p>
            <a:pPr marL="361950" indent="171450">
              <a:lnSpc>
                <a:spcPct val="11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устная договоренность о сохранении увольняемым сотрудником лояльности к своей фирме.</a:t>
            </a:r>
          </a:p>
          <a:p>
            <a:pPr marL="0" indent="5334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этой связи необходимо подчеркнуть, что личностное обращение к чувству чести и достоинства увольняемых лиц наиболее эффективно в отношении тех сотрудников, которые обладают темпераментом сангвиника и флегматика, высоко оценивающих, как правило, доверие и доброжелательность.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fontScale="62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Несколько иначе рекомендуется действовать в тех случаях, когда увольнения сотрудников происходят по инициативе коммерческих структур. В этих обстоятельствах не следует поспешно реализовывать принятое решение. Если увольняемое лицо располагает какими-либо сведениями, представляющими коммерческую тайну, то целесообразно предварительно и под соответствующим предлогом перевести его на другой участок работы, т.е. в такое подразделение, в котором отсутствует подобная информация.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Сохранение психологического контакта с увольняемыми сотрудниками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 объявления об увольнении рекомендуется внимательно выслушивать контрдоводы, аргументы и замечания сотрудника в отношении характера работы, стиля руководства фирмой и т.п. Обычно увольняемый персонал весьма критично, остро и правдиво освещает ситуацию в коммерческих структурах, вскрывая уязвимые места, серьезные недоработки, кадровые просчеты, финансовые неурядицы и т.п.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Если подходить не предвзято и объективно к подобной критике, то эти соображения могут быть использованы в дальнейшем весьма эффективно в интересах фирмы.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62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Второй тип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рискогенной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личности характеризует человека, который не имеет сильной (и даже слабой) потребности к совершению рисковых решений. Но он в каких-то значимых отношениях слаб, и потому в его деятельности обнаруживаются такие ошибки, несоответствия, несовершенства, которые ставят его организацию в рисковое положение. Его мы назвали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зависимой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рискогенной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личностью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(ЗРЛ).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Третий тип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это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криминальная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рискогенная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личность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(КРЛ). Совершая какие-либо выгодные для себя преступные деяния, такой человек, естественно, на первое и единственное место ставит свои эгоистические интересы. Его не волнует, что будет с организацией и ее работниками в результате "перераспределения" материальных ресурсов в свою пользу. В дальнейшем изложении он пойдет под названием криминальная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рискогенная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личность (КРЛ).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Четвертый тип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рискогенной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личности - это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творческий человек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результаты использования достижений которого далеко не всегда можно однозначно и даже многовариантно предсказать и тем более предупредить (ТРЛ). Ярчайший пример тому - авария на Чернобыльской АЭС.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Пятый тип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асоциальные люди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Способы и процедура выявление кадровых рисков. Методика оценки кадровых рисков. Мониторинг и учет кадровых рисков.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 fontScale="47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На стадии распознавания способностей кандидатов на должность риски в работе с кадрами связаны со следующими обстоятельствами.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Получение несистемных результатов оценки способностей кандидатов на должности, следствием чего является неполное в отношении к требованиям работы знание их возможностей и слабостей.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Отсутствие мониторинга способностей работников, что ведет к тому, что бывает упущен момент перехода работников в критический возраст, чреватый не просто упущениями в работе организации, а потерей самой возможности ее выживания в условиях конкуренции.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Ошибочность каких-либо заключений о каких-либо возможностях работников, следствием чего может стать их неучтенная неспособность осуществлять, быть может, весьма важные управленческие функции.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Осуществление оценок кандидатов на должности без детального учета требований конкретных должностей.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Отсутствие криминального фильтра в службах персонала, что ведет к проникновению в организацию людей, потенциально могущих нанести ей огромный ущерб.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Отсутствие установки на выявление потребности психологического сопровождения назначенных или избранных руководящих работников на стадии вхождения в должность.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Отсутствие механизма выявления у кандидатов на должности соответствия их индивидуальных навыков поведения требованиям корпоративной культуры принимающей организации.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Отсутствие установки на формирование представлений о будущем деловом поведении кандидатов на должности.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625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Ошибки в подборе работников на должности относятся к самым опасным в управлении организациями по нескольким причинам. Из них главные можно зафиксировать, указав на то, что: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эти ошибки могут детерминировать сбои в работе в любых, в том числе ключевых, подразделениях организации, так как работа с персоналом распространяется на организацию в целом;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ошибки этого плана могут длительное время быть нераспознанными. Это как болезнь, симптомы которой не выявлены;</a:t>
            </a:r>
          </a:p>
          <a:p>
            <a:pPr marL="361950" indent="171450">
              <a:lnSpc>
                <a:spcPct val="12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ошибки в подборе людей на должности могут порождать явления, которые трудно отличать от следствий, не связанных напрямую с кадровой работой.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 точки зрения информационной теории, обращенной к человеческим коммуникациям, неопределенность в оценках любых объектов проистекает: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а) из неполноты информации об этих людях;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б) низкого качества оценочной информации из-за методологических и методических несовершенств механизма оценивания;</a:t>
            </a:r>
          </a:p>
          <a:p>
            <a:pPr marL="0" indent="533400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в) субъективных предпочтений в оценках, ведущих к искажению информации о людях под влиянием интересов оценщиков.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/>
          </a:bodyPr>
          <a:lstStyle/>
          <a:p>
            <a:pPr marL="0" indent="53340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Знание последствий ошибок в управлении персоналом позволяет руководителям сориентироваться на преодоление значительной части обстоятельств, увеличивающих риск решений по персоналу. Ликвидируя несовершенства работы с персоналом, ведущие к ошибкам с тяжелыми последствиями для предприятия, можно существенно понизить риск в кадровых решениях.</a:t>
            </a:r>
          </a:p>
          <a:p>
            <a:pPr marL="0" indent="53340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 самым емким сферам (в смысле возможностей возникновения рисковых ситуаций в работе с персоналом) относится область распознавания и оценки соответствия кандидатов на должности требованиям работы на этих должностях.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85000" lnSpcReduction="10000"/>
          </a:bodyPr>
          <a:lstStyle/>
          <a:p>
            <a:pPr marL="0" indent="533400">
              <a:lnSpc>
                <a:spcPct val="11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Существует три области, по отношению к которым необходимо выявлять соответствие кандидатов, претендующих на получение работы в данной организации.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Первая - это, конечно же, традиционно учитываемые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требования работы.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Вторая - организационная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культура предприятия.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5334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Третья - это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принимающий окончательное решение о приеме кандидата на должность, его видение, каким должен быть работник на определенной должности.</a:t>
            </a:r>
          </a:p>
          <a:p>
            <a:pPr marL="0" indent="533400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Согласно энциклопедическому словарю, понятие культуры используется для обозначения исторически определенного уровня развития общества, творческих сил и способностей человека, выраженного в типах и формах организации жизни и деятельности людей, а также в создаваемых ими материальных и духовных ценностях;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0000" lnSpcReduction="20000"/>
          </a:bodyPr>
          <a:lstStyle/>
          <a:p>
            <a:pPr marL="0" indent="533400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Организационная культура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это духовное (психическое) явление, составными элементами которой являются:</a:t>
            </a:r>
          </a:p>
          <a:p>
            <a:pPr marL="361950" indent="171450">
              <a:lnSpc>
                <a:spcPct val="120000"/>
              </a:lnSpc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понимание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работниками назначения (миссии) организации и ее целей;</a:t>
            </a:r>
          </a:p>
          <a:p>
            <a:pPr marL="361950" indent="171450">
              <a:lnSpc>
                <a:spcPct val="120000"/>
              </a:lnSpc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ценности,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разделяемые работниками организации;</a:t>
            </a:r>
          </a:p>
          <a:p>
            <a:pPr marL="361950" indent="171450">
              <a:lnSpc>
                <a:spcPct val="120000"/>
              </a:lnSpc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установки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восприятие экономической и социальной среды событий и явлений, связанных с функционированием и развитием организации;</a:t>
            </a:r>
          </a:p>
          <a:p>
            <a:pPr marL="361950" indent="171450">
              <a:lnSpc>
                <a:spcPct val="120000"/>
              </a:lnSpc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нормы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 выражение допустимого и недопустимого в поведении работников организации;</a:t>
            </a:r>
          </a:p>
          <a:p>
            <a:pPr marL="361950" indent="171450">
              <a:lnSpc>
                <a:spcPct val="120000"/>
              </a:lnSpc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правила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 указатели на технику и технологию поведения, обеспечивающие достижение конкретных результатов конкретных работ в русле целей организации;</a:t>
            </a:r>
          </a:p>
          <a:p>
            <a:pPr marL="361950" indent="171450">
              <a:lnSpc>
                <a:spcPct val="120000"/>
              </a:lnSpc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символы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 признаки принадлежности людей к организации;</a:t>
            </a:r>
          </a:p>
          <a:p>
            <a:pPr marL="361950" indent="171450">
              <a:lnSpc>
                <a:spcPct val="120000"/>
              </a:lnSpc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навыки-привычки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определенному поведению в организации, которые на уровне подсознания (в автоматическом режиме) включают механизмы побуждения людей к действиям в рамках предписаний именно данной организационной культуры.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</TotalTime>
  <Words>5257</Words>
  <Application>Microsoft Office PowerPoint</Application>
  <PresentationFormat>Экран (4:3)</PresentationFormat>
  <Paragraphs>266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1" baseType="lpstr">
      <vt:lpstr>Georgia</vt:lpstr>
      <vt:lpstr>Times New Roman</vt:lpstr>
      <vt:lpstr>Trebuchet MS</vt:lpstr>
      <vt:lpstr>Wingdings 2</vt:lpstr>
      <vt:lpstr>Городская</vt:lpstr>
      <vt:lpstr>Управление кадровыми рисками</vt:lpstr>
      <vt:lpstr> Человеческий фактор как источник риска. Понятие и виды кадровых рисков</vt:lpstr>
      <vt:lpstr>Презентация PowerPoint</vt:lpstr>
      <vt:lpstr>Презентация PowerPoint</vt:lpstr>
      <vt:lpstr>Способы и процедура выявление кадровых рисков. Методика оценки кадровых рисков. Мониторинг и учет кадровых рисков.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Методы воздействия на кадровые риски. Система управления кадровыми рисками. Оценка эффективности управления кадровыми рисками.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4. Управление кадровыми рисками</dc:title>
  <dc:creator>User</dc:creator>
  <cp:lastModifiedBy>Сметанин Александр</cp:lastModifiedBy>
  <cp:revision>14</cp:revision>
  <dcterms:created xsi:type="dcterms:W3CDTF">2016-01-17T18:59:02Z</dcterms:created>
  <dcterms:modified xsi:type="dcterms:W3CDTF">2025-12-06T15:50:25Z</dcterms:modified>
</cp:coreProperties>
</file>