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8" r:id="rId2"/>
    <p:sldMasterId id="2147483690" r:id="rId3"/>
  </p:sldMasterIdLst>
  <p:sldIdLst>
    <p:sldId id="256" r:id="rId4"/>
    <p:sldId id="286" r:id="rId5"/>
    <p:sldId id="293" r:id="rId6"/>
    <p:sldId id="322" r:id="rId7"/>
    <p:sldId id="323" r:id="rId8"/>
    <p:sldId id="324" r:id="rId9"/>
    <p:sldId id="302" r:id="rId10"/>
    <p:sldId id="303" r:id="rId11"/>
    <p:sldId id="304" r:id="rId12"/>
    <p:sldId id="338" r:id="rId13"/>
    <p:sldId id="325" r:id="rId14"/>
    <p:sldId id="326" r:id="rId15"/>
    <p:sldId id="327" r:id="rId16"/>
    <p:sldId id="329" r:id="rId17"/>
    <p:sldId id="330" r:id="rId18"/>
    <p:sldId id="331" r:id="rId19"/>
    <p:sldId id="332" r:id="rId20"/>
    <p:sldId id="339" r:id="rId21"/>
    <p:sldId id="340" r:id="rId22"/>
    <p:sldId id="337" r:id="rId23"/>
    <p:sldId id="333" r:id="rId24"/>
    <p:sldId id="334" r:id="rId25"/>
    <p:sldId id="335" r:id="rId26"/>
    <p:sldId id="336" r:id="rId27"/>
    <p:sldId id="352" r:id="rId28"/>
    <p:sldId id="354" r:id="rId29"/>
    <p:sldId id="355" r:id="rId30"/>
    <p:sldId id="353" r:id="rId31"/>
    <p:sldId id="356" r:id="rId32"/>
    <p:sldId id="275" r:id="rId33"/>
    <p:sldId id="295" r:id="rId34"/>
    <p:sldId id="296" r:id="rId35"/>
    <p:sldId id="308" r:id="rId36"/>
    <p:sldId id="311" r:id="rId37"/>
    <p:sldId id="312" r:id="rId38"/>
    <p:sldId id="307" r:id="rId39"/>
    <p:sldId id="309" r:id="rId40"/>
    <p:sldId id="345" r:id="rId41"/>
    <p:sldId id="346" r:id="rId42"/>
    <p:sldId id="347" r:id="rId43"/>
    <p:sldId id="348" r:id="rId44"/>
    <p:sldId id="349" r:id="rId45"/>
    <p:sldId id="350" r:id="rId46"/>
    <p:sldId id="341" r:id="rId47"/>
    <p:sldId id="342" r:id="rId48"/>
    <p:sldId id="313" r:id="rId49"/>
    <p:sldId id="314" r:id="rId50"/>
    <p:sldId id="315" r:id="rId51"/>
    <p:sldId id="316" r:id="rId52"/>
    <p:sldId id="272" r:id="rId53"/>
    <p:sldId id="276" r:id="rId54"/>
    <p:sldId id="277" r:id="rId55"/>
    <p:sldId id="279" r:id="rId56"/>
    <p:sldId id="278" r:id="rId57"/>
    <p:sldId id="318" r:id="rId58"/>
    <p:sldId id="291" r:id="rId59"/>
    <p:sldId id="292" r:id="rId60"/>
    <p:sldId id="301" r:id="rId61"/>
    <p:sldId id="319" r:id="rId62"/>
    <p:sldId id="321" r:id="rId63"/>
    <p:sldId id="280" r:id="rId64"/>
    <p:sldId id="281" r:id="rId65"/>
    <p:sldId id="282" r:id="rId66"/>
    <p:sldId id="283" r:id="rId67"/>
    <p:sldId id="284" r:id="rId68"/>
    <p:sldId id="297" r:id="rId69"/>
    <p:sldId id="298" r:id="rId70"/>
    <p:sldId id="300" r:id="rId71"/>
    <p:sldId id="285" r:id="rId72"/>
    <p:sldId id="268" r:id="rId73"/>
    <p:sldId id="343" r:id="rId74"/>
    <p:sldId id="344" r:id="rId75"/>
    <p:sldId id="289" r:id="rId76"/>
    <p:sldId id="290" r:id="rId77"/>
    <p:sldId id="263" r:id="rId7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7172325" y="1028700"/>
            <a:ext cx="1971675" cy="5829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0" y="0"/>
            <a:ext cx="7142163" cy="57340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gray">
          <a:xfrm>
            <a:off x="0" y="5676900"/>
            <a:ext cx="7142163" cy="1182688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7172325" y="0"/>
            <a:ext cx="1971675" cy="990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8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4676775" y="1323975"/>
            <a:ext cx="246538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1571625" y="4721225"/>
            <a:ext cx="7572375" cy="160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gray">
          <a:xfrm>
            <a:off x="7239000" y="304800"/>
            <a:ext cx="18383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>
                <a:solidFill>
                  <a:srgbClr val="FFFFFF"/>
                </a:solidFill>
                <a:latin typeface="Arial Black" pitchFamily="34" charset="0"/>
                <a:cs typeface="+mn-cs"/>
              </a:rPr>
              <a:t>L/O/G/O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981202" y="4800600"/>
            <a:ext cx="7096125" cy="990600"/>
          </a:xfrm>
        </p:spPr>
        <p:txBody>
          <a:bodyPr/>
          <a:lstStyle>
            <a:lvl1pPr algn="l">
              <a:defRPr sz="49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199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5943600"/>
            <a:ext cx="4038600" cy="4572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1C04FB-5F6D-4B48-883E-6821BE42EE8C}" type="datetimeFigureOut">
              <a:rPr lang="ru-RU"/>
              <a:pPr>
                <a:defRPr/>
              </a:pPr>
              <a:t>06.12.2025</a:t>
            </a:fld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11ED81-7539-46A2-B709-7D1DB6106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6BB5A-CD08-4FC9-A47D-CD94D683773F}" type="datetimeFigureOut">
              <a:rPr lang="ru-RU"/>
              <a:pPr>
                <a:defRPr/>
              </a:pPr>
              <a:t>06.12.2025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A4059-CBF8-4752-A91F-BF5AFACDC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7963"/>
            <a:ext cx="2057400" cy="5765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7963"/>
            <a:ext cx="6019800" cy="5765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67171-B245-41CD-92A9-90F88A7B56A7}" type="datetimeFigureOut">
              <a:rPr lang="ru-RU"/>
              <a:pPr>
                <a:defRPr/>
              </a:pPr>
              <a:t>06.12.2025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9010F-6FEC-4F33-B6F4-67FF7528A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/>
              <a:t>Вставка рисунка SmartArt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B7E2-3972-4048-8F64-6282B47C1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09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06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21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2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3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2BFEF-852B-4CB3-A3F6-2E051B72393D}" type="datetimeFigureOut">
              <a:rPr lang="ru-RU"/>
              <a:pPr>
                <a:defRPr/>
              </a:pPr>
              <a:t>06.12.2025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205D5-F5AA-4B27-AD69-54B09B043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8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73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0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57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80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41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10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25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15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6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1EE85-E7AF-4BB3-BCA6-1A65C7442704}" type="datetimeFigureOut">
              <a:rPr lang="ru-RU"/>
              <a:pPr>
                <a:defRPr/>
              </a:pPr>
              <a:t>06.12.2025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877B2-0B04-409A-8D2A-A25050AC8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22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4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68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30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2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4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4478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0E974-5DFE-4DFF-9B94-8E8ADA93EDF5}" type="datetimeFigureOut">
              <a:rPr lang="ru-RU"/>
              <a:pPr>
                <a:defRPr/>
              </a:pPr>
              <a:t>06.12.2025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FFD63-11B8-4FC7-95E9-0122094D6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D1F4-581E-4826-8F1F-98B2A6E8314B}" type="datetimeFigureOut">
              <a:rPr lang="ru-RU"/>
              <a:pPr>
                <a:defRPr/>
              </a:pPr>
              <a:t>06.12.2025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CB8E8-581A-4F99-8F09-E312E3E20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DC90A-088A-4292-ABB5-565E85F6A872}" type="datetimeFigureOut">
              <a:rPr lang="ru-RU"/>
              <a:pPr>
                <a:defRPr/>
              </a:pPr>
              <a:t>06.12.2025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BC04-2267-46C8-AD71-64BCF393B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FAC4-95E0-4DA6-8BCA-D0DCF9409B54}" type="datetimeFigureOut">
              <a:rPr lang="ru-RU"/>
              <a:pPr>
                <a:defRPr/>
              </a:pPr>
              <a:t>06.12.2025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4EE73-2EA2-4068-AC8B-BF5A0787B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3AA0D-900A-4243-AE8C-CBACB4CD853E}" type="datetimeFigureOut">
              <a:rPr lang="ru-RU"/>
              <a:pPr>
                <a:defRPr/>
              </a:pPr>
              <a:t>06.12.2025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2B9D5-EE5D-49AA-9DD6-EBCB03EBF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08691-F70E-4CEC-AA1E-0C2196580D1F}" type="datetimeFigureOut">
              <a:rPr lang="ru-RU"/>
              <a:pPr>
                <a:defRPr/>
              </a:pPr>
              <a:t>06.12.2025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A8F57-80F9-4DAB-BE9A-78C6C8914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gray">
          <a:xfrm>
            <a:off x="8893175" y="1035050"/>
            <a:ext cx="250825" cy="1776413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gray">
          <a:xfrm>
            <a:off x="8893175" y="2855913"/>
            <a:ext cx="250825" cy="400208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gray">
          <a:xfrm>
            <a:off x="0" y="115888"/>
            <a:ext cx="8893175" cy="874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3D725C-FCD7-4279-8172-47CE91A2DF42}" type="datetimeFigureOut">
              <a:rPr lang="ru-RU"/>
              <a:pPr>
                <a:defRPr/>
              </a:pPr>
              <a:t>06.12.2025</a:t>
            </a:fld>
            <a:endParaRPr lang="ru-RU"/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DD1C94F-E8DB-4076-A901-E33103576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06.12.2025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4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1888BB-BFFB-4204-8221-0547BD133CC2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06.12.2025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025F43-C14B-4FA2-9B52-64EBE290460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7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fy.ru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1981200" y="4429125"/>
            <a:ext cx="7096125" cy="1857375"/>
          </a:xfrm>
        </p:spPr>
        <p:txBody>
          <a:bodyPr/>
          <a:lstStyle/>
          <a:p>
            <a:pPr algn="ctr"/>
            <a:r>
              <a:rPr lang="ru-RU" sz="3600" dirty="0"/>
              <a:t>Мотивация и стимулирование персонала</a:t>
            </a:r>
          </a:p>
        </p:txBody>
      </p:sp>
      <p:pic>
        <p:nvPicPr>
          <p:cNvPr id="15363" name="Рисунок 14" descr="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0"/>
            <a:ext cx="335756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свой бизне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341438"/>
            <a:ext cx="4643438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/>
              <a:t>О ПООЩРЕНИЯХ И НАКАЗАНИЯХ</a:t>
            </a:r>
            <a:br>
              <a:rPr lang="ru-RU" altLang="ru-RU" sz="2800"/>
            </a:br>
            <a:endParaRPr lang="ru-RU" altLang="ru-RU" sz="2800"/>
          </a:p>
        </p:txBody>
      </p:sp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3924300" y="2286000"/>
            <a:ext cx="2233613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solidFill>
                  <a:srgbClr val="C00000"/>
                </a:solidFill>
              </a:rPr>
              <a:t> </a:t>
            </a:r>
            <a:r>
              <a:rPr lang="ru-RU" altLang="ru-RU" sz="1400" b="1" dirty="0">
                <a:solidFill>
                  <a:srgbClr val="C00000"/>
                </a:solidFill>
              </a:rPr>
              <a:t>ТЕОРИИ МОТИВАЦИИ</a:t>
            </a:r>
          </a:p>
          <a:p>
            <a:pPr algn="ctr">
              <a:spcBef>
                <a:spcPct val="50000"/>
              </a:spcBef>
            </a:pPr>
            <a:r>
              <a:rPr lang="ru-RU" altLang="ru-RU" sz="1200" b="1" dirty="0"/>
              <a:t>ПОТРЕБНОСТИ ЧЕЛОВЕКА                          (ПИРАМИДА А.МАСЛОУ)</a:t>
            </a:r>
          </a:p>
          <a:p>
            <a:pPr algn="ctr">
              <a:spcBef>
                <a:spcPct val="50000"/>
              </a:spcBef>
            </a:pPr>
            <a:r>
              <a:rPr lang="ru-RU" altLang="ru-RU" sz="1200" b="1" dirty="0"/>
              <a:t>АЛЬФРЕДА,</a:t>
            </a:r>
          </a:p>
          <a:p>
            <a:pPr algn="ctr">
              <a:spcBef>
                <a:spcPct val="50000"/>
              </a:spcBef>
            </a:pPr>
            <a:r>
              <a:rPr lang="ru-RU" altLang="ru-RU" sz="1200" b="1" dirty="0"/>
              <a:t>МАК КЛЕЛАНДА,</a:t>
            </a:r>
          </a:p>
          <a:p>
            <a:pPr algn="ctr">
              <a:spcBef>
                <a:spcPct val="50000"/>
              </a:spcBef>
            </a:pPr>
            <a:r>
              <a:rPr lang="ru-RU" altLang="ru-RU" sz="1200" b="1" dirty="0"/>
              <a:t>ГЕРЦБЕРА,</a:t>
            </a:r>
          </a:p>
          <a:p>
            <a:pPr algn="ctr">
              <a:spcBef>
                <a:spcPct val="50000"/>
              </a:spcBef>
            </a:pPr>
            <a:r>
              <a:rPr lang="ru-RU" altLang="ru-RU" sz="1200" b="1" dirty="0"/>
              <a:t>ВРУМА,АДАМСА,</a:t>
            </a:r>
          </a:p>
          <a:p>
            <a:pPr algn="ctr">
              <a:spcBef>
                <a:spcPct val="50000"/>
              </a:spcBef>
            </a:pPr>
            <a:r>
              <a:rPr lang="ru-RU" altLang="ru-RU" sz="1200" b="1" dirty="0"/>
              <a:t>ПОРТЕРА-ЛОУРЕРА</a:t>
            </a: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827088" y="4652963"/>
            <a:ext cx="2520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/>
              <a:t>ДАВНИЙ МЕТОД «КНУТА И ПРЯНИКА»</a:t>
            </a:r>
          </a:p>
        </p:txBody>
      </p:sp>
      <p:sp>
        <p:nvSpPr>
          <p:cNvPr id="24580" name="AutoShape 10"/>
          <p:cNvSpPr>
            <a:spLocks noChangeArrowheads="1"/>
          </p:cNvSpPr>
          <p:nvPr/>
        </p:nvSpPr>
        <p:spPr bwMode="auto">
          <a:xfrm>
            <a:off x="6117168" y="2447371"/>
            <a:ext cx="1152525" cy="10810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354081398 h 21600"/>
              <a:gd name="T4" fmla="*/ 2147483647 w 21600"/>
              <a:gd name="T5" fmla="*/ 2147483647 h 21600"/>
              <a:gd name="T6" fmla="*/ 2147483647 w 21600"/>
              <a:gd name="T7" fmla="*/ 135408139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7215206" y="2285992"/>
            <a:ext cx="17287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/>
              <a:t>СОВРЕМЕН-НЫЙ ПОДХОД К СТИМУЛИ-РОВАНИЮ СОТРУД-НИКА</a:t>
            </a:r>
          </a:p>
        </p:txBody>
      </p:sp>
      <p:sp>
        <p:nvSpPr>
          <p:cNvPr id="24582" name="Line 12"/>
          <p:cNvSpPr>
            <a:spLocks noChangeShapeType="1"/>
          </p:cNvSpPr>
          <p:nvPr/>
        </p:nvSpPr>
        <p:spPr bwMode="auto">
          <a:xfrm>
            <a:off x="4903469" y="4643446"/>
            <a:ext cx="45719" cy="42862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4583" name="Picture 14" descr="i?id=20916400&amp;tov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810250"/>
            <a:ext cx="1133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63"/>
            <a:ext cx="36353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15"/>
          <p:cNvSpPr txBox="1">
            <a:spLocks noChangeArrowheads="1"/>
          </p:cNvSpPr>
          <p:nvPr/>
        </p:nvSpPr>
        <p:spPr bwMode="auto">
          <a:xfrm>
            <a:off x="3203575" y="4581525"/>
            <a:ext cx="381635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dirty="0"/>
          </a:p>
          <a:p>
            <a:pPr algn="ctr">
              <a:spcBef>
                <a:spcPct val="50000"/>
              </a:spcBef>
            </a:pPr>
            <a:r>
              <a:rPr lang="ru-RU" altLang="ru-RU" dirty="0"/>
              <a:t>Какова </a:t>
            </a:r>
            <a:r>
              <a:rPr lang="ru-RU" altLang="ru-RU" u="sng" dirty="0"/>
              <a:t>сегодня</a:t>
            </a:r>
            <a:r>
              <a:rPr lang="ru-RU" altLang="ru-RU" dirty="0"/>
              <a:t> </a:t>
            </a:r>
            <a:r>
              <a:rPr lang="ru-RU" altLang="ru-RU" u="sng" dirty="0"/>
              <a:t>главная </a:t>
            </a:r>
            <a:r>
              <a:rPr lang="ru-RU" altLang="ru-RU" dirty="0"/>
              <a:t>потребность данного сотрудника?</a:t>
            </a:r>
          </a:p>
        </p:txBody>
      </p:sp>
      <p:sp>
        <p:nvSpPr>
          <p:cNvPr id="24586" name="AutoShape 9"/>
          <p:cNvSpPr>
            <a:spLocks noChangeArrowheads="1"/>
          </p:cNvSpPr>
          <p:nvPr/>
        </p:nvSpPr>
        <p:spPr bwMode="auto">
          <a:xfrm>
            <a:off x="2857488" y="2500306"/>
            <a:ext cx="1008062" cy="1008062"/>
          </a:xfrm>
          <a:custGeom>
            <a:avLst/>
            <a:gdLst>
              <a:gd name="T0" fmla="*/ 1646704524 w 21600"/>
              <a:gd name="T1" fmla="*/ 0 h 21600"/>
              <a:gd name="T2" fmla="*/ 0 w 21600"/>
              <a:gd name="T3" fmla="*/ 1097801896 h 21600"/>
              <a:gd name="T4" fmla="*/ 1646704524 w 21600"/>
              <a:gd name="T5" fmla="*/ 2147483647 h 21600"/>
              <a:gd name="T6" fmla="*/ 2147483647 w 21600"/>
              <a:gd name="T7" fmla="*/ 109780189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Теории мотивации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/>
              <a:t>Подразделяются их на две группы: </a:t>
            </a:r>
            <a:r>
              <a:rPr lang="ru-RU" sz="2800" b="1" dirty="0"/>
              <a:t>содержательные и процессуальные.</a:t>
            </a:r>
          </a:p>
          <a:p>
            <a:pPr>
              <a:buNone/>
            </a:pPr>
            <a:r>
              <a:rPr lang="ru-RU" sz="2400" b="1" i="1" dirty="0">
                <a:solidFill>
                  <a:srgbClr val="C00000"/>
                </a:solidFill>
              </a:rPr>
              <a:t>Содержательные – основываются на том, что существуют внутренние побуждения (потребности), которые заставляют человека действовать.</a:t>
            </a:r>
          </a:p>
          <a:p>
            <a:pPr>
              <a:buNone/>
            </a:pPr>
            <a:r>
              <a:rPr lang="ru-RU" sz="2400" dirty="0"/>
              <a:t>Наиболее известными теориями мотивации этой группы являются:</a:t>
            </a:r>
          </a:p>
          <a:p>
            <a:pPr>
              <a:buNone/>
            </a:pPr>
            <a:r>
              <a:rPr lang="ru-RU" sz="2400" dirty="0"/>
              <a:t>1. теория потребностей </a:t>
            </a:r>
            <a:r>
              <a:rPr lang="ru-RU" sz="2400" dirty="0" err="1"/>
              <a:t>Маслоу</a:t>
            </a:r>
            <a:r>
              <a:rPr lang="ru-RU" sz="2400" dirty="0"/>
              <a:t>;</a:t>
            </a:r>
          </a:p>
          <a:p>
            <a:pPr>
              <a:buNone/>
            </a:pPr>
            <a:r>
              <a:rPr lang="ru-RU" sz="2400" dirty="0"/>
              <a:t>2. теория существования, связи и роста </a:t>
            </a:r>
            <a:r>
              <a:rPr lang="ru-RU" sz="2400" dirty="0" err="1"/>
              <a:t>Альдерфера</a:t>
            </a:r>
            <a:r>
              <a:rPr lang="ru-RU" sz="2400" dirty="0"/>
              <a:t>;</a:t>
            </a:r>
          </a:p>
          <a:p>
            <a:pPr>
              <a:buNone/>
            </a:pPr>
            <a:r>
              <a:rPr lang="ru-RU" sz="2400" dirty="0"/>
              <a:t>3. теория приобретённых потребностей </a:t>
            </a:r>
            <a:r>
              <a:rPr lang="ru-RU" sz="2400" dirty="0" err="1"/>
              <a:t>МакКлелланда</a:t>
            </a:r>
            <a:r>
              <a:rPr lang="ru-RU" sz="2400" dirty="0"/>
              <a:t>;</a:t>
            </a:r>
          </a:p>
          <a:p>
            <a:pPr>
              <a:buNone/>
            </a:pPr>
            <a:r>
              <a:rPr lang="ru-RU" sz="2400" dirty="0"/>
              <a:t>4. теория двух факторов </a:t>
            </a:r>
            <a:r>
              <a:rPr lang="ru-RU" sz="2400" dirty="0" err="1"/>
              <a:t>Герцберга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973655"/>
          </a:xfrm>
        </p:spPr>
        <p:txBody>
          <a:bodyPr/>
          <a:lstStyle/>
          <a:p>
            <a:pPr>
              <a:buNone/>
            </a:pPr>
            <a:r>
              <a:rPr lang="ru-RU" sz="2800" b="1" dirty="0">
                <a:solidFill>
                  <a:srgbClr val="C00000"/>
                </a:solidFill>
              </a:rPr>
              <a:t>Процессуальные теории мотивации </a:t>
            </a:r>
            <a:r>
              <a:rPr lang="ru-RU" sz="2800" dirty="0">
                <a:solidFill>
                  <a:srgbClr val="C00000"/>
                </a:solidFill>
              </a:rPr>
              <a:t>определяют не только потребности, но и</a:t>
            </a:r>
          </a:p>
          <a:p>
            <a:pPr>
              <a:buNone/>
            </a:pPr>
            <a:r>
              <a:rPr lang="ru-RU" sz="2800" dirty="0">
                <a:solidFill>
                  <a:srgbClr val="C00000"/>
                </a:solidFill>
              </a:rPr>
              <a:t>являются также функцией восприятия и ожидания человека, связанных с данной</a:t>
            </a:r>
          </a:p>
          <a:p>
            <a:pPr>
              <a:buNone/>
            </a:pPr>
            <a:r>
              <a:rPr lang="ru-RU" sz="2800" dirty="0">
                <a:solidFill>
                  <a:srgbClr val="C00000"/>
                </a:solidFill>
              </a:rPr>
              <a:t>ситуацией и возможных последствий выбранного типа поведения.</a:t>
            </a:r>
          </a:p>
          <a:p>
            <a:pPr>
              <a:buNone/>
            </a:pPr>
            <a:r>
              <a:rPr lang="ru-RU" sz="2800" dirty="0"/>
              <a:t>Имеются три основные процессуальные теории мотивации:</a:t>
            </a:r>
          </a:p>
          <a:p>
            <a:pPr>
              <a:buNone/>
            </a:pPr>
            <a:r>
              <a:rPr lang="ru-RU" sz="2800" dirty="0"/>
              <a:t>1. Теория ожидания </a:t>
            </a:r>
            <a:r>
              <a:rPr lang="ru-RU" sz="2800" dirty="0" err="1"/>
              <a:t>Врума</a:t>
            </a:r>
            <a:r>
              <a:rPr lang="ru-RU" sz="2800" dirty="0"/>
              <a:t>:</a:t>
            </a:r>
          </a:p>
          <a:p>
            <a:pPr>
              <a:buNone/>
            </a:pPr>
            <a:r>
              <a:rPr lang="ru-RU" sz="2800" dirty="0"/>
              <a:t>2. Теория справедливости Адамса;</a:t>
            </a:r>
          </a:p>
          <a:p>
            <a:pPr>
              <a:buNone/>
            </a:pPr>
            <a:r>
              <a:rPr lang="ru-RU" sz="2800" dirty="0"/>
              <a:t>3. Модель мотивации </a:t>
            </a:r>
            <a:r>
              <a:rPr lang="ru-RU" sz="2800" dirty="0" err="1"/>
              <a:t>Портера-Лоулера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2"/>
                </a:solidFill>
                <a:latin typeface="Impact" pitchFamily="34" charset="0"/>
              </a:rPr>
              <a:t>«Пирамида потребностей» А. </a:t>
            </a:r>
            <a:r>
              <a:rPr lang="ru-RU" sz="3600" dirty="0" err="1">
                <a:solidFill>
                  <a:schemeClr val="accent2"/>
                </a:solidFill>
                <a:latin typeface="Impact" pitchFamily="34" charset="0"/>
              </a:rPr>
              <a:t>Маслоу</a:t>
            </a:r>
            <a:endParaRPr lang="ru-RU" sz="3600" dirty="0"/>
          </a:p>
        </p:txBody>
      </p:sp>
      <p:pic>
        <p:nvPicPr>
          <p:cNvPr id="4" name="Содержимое 3" descr="http://bmtriz.ru/upload/users_data/%D0%90%D0%BD%D1%82%D0%BE%D0%BD%20%D0%9A%D0%BE%D0%B6%D0%B5%D0%BC%D1%8F%D0%BA%D0%BE-2/%D0%9C%D0%BE%D1%82%D0%B8%D0%B2%D0%B0%D1%86%D0%B8%D1%8F%20-%20%D1%81%D1%85%D0%B5%D0%BC%D0%B0%2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5643570" cy="42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maslo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142984"/>
            <a:ext cx="2500330" cy="30736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3920397" y="5292103"/>
            <a:ext cx="4429124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Удовлетворение потребностей, расположенных внизу иерархии, делает возможным осознание потребностей, расположенных выше в иерархии, и их участие в мотивации.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8" y="457200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Абрахам Маслоу  (1908-1970)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Garamond" pitchFamily="18" charset="0"/>
              </a:rPr>
              <a:t>Теория </a:t>
            </a:r>
            <a:r>
              <a:rPr lang="en-US" b="1" i="1" dirty="0">
                <a:latin typeface="Garamond" pitchFamily="18" charset="0"/>
              </a:rPr>
              <a:t>ERG </a:t>
            </a:r>
            <a:r>
              <a:rPr lang="ru-RU" b="1" i="1" dirty="0" err="1">
                <a:latin typeface="Garamond" pitchFamily="18" charset="0"/>
              </a:rPr>
              <a:t>Альдерфера</a:t>
            </a:r>
            <a:endParaRPr lang="ru-RU" b="1" i="1" dirty="0"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3"/>
            <a:ext cx="4471989" cy="4525963"/>
          </a:xfrm>
        </p:spPr>
        <p:txBody>
          <a:bodyPr/>
          <a:lstStyle/>
          <a:p>
            <a:pPr>
              <a:buNone/>
            </a:pPr>
            <a:r>
              <a:rPr lang="ru-RU" b="1" dirty="0" err="1">
                <a:latin typeface="Garamond" pitchFamily="18" charset="0"/>
              </a:rPr>
              <a:t>Альдерфер</a:t>
            </a:r>
            <a:r>
              <a:rPr lang="ru-RU" b="1" dirty="0">
                <a:latin typeface="Garamond" pitchFamily="18" charset="0"/>
              </a:rPr>
              <a:t>, как и </a:t>
            </a:r>
            <a:r>
              <a:rPr lang="ru-RU" b="1" dirty="0" err="1">
                <a:latin typeface="Garamond" pitchFamily="18" charset="0"/>
              </a:rPr>
              <a:t>Маслоу</a:t>
            </a:r>
            <a:r>
              <a:rPr lang="ru-RU" b="1" dirty="0">
                <a:latin typeface="Garamond" pitchFamily="18" charset="0"/>
              </a:rPr>
              <a:t>,  рассматривает потребности в иерархии, но считает возможным переход от  одного уровня к другому в любом направлении.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atin typeface="Garamond" pitchFamily="18" charset="0"/>
              </a:rPr>
              <a:t>Потребности существования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atin typeface="Garamond" pitchFamily="18" charset="0"/>
              </a:rPr>
              <a:t>Потребности связи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latin typeface="Garamond" pitchFamily="18" charset="0"/>
              </a:rPr>
              <a:t>Потребности роста</a:t>
            </a:r>
          </a:p>
          <a:p>
            <a:pPr>
              <a:buNone/>
            </a:pPr>
            <a:endParaRPr lang="ru-RU" b="1" dirty="0">
              <a:latin typeface="Garamond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75082"/>
            <a:ext cx="2928957" cy="342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>
                <a:latin typeface="Garamond" pitchFamily="18" charset="0"/>
              </a:rPr>
              <a:t>Схема восхождения и обратного входа вниз по иерархии потребностей </a:t>
            </a:r>
            <a:r>
              <a:rPr lang="ru-RU" sz="3200" b="1" i="1" dirty="0" err="1">
                <a:latin typeface="Garamond" pitchFamily="18" charset="0"/>
              </a:rPr>
              <a:t>Альдерфера</a:t>
            </a:r>
            <a:endParaRPr lang="ru-RU" sz="3200" b="1" i="1" dirty="0">
              <a:latin typeface="Garamond" pitchFamily="18" charset="0"/>
            </a:endParaRPr>
          </a:p>
        </p:txBody>
      </p:sp>
      <p:sp>
        <p:nvSpPr>
          <p:cNvPr id="62" name="Содержимое 61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4281519" cy="5429287"/>
          </a:xfrm>
          <a:ln>
            <a:noFill/>
          </a:ln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3" name="Содержимое 62"/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Процесс удовлетворения потребностей</a:t>
            </a:r>
            <a:r>
              <a:rPr lang="ru-RU" dirty="0">
                <a:latin typeface="Garamond" pitchFamily="18" charset="0"/>
              </a:rPr>
              <a:t> –это   движения вверх  по уровням потребностей.</a:t>
            </a:r>
          </a:p>
          <a:p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Процесс фрустрации </a:t>
            </a:r>
            <a:r>
              <a:rPr lang="ru-RU" dirty="0">
                <a:latin typeface="Garamond" pitchFamily="18" charset="0"/>
              </a:rPr>
              <a:t>– это поражение в стремлении удовлетворить потребность.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214554"/>
            <a:ext cx="2000264" cy="7858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5000">
                <a:schemeClr val="bg1">
                  <a:lumMod val="65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Потребности роста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500438"/>
            <a:ext cx="2000264" cy="7858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5000">
                <a:schemeClr val="bg1">
                  <a:lumMod val="65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Потребности связи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4786322"/>
            <a:ext cx="2000264" cy="7858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25000">
                <a:schemeClr val="bg1">
                  <a:lumMod val="65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Потребности существования</a:t>
            </a:r>
          </a:p>
        </p:txBody>
      </p:sp>
      <p:cxnSp>
        <p:nvCxnSpPr>
          <p:cNvPr id="12" name="Shape 11"/>
          <p:cNvCxnSpPr>
            <a:stCxn id="6" idx="3"/>
          </p:cNvCxnSpPr>
          <p:nvPr/>
        </p:nvCxnSpPr>
        <p:spPr>
          <a:xfrm flipH="1" flipV="1">
            <a:off x="2500298" y="4286256"/>
            <a:ext cx="642942" cy="892975"/>
          </a:xfrm>
          <a:prstGeom prst="bentConnector4">
            <a:avLst>
              <a:gd name="adj1" fmla="val -40143"/>
              <a:gd name="adj2" fmla="val 7695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>
            <a:stCxn id="5" idx="3"/>
          </p:cNvCxnSpPr>
          <p:nvPr/>
        </p:nvCxnSpPr>
        <p:spPr>
          <a:xfrm flipH="1" flipV="1">
            <a:off x="2428860" y="3000372"/>
            <a:ext cx="714380" cy="892975"/>
          </a:xfrm>
          <a:prstGeom prst="bentConnector4">
            <a:avLst>
              <a:gd name="adj1" fmla="val -32000"/>
              <a:gd name="adj2" fmla="val 72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/>
          <p:nvPr/>
        </p:nvCxnSpPr>
        <p:spPr>
          <a:xfrm>
            <a:off x="1071538" y="5429264"/>
            <a:ext cx="1285884" cy="428628"/>
          </a:xfrm>
          <a:prstGeom prst="bentConnector3">
            <a:avLst>
              <a:gd name="adj1" fmla="val -119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 flipH="1" flipV="1">
            <a:off x="2250265" y="5750735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>
            <a:stCxn id="5" idx="1"/>
          </p:cNvCxnSpPr>
          <p:nvPr/>
        </p:nvCxnSpPr>
        <p:spPr>
          <a:xfrm rot="10800000" flipV="1">
            <a:off x="857224" y="3893346"/>
            <a:ext cx="285752" cy="125016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857224" y="5143512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stCxn id="4" idx="1"/>
          </p:cNvCxnSpPr>
          <p:nvPr/>
        </p:nvCxnSpPr>
        <p:spPr>
          <a:xfrm rot="10800000" flipV="1">
            <a:off x="857224" y="2607462"/>
            <a:ext cx="285752" cy="1035851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57224" y="3643314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stCxn id="4" idx="3"/>
          </p:cNvCxnSpPr>
          <p:nvPr/>
        </p:nvCxnSpPr>
        <p:spPr>
          <a:xfrm flipH="1" flipV="1">
            <a:off x="2214546" y="1785926"/>
            <a:ext cx="928694" cy="821537"/>
          </a:xfrm>
          <a:prstGeom prst="bentConnector3">
            <a:avLst>
              <a:gd name="adj1" fmla="val -2461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2035951" y="1964521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>
                <a:latin typeface="Garamond" pitchFamily="18" charset="0"/>
              </a:rPr>
              <a:t>Концепция мотивации Д. </a:t>
            </a:r>
            <a:r>
              <a:rPr lang="ru-RU" sz="3200" i="1" dirty="0" err="1">
                <a:latin typeface="Garamond" pitchFamily="18" charset="0"/>
              </a:rPr>
              <a:t>Мак-Клелланда</a:t>
            </a:r>
            <a:r>
              <a:rPr lang="ru-RU" sz="3200" i="1" dirty="0">
                <a:latin typeface="Garamond" pitchFamily="18" charset="0"/>
              </a:rPr>
              <a:t> (теория приобретенных потребностей)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Автор выделяет: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потребность в успехе </a:t>
            </a:r>
            <a:r>
              <a:rPr lang="ru-RU" dirty="0">
                <a:latin typeface="Garamond" pitchFamily="18" charset="0"/>
              </a:rPr>
              <a:t>(стремление человека достигать поставленные цели более эффективнее, чем прежде);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потребность в причастности </a:t>
            </a:r>
            <a:r>
              <a:rPr lang="ru-RU" dirty="0">
                <a:latin typeface="Garamond" pitchFamily="18" charset="0"/>
              </a:rPr>
              <a:t>(установление хороших отношений с окружающими, получение от них поддержки);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потребность во власти:</a:t>
            </a:r>
          </a:p>
          <a:p>
            <a:pPr>
              <a:buFontTx/>
              <a:buChar char="-"/>
            </a:pPr>
            <a:r>
              <a:rPr lang="ru-RU" dirty="0">
                <a:latin typeface="Garamond" pitchFamily="18" charset="0"/>
              </a:rPr>
              <a:t>стремятся к власти ради властвования</a:t>
            </a:r>
          </a:p>
          <a:p>
            <a:pPr>
              <a:buFontTx/>
              <a:buChar char="-"/>
            </a:pPr>
            <a:r>
              <a:rPr lang="ru-RU" dirty="0">
                <a:latin typeface="Garamond" pitchFamily="18" charset="0"/>
              </a:rPr>
              <a:t>стремятся к власти ради решения групповых задач.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latin typeface="Garamond" pitchFamily="18" charset="0"/>
              </a:rPr>
              <a:t>Теория двух факторов </a:t>
            </a:r>
            <a:r>
              <a:rPr lang="ru-RU" i="1" dirty="0" err="1">
                <a:latin typeface="Garamond" pitchFamily="18" charset="0"/>
              </a:rPr>
              <a:t>Герцберга</a:t>
            </a:r>
            <a:endParaRPr lang="ru-RU" i="1" dirty="0"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latin typeface="Garamond" pitchFamily="18" charset="0"/>
              </a:rPr>
              <a:t>Автор показал, что на поведение людей влияет как удовлетворенность, так и неудовлетворенность потребностей.</a:t>
            </a:r>
          </a:p>
          <a:p>
            <a:pPr>
              <a:buNone/>
            </a:pPr>
            <a:r>
              <a:rPr lang="ru-RU" b="1" dirty="0">
                <a:latin typeface="Garamond" pitchFamily="18" charset="0"/>
              </a:rPr>
              <a:t>Руководитель должен сначала снять у работников неудовлетворенность, а потом добиваться удовлетворенности</a:t>
            </a:r>
            <a:r>
              <a:rPr lang="ru-RU" dirty="0">
                <a:latin typeface="Garamond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00174"/>
            <a:ext cx="3786214" cy="471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ru-RU" sz="2400" b="1" dirty="0"/>
              <a:t>Факторы условий труда (гигиенические): </a:t>
            </a:r>
          </a:p>
          <a:p>
            <a:pPr>
              <a:buNone/>
            </a:pPr>
            <a:r>
              <a:rPr lang="ru-RU" sz="2400" dirty="0"/>
              <a:t>политика фирмы;</a:t>
            </a:r>
          </a:p>
          <a:p>
            <a:pPr>
              <a:buNone/>
            </a:pPr>
            <a:r>
              <a:rPr lang="ru-RU" sz="2400" dirty="0"/>
              <a:t> условия работы;</a:t>
            </a:r>
          </a:p>
          <a:p>
            <a:pPr>
              <a:buNone/>
            </a:pPr>
            <a:r>
              <a:rPr lang="ru-RU" sz="2400" dirty="0"/>
              <a:t>заработная плата; </a:t>
            </a:r>
          </a:p>
          <a:p>
            <a:pPr>
              <a:buNone/>
            </a:pPr>
            <a:r>
              <a:rPr lang="ru-RU" sz="2400" dirty="0"/>
              <a:t>межличностные отношения в коллективе; </a:t>
            </a:r>
          </a:p>
          <a:p>
            <a:pPr>
              <a:buNone/>
            </a:pPr>
            <a:r>
              <a:rPr lang="ru-RU" sz="2400" dirty="0"/>
              <a:t>степень непосредственного</a:t>
            </a:r>
          </a:p>
          <a:p>
            <a:pPr>
              <a:buNone/>
            </a:pPr>
            <a:r>
              <a:rPr lang="ru-RU" sz="2400" dirty="0"/>
              <a:t>контроля за работой.</a:t>
            </a:r>
          </a:p>
          <a:p>
            <a:pPr>
              <a:buNone/>
            </a:pPr>
            <a:r>
              <a:rPr lang="ru-RU" sz="2400" b="1" dirty="0"/>
              <a:t>Мотивирующие факторы</a:t>
            </a:r>
            <a:r>
              <a:rPr lang="ru-RU" sz="2400" dirty="0"/>
              <a:t>:</a:t>
            </a:r>
          </a:p>
          <a:p>
            <a:pPr>
              <a:buNone/>
            </a:pPr>
            <a:r>
              <a:rPr lang="ru-RU" sz="2400" dirty="0"/>
              <a:t> успех; продвижение по службе; признание и</a:t>
            </a:r>
          </a:p>
          <a:p>
            <a:pPr>
              <a:buNone/>
            </a:pPr>
            <a:r>
              <a:rPr lang="ru-RU" sz="2400" dirty="0"/>
              <a:t>одобрение результатов работы; высокая степень ответственности; возможности творческого и делового роста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Модель мотивации </a:t>
            </a:r>
            <a:r>
              <a:rPr lang="ru-RU" sz="3200" dirty="0" err="1"/>
              <a:t>Портера-Лоулера</a:t>
            </a:r>
            <a:r>
              <a:rPr lang="ru-RU" sz="3200" dirty="0"/>
              <a:t>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/>
              <a:t>Разработали комплексную процессуальную теорию мотивации, включающую элементы теории ожиданий и теории справедливости.</a:t>
            </a:r>
          </a:p>
          <a:p>
            <a:pPr>
              <a:buNone/>
            </a:pPr>
            <a:r>
              <a:rPr lang="ru-RU" sz="2400" b="1" dirty="0"/>
              <a:t>В их работе фигурируют пять переменных: </a:t>
            </a:r>
          </a:p>
          <a:p>
            <a:pPr>
              <a:buNone/>
            </a:pPr>
            <a:r>
              <a:rPr lang="ru-RU" sz="2400" b="1" dirty="0"/>
              <a:t>затраченные усилия, </a:t>
            </a:r>
          </a:p>
          <a:p>
            <a:pPr>
              <a:buNone/>
            </a:pPr>
            <a:r>
              <a:rPr lang="ru-RU" sz="2400" b="1" dirty="0"/>
              <a:t>восприятие,</a:t>
            </a:r>
          </a:p>
          <a:p>
            <a:pPr>
              <a:buNone/>
            </a:pPr>
            <a:r>
              <a:rPr lang="ru-RU" sz="2400" b="1" dirty="0"/>
              <a:t>полученные результаты, </a:t>
            </a:r>
          </a:p>
          <a:p>
            <a:pPr>
              <a:buNone/>
            </a:pPr>
            <a:r>
              <a:rPr lang="ru-RU" sz="2400" b="1" dirty="0"/>
              <a:t>вознаграждение, </a:t>
            </a:r>
          </a:p>
          <a:p>
            <a:pPr>
              <a:buNone/>
            </a:pPr>
            <a:r>
              <a:rPr lang="ru-RU" sz="2400" b="1" dirty="0"/>
              <a:t>степень удовлетворения.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400" i="1" dirty="0"/>
              <a:t>Согласно теории, достигнутые результаты зависят от приложенных сотрудником усилий, его</a:t>
            </a:r>
          </a:p>
          <a:p>
            <a:pPr>
              <a:buNone/>
            </a:pPr>
            <a:r>
              <a:rPr lang="ru-RU" sz="2400" i="1" dirty="0"/>
              <a:t>способностей и характера, а также осознания ими своей роли.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Pictures\kRfAvLa9VF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000108"/>
            <a:ext cx="9144000" cy="528641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8229600" cy="792162"/>
          </a:xfrm>
        </p:spPr>
        <p:txBody>
          <a:bodyPr/>
          <a:lstStyle/>
          <a:p>
            <a:br>
              <a:rPr lang="ru-RU" b="1" i="1" dirty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Garamond" pitchFamily="18" charset="0"/>
              </a:rPr>
              <a:t>Процессуальные теории</a:t>
            </a:r>
            <a:br>
              <a:rPr lang="ru-RU" b="1" i="1" dirty="0">
                <a:latin typeface="Garamond" pitchFamily="18" charset="0"/>
              </a:rPr>
            </a:br>
            <a:r>
              <a:rPr lang="ru-RU" b="1" i="1" dirty="0">
                <a:latin typeface="Garamond" pitchFamily="18" charset="0"/>
              </a:rPr>
              <a:t>Теория ожидания В. </a:t>
            </a:r>
            <a:r>
              <a:rPr lang="ru-RU" b="1" i="1" dirty="0" err="1">
                <a:latin typeface="Garamond" pitchFamily="18" charset="0"/>
              </a:rPr>
              <a:t>Врума</a:t>
            </a:r>
            <a:endParaRPr lang="ru-RU" b="1" i="1" dirty="0"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latin typeface="Garamond" pitchFamily="18" charset="0"/>
              </a:rPr>
              <a:t>Он считал, что помимо осознанных потребностей, человеком движет надежда на справедливое вознаграждение.</a:t>
            </a:r>
          </a:p>
          <a:p>
            <a:pPr>
              <a:buNone/>
            </a:pPr>
            <a:r>
              <a:rPr lang="ru-RU" b="1" i="1" dirty="0">
                <a:latin typeface="Garamond" pitchFamily="18" charset="0"/>
              </a:rPr>
              <a:t>Валентность </a:t>
            </a:r>
            <a:r>
              <a:rPr lang="ru-RU" dirty="0">
                <a:latin typeface="Garamond" pitchFamily="18" charset="0"/>
              </a:rPr>
              <a:t>– степень привлекательности и приоритетности для человека достижения целей.</a:t>
            </a:r>
          </a:p>
          <a:p>
            <a:pPr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Ожидание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dirty="0">
                <a:latin typeface="Garamond" pitchFamily="18" charset="0"/>
              </a:rPr>
              <a:t>– представление людей о том, в какой мере их действия приведут к необходимому результату.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i="1" dirty="0">
                <a:latin typeface="Garamond" pitchFamily="18" charset="0"/>
              </a:rPr>
              <a:t>Составляющие успешной мотивации, основанной на теории ожиданий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Garamond" pitchFamily="18" charset="0"/>
              </a:rPr>
              <a:t>Ценное вознаграждения</a:t>
            </a:r>
          </a:p>
          <a:p>
            <a:r>
              <a:rPr lang="ru-RU" dirty="0">
                <a:latin typeface="Garamond" pitchFamily="18" charset="0"/>
              </a:rPr>
              <a:t>Четкая постановка задачи</a:t>
            </a:r>
          </a:p>
          <a:p>
            <a:r>
              <a:rPr lang="ru-RU" dirty="0">
                <a:latin typeface="Garamond" pitchFamily="18" charset="0"/>
              </a:rPr>
              <a:t>Наличие необходимых условий труда</a:t>
            </a:r>
          </a:p>
          <a:p>
            <a:r>
              <a:rPr lang="ru-RU" dirty="0" err="1">
                <a:latin typeface="Garamond" pitchFamily="18" charset="0"/>
              </a:rPr>
              <a:t>Односвязность</a:t>
            </a:r>
            <a:r>
              <a:rPr lang="ru-RU" dirty="0">
                <a:latin typeface="Garamond" pitchFamily="18" charset="0"/>
              </a:rPr>
              <a:t> между результатом и вознаграждением</a:t>
            </a:r>
          </a:p>
          <a:p>
            <a:r>
              <a:rPr lang="ru-RU" dirty="0">
                <a:latin typeface="Garamond" pitchFamily="18" charset="0"/>
              </a:rPr>
              <a:t>Обеспечение обратной связи между руководителем и подчиненными.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>
                <a:latin typeface="Garamond" pitchFamily="18" charset="0"/>
              </a:rPr>
              <a:t>Теория справедливости Дж. Адамса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latin typeface="Garamond" pitchFamily="18" charset="0"/>
              </a:rPr>
              <a:t>Автор утверждает, что на мотивацию человека влияет справедливость оценки его успехов в сравнении как с предыдущими периодами, так и с достижениями других людей.</a:t>
            </a:r>
          </a:p>
          <a:p>
            <a:pPr>
              <a:buNone/>
            </a:pPr>
            <a:endParaRPr lang="ru-RU" dirty="0">
              <a:latin typeface="Garamond" pitchFamily="18" charset="0"/>
            </a:endParaRPr>
          </a:p>
          <a:p>
            <a:pPr>
              <a:buNone/>
            </a:pPr>
            <a:endParaRPr lang="ru-RU" dirty="0">
              <a:latin typeface="Garamond" pitchFamily="18" charset="0"/>
            </a:endParaRPr>
          </a:p>
          <a:p>
            <a:pPr>
              <a:buNone/>
            </a:pP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Индивидуальные доходы  =  Доходы других лиц</a:t>
            </a:r>
            <a:endParaRPr lang="ru-RU" sz="2800" b="1" u="sng" dirty="0">
              <a:latin typeface="Garamond" pitchFamily="18" charset="0"/>
            </a:endParaRPr>
          </a:p>
          <a:p>
            <a:pPr>
              <a:buNone/>
            </a:pPr>
            <a:r>
              <a:rPr lang="ru-RU" sz="2400" b="1" dirty="0">
                <a:latin typeface="Garamond" pitchFamily="18" charset="0"/>
              </a:rPr>
              <a:t>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Индивидуальные затраты = Затраты других лиц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4071942"/>
            <a:ext cx="707236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>
                <a:latin typeface="Garamond" pitchFamily="18" charset="0"/>
              </a:rPr>
              <a:t>Теория справедливости Дж. Адамса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Garamond" pitchFamily="18" charset="0"/>
              </a:rPr>
              <a:t>Положительную роль составляют</a:t>
            </a:r>
            <a:r>
              <a:rPr lang="ru-RU" dirty="0">
                <a:latin typeface="Garamond" pitchFamily="18" charset="0"/>
              </a:rPr>
              <a:t>:</a:t>
            </a:r>
          </a:p>
          <a:p>
            <a:r>
              <a:rPr lang="ru-RU" dirty="0">
                <a:latin typeface="Garamond" pitchFamily="18" charset="0"/>
              </a:rPr>
              <a:t>открытые обсуждения спорных вопросов;</a:t>
            </a:r>
          </a:p>
          <a:p>
            <a:r>
              <a:rPr lang="ru-RU" dirty="0">
                <a:latin typeface="Garamond" pitchFamily="18" charset="0"/>
              </a:rPr>
              <a:t>исключение тайны в отношении величины вознаграждения;</a:t>
            </a:r>
          </a:p>
          <a:p>
            <a:r>
              <a:rPr lang="ru-RU" dirty="0">
                <a:latin typeface="Garamond" pitchFamily="18" charset="0"/>
              </a:rPr>
              <a:t>создание благоприятного морально-психологического климата.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3200" dirty="0"/>
            </a:br>
            <a:r>
              <a:rPr lang="ru-RU" sz="3200" dirty="0"/>
              <a:t>Современный подход.</a:t>
            </a:r>
            <a:br>
              <a:rPr lang="ru-RU" sz="3200" dirty="0"/>
            </a:br>
            <a:r>
              <a:rPr lang="ru-RU" sz="3200" dirty="0">
                <a:solidFill>
                  <a:srgbClr val="FF0000"/>
                </a:solidFill>
              </a:rPr>
              <a:t>Факторы мотивации по </a:t>
            </a:r>
            <a:r>
              <a:rPr lang="ru-RU" sz="3200" dirty="0" err="1">
                <a:solidFill>
                  <a:srgbClr val="FF0000"/>
                </a:solidFill>
              </a:rPr>
              <a:t>Ш.Ричи</a:t>
            </a:r>
            <a:r>
              <a:rPr lang="ru-RU" sz="3200" dirty="0">
                <a:solidFill>
                  <a:srgbClr val="FF0000"/>
                </a:solidFill>
              </a:rPr>
              <a:t> и </a:t>
            </a:r>
            <a:r>
              <a:rPr lang="ru-RU" sz="3200" dirty="0" err="1">
                <a:solidFill>
                  <a:srgbClr val="FF0000"/>
                </a:solidFill>
              </a:rPr>
              <a:t>П.Мартин</a:t>
            </a:r>
            <a:r>
              <a:rPr lang="ru-RU" sz="3200" dirty="0">
                <a:solidFill>
                  <a:srgbClr val="FF0000"/>
                </a:solidFill>
              </a:rPr>
              <a:t> ( 12 факторов)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ru-RU" sz="1800" b="1" dirty="0"/>
              <a:t>1.Потребность в высокой заработной плате и материальном вознаграждении; желание иметь работу с хорошим набором льгот и надбавок.</a:t>
            </a:r>
            <a:r>
              <a:rPr lang="ru-RU" sz="1800" dirty="0"/>
              <a:t> Данная потребность выявляет тенденцию к изменению в процессе трудовой жизни; увеличение трат обусловливает повышение значения этой потребности (например, наличие дол­гов, возникновение новых семейных обязательств, дополнительные или тяжелые финансовые обязательства). </a:t>
            </a:r>
          </a:p>
          <a:p>
            <a:pPr lvl="0">
              <a:buNone/>
            </a:pPr>
            <a:r>
              <a:rPr lang="ru-RU" sz="1800" b="1" dirty="0"/>
              <a:t>2.Потребность в хороших условиях работы и комфортной окружающей обстановке. </a:t>
            </a:r>
          </a:p>
          <a:p>
            <a:pPr lvl="0">
              <a:buNone/>
            </a:pPr>
            <a:r>
              <a:rPr lang="ru-RU" sz="1800" b="1" dirty="0"/>
              <a:t>3.Потребность в четком структурировании работы, наличии обратной связи и информации,</a:t>
            </a:r>
            <a:r>
              <a:rPr lang="ru-RU" sz="1800" dirty="0"/>
              <a:t> позволяющей судить о результатах своей работы, потребность в снижении неопределенности и установлении правил и директив выполнения работы. </a:t>
            </a:r>
          </a:p>
          <a:p>
            <a:pPr lvl="0">
              <a:buNone/>
            </a:pPr>
            <a:r>
              <a:rPr lang="ru-RU" sz="1800" b="1" dirty="0"/>
              <a:t>4.Потребность в социальных контактах: общение с широким кругом людей, легкая степень доверительности, тесных связей с коллегами</a:t>
            </a:r>
            <a:endParaRPr lang="ru-RU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290"/>
            <a:ext cx="8229600" cy="4597401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000" b="1" dirty="0"/>
              <a:t>5.Потребность формировать и поддерживать долгосрочные стабиль­ные взаимоотношения,</a:t>
            </a:r>
            <a:r>
              <a:rPr lang="ru-RU" sz="2000" dirty="0"/>
              <a:t> малое число коллег по работе, значительная степень близости взаимоотношений, доверительности. (Потребность в более тесных контактах с другими. Как и в слу­чае с фактором 4, низкое его значение не свидетельствует о слабой социальной адаптации и отсутствии социальных навы­ков.)</a:t>
            </a:r>
          </a:p>
          <a:p>
            <a:pPr lvl="0">
              <a:buNone/>
            </a:pPr>
            <a:r>
              <a:rPr lang="ru-RU" sz="2000" b="1" dirty="0"/>
              <a:t>6.Потребность в завоевании признания со стороны других людей;  с </a:t>
            </a:r>
            <a:r>
              <a:rPr lang="ru-RU" sz="2000" dirty="0"/>
              <a:t>тем, чтобы окружающие ценили заслуги, достижения и успехи индивидуума. (Этот показатель указывает на симпатии к другим и хорошие социальные взаимоотношения, это потребность личности во внимании со стороны, других людей, желание чувствовать собственную значимость.)</a:t>
            </a:r>
          </a:p>
          <a:p>
            <a:pPr lvl="0">
              <a:buNone/>
            </a:pPr>
            <a:r>
              <a:rPr lang="ru-RU" sz="2000" b="1" dirty="0"/>
              <a:t>7.Потребность ставить для себя дерзновенные сложные цели и достигать их; </a:t>
            </a:r>
            <a:r>
              <a:rPr lang="ru-RU" sz="2000" dirty="0"/>
              <a:t>это показатель потребности следовать поставленным це­лям и быть </a:t>
            </a:r>
            <a:r>
              <a:rPr lang="ru-RU" sz="2000" dirty="0" err="1"/>
              <a:t>самомотивированным</a:t>
            </a:r>
            <a:r>
              <a:rPr lang="ru-RU" sz="2000" dirty="0"/>
              <a:t>. (Показатель стремления намечать и завоевывать сложные, многообещающие рубежи.)</a:t>
            </a:r>
          </a:p>
          <a:p>
            <a:pPr lvl="0">
              <a:buNone/>
            </a:pPr>
            <a:r>
              <a:rPr lang="ru-RU" sz="2000" b="1" dirty="0"/>
              <a:t>8.Потребность во влиятельности и власти, стремление руководить другими; </a:t>
            </a:r>
            <a:r>
              <a:rPr lang="ru-RU" sz="2000" dirty="0"/>
              <a:t>настойчивое стремление к конкуренции и влиятельности. (Это — показатель конкурентной напористости, поскольку предусматривает обязательное сравнение с другими людьми и оказание на них влияния.)</a:t>
            </a:r>
          </a:p>
        </p:txBody>
      </p:sp>
    </p:spTree>
    <p:extLst>
      <p:ext uri="{BB962C8B-B14F-4D97-AF65-F5344CB8AC3E}">
        <p14:creationId xmlns:p14="http://schemas.microsoft.com/office/powerpoint/2010/main" val="1658204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785794"/>
            <a:ext cx="8229600" cy="45259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000" b="1" dirty="0"/>
              <a:t>9.Потребность в разнообразии, переменах и стимуляции; стремление избегать рутины (скуки). </a:t>
            </a:r>
            <a:r>
              <a:rPr lang="ru-RU" sz="2000" dirty="0"/>
              <a:t>(Указывает тенденцию всегда находиться в состоянии приподнятости, готовности к действиям, любви к переменам и стимуляции.)</a:t>
            </a:r>
          </a:p>
          <a:p>
            <a:pPr lvl="0">
              <a:buNone/>
            </a:pPr>
            <a:r>
              <a:rPr lang="ru-RU" sz="2000" b="1" dirty="0"/>
              <a:t>10.Потребность быть </a:t>
            </a:r>
            <a:r>
              <a:rPr lang="ru-RU" sz="2000" b="1" dirty="0" err="1"/>
              <a:t>креативным</a:t>
            </a:r>
            <a:r>
              <a:rPr lang="ru-RU" sz="2000" b="1" dirty="0"/>
              <a:t>, анализирующим, думающим работником, открытым для новых идей.</a:t>
            </a:r>
            <a:r>
              <a:rPr lang="ru-RU" sz="2000" dirty="0"/>
              <a:t> (Этот показатель свидетель­ствует о тенденции к проявлению пытливости, любопытства и не­тривиального мышления. Но идеи, которые вносит и к которым стремится данный индивидуум, не обязательно будут правильными  или приемлемыми.)</a:t>
            </a:r>
          </a:p>
          <a:p>
            <a:pPr lvl="0">
              <a:buNone/>
            </a:pPr>
            <a:r>
              <a:rPr lang="ru-RU" sz="2000" b="1" dirty="0"/>
              <a:t>11.Потребность в совершенствовании, росте и развитии как личнос­ти. </a:t>
            </a:r>
            <a:r>
              <a:rPr lang="ru-RU" sz="2000" dirty="0"/>
              <a:t>(Показатель желания самостоятельности, независимости и самосовершенствования.)</a:t>
            </a:r>
          </a:p>
          <a:p>
            <a:pPr lvl="0">
              <a:buNone/>
            </a:pPr>
            <a:r>
              <a:rPr lang="ru-RU" sz="2000" b="1" dirty="0"/>
              <a:t>12.Потребность в ощущении </a:t>
            </a:r>
            <a:r>
              <a:rPr lang="ru-RU" sz="2000" b="1" dirty="0" err="1"/>
              <a:t>востребованности</a:t>
            </a:r>
            <a:r>
              <a:rPr lang="ru-RU" sz="2000" b="1" dirty="0"/>
              <a:t> в интересной общественно полезной работе.</a:t>
            </a:r>
            <a:r>
              <a:rPr lang="ru-RU" sz="2000" dirty="0"/>
              <a:t> (Это показатель потребности в работе, наполненной смыслом и значением, с элементом общественной полезности.)</a:t>
            </a:r>
          </a:p>
        </p:txBody>
      </p:sp>
    </p:spTree>
    <p:extLst>
      <p:ext uri="{BB962C8B-B14F-4D97-AF65-F5344CB8AC3E}">
        <p14:creationId xmlns:p14="http://schemas.microsoft.com/office/powerpoint/2010/main" val="1231279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Мотивационный профиль.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" y="857232"/>
            <a:ext cx="9108000" cy="63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3769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C00000"/>
                </a:solidFill>
              </a:rPr>
              <a:t>Средства воздействия на мотивацию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53013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  <a:defRPr/>
            </a:pPr>
            <a:r>
              <a:rPr lang="ru-RU" b="1" dirty="0"/>
              <a:t>Среди средств, которые могут использоваться для воздействия на  мотивацию работников, обычно выделяют следующие</a:t>
            </a:r>
            <a:r>
              <a:rPr lang="ru-RU" dirty="0"/>
              <a:t>:</a:t>
            </a:r>
          </a:p>
          <a:p>
            <a:pPr>
              <a:buFontTx/>
              <a:buNone/>
              <a:defRPr/>
            </a:pPr>
            <a:endParaRPr lang="ru-RU" dirty="0"/>
          </a:p>
          <a:p>
            <a:pPr>
              <a:buFontTx/>
              <a:buNone/>
              <a:defRPr/>
            </a:pP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</a:rPr>
              <a:t>1. Организация работ.</a:t>
            </a:r>
          </a:p>
          <a:p>
            <a:pPr>
              <a:buFontTx/>
              <a:buNone/>
              <a:defRPr/>
            </a:pP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</a:rPr>
              <a:t>2. Материальное стимулирование.</a:t>
            </a:r>
          </a:p>
          <a:p>
            <a:pPr>
              <a:buFontTx/>
              <a:buNone/>
              <a:defRPr/>
            </a:pP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</a:rPr>
              <a:t>3. Моральное стимулирование.</a:t>
            </a:r>
          </a:p>
          <a:p>
            <a:pPr>
              <a:buFontTx/>
              <a:buNone/>
              <a:defRPr/>
            </a:pP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</a:rPr>
              <a:t>4. Постановка целей.</a:t>
            </a:r>
          </a:p>
          <a:p>
            <a:pPr>
              <a:buFontTx/>
              <a:buNone/>
              <a:defRPr/>
            </a:pP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</a:rPr>
              <a:t>5. Оценка и контроль.</a:t>
            </a:r>
          </a:p>
          <a:p>
            <a:pPr>
              <a:buFontTx/>
              <a:buNone/>
              <a:defRPr/>
            </a:pP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</a:rPr>
              <a:t>6. Информирование.</a:t>
            </a:r>
          </a:p>
          <a:p>
            <a:pPr>
              <a:buFontTx/>
              <a:buNone/>
              <a:defRPr/>
            </a:pP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</a:rPr>
              <a:t>7. Практика управления.</a:t>
            </a:r>
          </a:p>
          <a:p>
            <a:pPr>
              <a:buFontTx/>
              <a:buNone/>
              <a:defRPr/>
            </a:pP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</a:rPr>
              <a:t>8. Меры дисциплинарного воздействия.</a:t>
            </a:r>
          </a:p>
          <a:p>
            <a:pPr>
              <a:buFontTx/>
              <a:buNone/>
              <a:defRPr/>
            </a:pP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</a:rPr>
              <a:t>9. Обращение к наиболее значимым для работника ценностям.</a:t>
            </a:r>
          </a:p>
        </p:txBody>
      </p:sp>
      <p:pic>
        <p:nvPicPr>
          <p:cNvPr id="3174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382019"/>
            <a:ext cx="29003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431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00000"/>
                </a:solidFill>
              </a:rPr>
              <a:t>Мотивация персонала.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9330" y="1244402"/>
            <a:ext cx="8629915" cy="204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14546" y="4000504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Все управление в конечном счете сводится к стимулированию активности других людей. — Ли </a:t>
            </a:r>
            <a:r>
              <a:rPr lang="ru-RU" b="1" dirty="0" err="1"/>
              <a:t>Якокка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1. Организация работ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500687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ru-RU" sz="2400" dirty="0"/>
              <a:t>Мотивирующие воздействия на работника оказывают не только традиционные средства стимулирования (денежные и моральные), но и характеристики выполняемой работы:</a:t>
            </a:r>
          </a:p>
          <a:p>
            <a:pPr>
              <a:buFontTx/>
              <a:buNone/>
              <a:defRPr/>
            </a:pPr>
            <a:endParaRPr lang="ru-RU" sz="2400" dirty="0"/>
          </a:p>
          <a:p>
            <a:pPr>
              <a:buFontTx/>
              <a:buNone/>
              <a:defRPr/>
            </a:pPr>
            <a:r>
              <a:rPr lang="ru-RU" sz="2400" dirty="0"/>
              <a:t>• </a:t>
            </a:r>
            <a:r>
              <a:rPr lang="ru-RU" sz="2400" b="1" dirty="0"/>
              <a:t>разнообразие навыков, необходимых для выполнения работы</a:t>
            </a:r>
            <a:r>
              <a:rPr lang="ru-RU" sz="2400" dirty="0"/>
              <a:t>;</a:t>
            </a:r>
          </a:p>
          <a:p>
            <a:pPr>
              <a:buFontTx/>
              <a:buNone/>
              <a:defRPr/>
            </a:pPr>
            <a:r>
              <a:rPr lang="ru-RU" sz="2200" i="1" dirty="0"/>
              <a:t>(монотонность работы снижает мотивацию)</a:t>
            </a:r>
          </a:p>
          <a:p>
            <a:pPr>
              <a:buFontTx/>
              <a:buNone/>
              <a:defRPr/>
            </a:pPr>
            <a:r>
              <a:rPr lang="ru-RU" sz="2400" dirty="0"/>
              <a:t>• </a:t>
            </a:r>
            <a:r>
              <a:rPr lang="ru-RU" sz="2400" b="1" dirty="0"/>
              <a:t>законченность выполняемых работником заданий;</a:t>
            </a:r>
          </a:p>
          <a:p>
            <a:pPr>
              <a:buFontTx/>
              <a:buNone/>
              <a:defRPr/>
            </a:pPr>
            <a:endParaRPr lang="ru-RU" sz="2400" b="1" dirty="0"/>
          </a:p>
          <a:p>
            <a:pPr>
              <a:buFontTx/>
              <a:buNone/>
              <a:defRPr/>
            </a:pPr>
            <a:r>
              <a:rPr lang="ru-RU" sz="2400" dirty="0"/>
              <a:t>• </a:t>
            </a:r>
            <a:r>
              <a:rPr lang="ru-RU" sz="2400" b="1" dirty="0"/>
              <a:t>значимость, важность, ответственность работы- </a:t>
            </a:r>
            <a:r>
              <a:rPr lang="ru-RU" sz="2400" i="1" dirty="0"/>
              <a:t>это то влияние, которое выполняемая работа имеет на других людей</a:t>
            </a:r>
            <a:r>
              <a:rPr lang="ru-RU" sz="2400" dirty="0"/>
              <a:t>;</a:t>
            </a:r>
          </a:p>
          <a:p>
            <a:pPr>
              <a:buFontTx/>
              <a:buNone/>
              <a:defRPr/>
            </a:pPr>
            <a:r>
              <a:rPr lang="ru-RU" sz="2400" dirty="0"/>
              <a:t>• </a:t>
            </a:r>
            <a:r>
              <a:rPr lang="ru-RU" sz="2400" b="1" dirty="0"/>
              <a:t>самостоятельность, предоставляемая исполнителю;</a:t>
            </a:r>
          </a:p>
          <a:p>
            <a:pPr>
              <a:buFontTx/>
              <a:buNone/>
              <a:defRPr/>
            </a:pPr>
            <a:r>
              <a:rPr lang="ru-RU" sz="2400" dirty="0"/>
              <a:t>• </a:t>
            </a:r>
            <a:r>
              <a:rPr lang="ru-RU" sz="2400" b="1" dirty="0"/>
              <a:t>обратная связь  </a:t>
            </a:r>
            <a:r>
              <a:rPr lang="ru-RU" sz="2400" dirty="0"/>
              <a:t>- </a:t>
            </a:r>
            <a:r>
              <a:rPr lang="ru-RU" sz="2400" i="1" dirty="0"/>
              <a:t>это информация об эффективности своей работы ,получаемая работником.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2. Материальное стимулирование</a:t>
            </a:r>
            <a:endParaRPr lang="ru-RU" sz="3200" dirty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179388" y="1484313"/>
            <a:ext cx="91440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/>
              <a:t>К материальной мотивации</a:t>
            </a:r>
            <a:r>
              <a:rPr lang="ru-RU" sz="2400"/>
              <a:t> относятся: заработная плата, различные бонусы и премии, компенсации, повышение в должности.</a:t>
            </a:r>
          </a:p>
          <a:p>
            <a:pPr>
              <a:buFontTx/>
              <a:buNone/>
            </a:pPr>
            <a:r>
              <a:rPr lang="ru-RU" sz="2400"/>
              <a:t> Некоторые компенсации определяются Трудовым Кодексом РФ. К их числу относятся</a:t>
            </a:r>
          </a:p>
          <a:p>
            <a:r>
              <a:rPr lang="ru-RU" sz="2400"/>
              <a:t>оплата отпусков</a:t>
            </a:r>
          </a:p>
          <a:p>
            <a:r>
              <a:rPr lang="ru-RU" sz="2400"/>
              <a:t>оплата больничных листов</a:t>
            </a:r>
          </a:p>
          <a:p>
            <a:r>
              <a:rPr lang="ru-RU" sz="2400"/>
              <a:t>компенсации за вредность рабочего места</a:t>
            </a:r>
          </a:p>
          <a:p>
            <a:r>
              <a:rPr lang="ru-RU" sz="2400"/>
              <a:t>льготные ссуды на неотложные нужды</a:t>
            </a:r>
          </a:p>
          <a:p>
            <a:r>
              <a:rPr lang="ru-RU" sz="2400"/>
              <a:t>государственное пенсионное страхование.</a:t>
            </a:r>
          </a:p>
          <a:p>
            <a:endParaRPr lang="ru-RU" sz="2400"/>
          </a:p>
        </p:txBody>
      </p:sp>
      <p:pic>
        <p:nvPicPr>
          <p:cNvPr id="33795" name="Рисунок 13" descr="privatepage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221163"/>
            <a:ext cx="17272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659765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ru-RU" sz="2400" b="1" dirty="0">
                <a:solidFill>
                  <a:schemeClr val="bg1">
                    <a:lumMod val="10000"/>
                  </a:schemeClr>
                </a:solidFill>
              </a:rPr>
              <a:t>Кроме того, к числу льгот относятся такие дополнительные по отношению к заработной плате услуги или выплаты как: </a:t>
            </a:r>
          </a:p>
          <a:p>
            <a:pPr>
              <a:buFontTx/>
              <a:buNone/>
              <a:defRPr/>
            </a:pPr>
            <a:endParaRPr lang="ru-RU" sz="2400" b="1" dirty="0"/>
          </a:p>
          <a:p>
            <a:pPr>
              <a:buFontTx/>
              <a:buNone/>
              <a:defRPr/>
            </a:pPr>
            <a:r>
              <a:rPr lang="ru-RU" sz="1800" b="1" dirty="0"/>
              <a:t>     </a:t>
            </a:r>
            <a:r>
              <a:rPr lang="ru-RU" sz="2000" b="1" dirty="0"/>
              <a:t>медицинское страхование; </a:t>
            </a:r>
          </a:p>
          <a:p>
            <a:pPr>
              <a:defRPr/>
            </a:pPr>
            <a:r>
              <a:rPr lang="ru-RU" sz="2000" b="1" dirty="0"/>
              <a:t>дополнительное пенсионное страхование</a:t>
            </a:r>
          </a:p>
          <a:p>
            <a:pPr>
              <a:defRPr/>
            </a:pPr>
            <a:r>
              <a:rPr lang="ru-RU" sz="2000" b="1" dirty="0"/>
              <a:t>страхование жизни и от несчастных случаев;</a:t>
            </a:r>
          </a:p>
          <a:p>
            <a:pPr>
              <a:defRPr/>
            </a:pPr>
            <a:r>
              <a:rPr lang="ru-RU" sz="2000" b="1" dirty="0"/>
              <a:t>материальная помощь к отпуску;</a:t>
            </a:r>
          </a:p>
          <a:p>
            <a:pPr>
              <a:defRPr/>
            </a:pPr>
            <a:r>
              <a:rPr lang="ru-RU" sz="2000" b="1" dirty="0"/>
              <a:t>путёвки для отдыха и лечения, полностью или частично оплачиваемые организацией;</a:t>
            </a:r>
          </a:p>
          <a:p>
            <a:pPr>
              <a:defRPr/>
            </a:pPr>
            <a:r>
              <a:rPr lang="ru-RU" sz="2000" b="1" dirty="0"/>
              <a:t>пользование спортклубами;</a:t>
            </a:r>
          </a:p>
          <a:p>
            <a:pPr>
              <a:defRPr/>
            </a:pPr>
            <a:r>
              <a:rPr lang="ru-RU" sz="2000" b="1" dirty="0"/>
              <a:t>оплата расходов на обучение; </a:t>
            </a:r>
          </a:p>
          <a:p>
            <a:pPr>
              <a:defRPr/>
            </a:pPr>
            <a:r>
              <a:rPr lang="ru-RU" sz="2000" b="1" dirty="0"/>
              <a:t>льготные ссуды;</a:t>
            </a:r>
          </a:p>
          <a:p>
            <a:pPr>
              <a:defRPr/>
            </a:pPr>
            <a:r>
              <a:rPr lang="ru-RU" sz="2000" b="1" dirty="0"/>
              <a:t>льготы при покупке товаров и услуг </a:t>
            </a:r>
            <a:r>
              <a:rPr lang="ru-RU" sz="2000" b="1" dirty="0" err="1"/>
              <a:t>организаци</a:t>
            </a:r>
            <a:endParaRPr lang="ru-RU" sz="2000" b="1" dirty="0"/>
          </a:p>
          <a:p>
            <a:pPr>
              <a:defRPr/>
            </a:pPr>
            <a:r>
              <a:rPr lang="ru-RU" sz="2000" b="1" dirty="0"/>
              <a:t>материальная помощь в особых ситуациях</a:t>
            </a:r>
          </a:p>
          <a:p>
            <a:pPr>
              <a:defRPr/>
            </a:pPr>
            <a:r>
              <a:rPr lang="ru-RU" sz="2000" b="1" dirty="0"/>
              <a:t>дополнительный отпуск;</a:t>
            </a:r>
          </a:p>
          <a:p>
            <a:pPr>
              <a:defRPr/>
            </a:pPr>
            <a:r>
              <a:rPr lang="ru-RU" sz="2000" b="1" dirty="0"/>
              <a:t>пользование автомобилем организации</a:t>
            </a:r>
          </a:p>
          <a:p>
            <a:pPr>
              <a:defRPr/>
            </a:pPr>
            <a:endParaRPr lang="ru-RU" sz="1800" dirty="0"/>
          </a:p>
        </p:txBody>
      </p:sp>
      <p:pic>
        <p:nvPicPr>
          <p:cNvPr id="3481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071563"/>
            <a:ext cx="26431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650"/>
            <a:ext cx="914400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6 КЛЮЧЕВЫХ ПОКАЗАТЕЛЕЙ</a:t>
            </a:r>
            <a:br>
              <a:rPr lang="ru-RU" sz="2400" dirty="0"/>
            </a:br>
            <a:r>
              <a:rPr lang="ru-RU" sz="2400" dirty="0"/>
              <a:t>ЭФФЕКТИВНОСТИ HR-ДИРЕКТОРА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93035"/>
          </a:xfrm>
        </p:spPr>
        <p:txBody>
          <a:bodyPr/>
          <a:lstStyle/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/>
              <a:t>Пример 1.</a:t>
            </a:r>
            <a:endParaRPr lang="ru-RU" sz="2400" b="1" dirty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Показатель 1. Соблюдение бюджета на персонал</a:t>
            </a:r>
          </a:p>
          <a:p>
            <a:pPr marL="0" indent="0">
              <a:buNone/>
            </a:pPr>
            <a:r>
              <a:rPr lang="ru-RU" sz="2400" dirty="0"/>
              <a:t>Этот показатель почти всегда используют в компаниях, где работу HR-директора оценивают с помощью KPI. Рассчитывается он так:</a:t>
            </a:r>
          </a:p>
          <a:p>
            <a:pPr marL="0" indent="0">
              <a:buNone/>
            </a:pPr>
            <a:r>
              <a:rPr lang="ru-RU" sz="2400" dirty="0" err="1"/>
              <a:t>Сб</a:t>
            </a:r>
            <a:r>
              <a:rPr lang="ru-RU" sz="2400" dirty="0"/>
              <a:t> = </a:t>
            </a:r>
            <a:r>
              <a:rPr lang="ru-RU" sz="2400" dirty="0" err="1"/>
              <a:t>Зф</a:t>
            </a:r>
            <a:r>
              <a:rPr lang="ru-RU" sz="2400" dirty="0"/>
              <a:t> : </a:t>
            </a:r>
            <a:r>
              <a:rPr lang="ru-RU" sz="2400" dirty="0" err="1"/>
              <a:t>Зп</a:t>
            </a:r>
            <a:r>
              <a:rPr lang="ru-RU" sz="2400" dirty="0"/>
              <a:t> × 100 (%), где:</a:t>
            </a:r>
          </a:p>
          <a:p>
            <a:pPr marL="0" indent="0">
              <a:buNone/>
            </a:pPr>
            <a:r>
              <a:rPr lang="ru-RU" sz="2400" dirty="0" err="1"/>
              <a:t>Сб</a:t>
            </a:r>
            <a:r>
              <a:rPr lang="ru-RU" sz="2400" dirty="0"/>
              <a:t> – показатель соблюдения бюджета;</a:t>
            </a:r>
          </a:p>
          <a:p>
            <a:pPr marL="0" indent="0">
              <a:buNone/>
            </a:pPr>
            <a:r>
              <a:rPr lang="ru-RU" sz="2400" dirty="0" err="1"/>
              <a:t>Зф</a:t>
            </a:r>
            <a:r>
              <a:rPr lang="ru-RU" sz="2400" dirty="0"/>
              <a:t> – фактические затраты на персонал;</a:t>
            </a:r>
          </a:p>
          <a:p>
            <a:pPr marL="0" indent="0">
              <a:buNone/>
            </a:pPr>
            <a:r>
              <a:rPr lang="ru-RU" sz="2400" dirty="0" err="1"/>
              <a:t>Зп</a:t>
            </a:r>
            <a:r>
              <a:rPr lang="ru-RU" sz="2400" dirty="0"/>
              <a:t> – плановые затраты на персонал (согласно бюджету).</a:t>
            </a:r>
          </a:p>
        </p:txBody>
      </p:sp>
    </p:spTree>
    <p:extLst>
      <p:ext uri="{BB962C8B-B14F-4D97-AF65-F5344CB8AC3E}">
        <p14:creationId xmlns:p14="http://schemas.microsoft.com/office/powerpoint/2010/main" val="1422218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Показатель 2. Финансовая отдача от расходов на персонал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93035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Рассчитать этот показатель можно, например, по следующей формуле:</a:t>
            </a:r>
          </a:p>
          <a:p>
            <a:pPr marL="0" indent="0">
              <a:buNone/>
            </a:pPr>
            <a:r>
              <a:rPr lang="ru-RU" sz="1800" dirty="0" err="1"/>
              <a:t>Эи</a:t>
            </a:r>
            <a:r>
              <a:rPr lang="ru-RU" sz="1800" dirty="0"/>
              <a:t> = Оп : </a:t>
            </a:r>
            <a:r>
              <a:rPr lang="ru-RU" sz="1800" dirty="0" err="1"/>
              <a:t>Зф</a:t>
            </a:r>
            <a:r>
              <a:rPr lang="ru-RU" sz="1800" dirty="0"/>
              <a:t>, где:</a:t>
            </a:r>
          </a:p>
          <a:p>
            <a:pPr marL="0" indent="0">
              <a:buNone/>
            </a:pPr>
            <a:r>
              <a:rPr lang="ru-RU" sz="1800" dirty="0" err="1"/>
              <a:t>Эи</a:t>
            </a:r>
            <a:r>
              <a:rPr lang="ru-RU" sz="1800" dirty="0"/>
              <a:t> – показатель эффективности инвестиций в персонал;</a:t>
            </a:r>
          </a:p>
          <a:p>
            <a:pPr marL="0" indent="0">
              <a:buNone/>
            </a:pPr>
            <a:r>
              <a:rPr lang="ru-RU" sz="1800" dirty="0"/>
              <a:t>Оп – объем производства (в денежном выражении);</a:t>
            </a:r>
          </a:p>
          <a:p>
            <a:pPr marL="0" indent="0">
              <a:buNone/>
            </a:pPr>
            <a:r>
              <a:rPr lang="ru-RU" sz="1800" dirty="0" err="1"/>
              <a:t>Зф</a:t>
            </a:r>
            <a:r>
              <a:rPr lang="ru-RU" sz="1800" dirty="0"/>
              <a:t> – фактические затраты на персонал.</a:t>
            </a:r>
          </a:p>
          <a:p>
            <a:pPr marL="0" indent="0">
              <a:buNone/>
            </a:pPr>
            <a:r>
              <a:rPr lang="ru-RU" sz="1800" dirty="0"/>
              <a:t>Вы увидите,  сколько продукции производит компания на каждый рубль </a:t>
            </a:r>
            <a:r>
              <a:rPr lang="ru-RU" sz="1800" dirty="0" err="1"/>
              <a:t>затратна</a:t>
            </a:r>
            <a:r>
              <a:rPr lang="ru-RU" sz="1800" dirty="0"/>
              <a:t> персонал . Формулу можно корректировать, учитывая отраслевую специфику Вашей компании. Если в Вашей компании HR-директор влияет на издержки производства, на продажи, то лучше установить KPI, привязанный</a:t>
            </a:r>
          </a:p>
          <a:p>
            <a:pPr marL="0" indent="0">
              <a:buNone/>
            </a:pPr>
            <a:r>
              <a:rPr lang="ru-RU" sz="1800" dirty="0"/>
              <a:t>к валовой прибыли. Формула расчета такая:</a:t>
            </a:r>
          </a:p>
          <a:p>
            <a:pPr marL="0" indent="0">
              <a:buNone/>
            </a:pPr>
            <a:r>
              <a:rPr lang="ru-RU" sz="1800" dirty="0" err="1"/>
              <a:t>Эи</a:t>
            </a:r>
            <a:r>
              <a:rPr lang="ru-RU" sz="1800" dirty="0"/>
              <a:t> = (</a:t>
            </a:r>
            <a:r>
              <a:rPr lang="ru-RU" sz="1800" dirty="0" err="1"/>
              <a:t>Пв</a:t>
            </a:r>
            <a:r>
              <a:rPr lang="ru-RU" sz="1800" dirty="0"/>
              <a:t> – </a:t>
            </a:r>
            <a:r>
              <a:rPr lang="ru-RU" sz="1800" dirty="0" err="1"/>
              <a:t>Зф</a:t>
            </a:r>
            <a:r>
              <a:rPr lang="ru-RU" sz="1800" dirty="0"/>
              <a:t>) : </a:t>
            </a:r>
            <a:r>
              <a:rPr lang="ru-RU" sz="1800" dirty="0" err="1"/>
              <a:t>Зф</a:t>
            </a:r>
            <a:r>
              <a:rPr lang="ru-RU" sz="1800" dirty="0"/>
              <a:t>, где:</a:t>
            </a:r>
          </a:p>
          <a:p>
            <a:pPr marL="0" indent="0">
              <a:buNone/>
            </a:pPr>
            <a:r>
              <a:rPr lang="ru-RU" sz="1800" dirty="0" err="1"/>
              <a:t>Эи</a:t>
            </a:r>
            <a:r>
              <a:rPr lang="ru-RU" sz="1800" dirty="0"/>
              <a:t> – показатель эффективности инвестиций в персонал;</a:t>
            </a:r>
          </a:p>
          <a:p>
            <a:pPr marL="0" indent="0">
              <a:buNone/>
            </a:pPr>
            <a:r>
              <a:rPr lang="ru-RU" sz="1800" dirty="0" err="1"/>
              <a:t>Пв</a:t>
            </a:r>
            <a:r>
              <a:rPr lang="ru-RU" sz="1800" dirty="0"/>
              <a:t> – валовая прибыль (разница между выручкой и себестоимостью продукции/услуг);</a:t>
            </a:r>
          </a:p>
          <a:p>
            <a:pPr marL="0" indent="0">
              <a:buNone/>
            </a:pPr>
            <a:r>
              <a:rPr lang="ru-RU" sz="1800" dirty="0" err="1"/>
              <a:t>Зф</a:t>
            </a:r>
            <a:r>
              <a:rPr lang="ru-RU" sz="1800" dirty="0"/>
              <a:t> – фактические затраты на персонал.</a:t>
            </a:r>
          </a:p>
          <a:p>
            <a:pPr marL="0" indent="0">
              <a:buNone/>
            </a:pPr>
            <a:r>
              <a:rPr lang="ru-RU" sz="1800" dirty="0"/>
              <a:t>Чем выше этот показатель, тем лучше.</a:t>
            </a:r>
          </a:p>
        </p:txBody>
      </p:sp>
    </p:spTree>
    <p:extLst>
      <p:ext uri="{BB962C8B-B14F-4D97-AF65-F5344CB8AC3E}">
        <p14:creationId xmlns:p14="http://schemas.microsoft.com/office/powerpoint/2010/main" val="325126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3600" dirty="0"/>
            </a:br>
            <a:r>
              <a:rPr lang="ru-RU" sz="3600" dirty="0"/>
              <a:t>Ключевой смысл мотивации.</a:t>
            </a:r>
            <a:br>
              <a:rPr lang="ru-RU" dirty="0"/>
            </a:b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914400" y="928670"/>
            <a:ext cx="8229600" cy="4973655"/>
          </a:xfrm>
        </p:spPr>
        <p:txBody>
          <a:bodyPr/>
          <a:lstStyle/>
          <a:p>
            <a:pPr>
              <a:buFontTx/>
              <a:buNone/>
            </a:pPr>
            <a:endParaRPr lang="ru-RU" sz="4800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ru-RU" sz="4000" b="1" dirty="0">
                <a:solidFill>
                  <a:srgbClr val="C00000"/>
                </a:solidFill>
              </a:rPr>
              <a:t>     Мы получаем то, что       продолжительно    мотивируем.</a:t>
            </a:r>
          </a:p>
        </p:txBody>
      </p:sp>
      <p:pic>
        <p:nvPicPr>
          <p:cNvPr id="4" name="Picture 4" descr="C:\Users\1\Pictures\motiv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214950"/>
            <a:ext cx="8069263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Показатель 3. Производительность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i="1" dirty="0"/>
              <a:t>Этот KPI показывает,  сколько продукции приходится на одного сотрудника .</a:t>
            </a:r>
          </a:p>
          <a:p>
            <a:pPr marL="0" indent="0">
              <a:buNone/>
            </a:pPr>
            <a:r>
              <a:rPr lang="ru-RU" sz="2000" dirty="0"/>
              <a:t>Чем выше этот показатель, тем лучше. Рассчитывается KPI так:</a:t>
            </a:r>
          </a:p>
          <a:p>
            <a:pPr marL="0" indent="0">
              <a:buNone/>
            </a:pPr>
            <a:r>
              <a:rPr lang="ru-RU" sz="2000" dirty="0" err="1"/>
              <a:t>Пт</a:t>
            </a:r>
            <a:r>
              <a:rPr lang="ru-RU" sz="2000" dirty="0"/>
              <a:t> = Оп : </a:t>
            </a:r>
            <a:r>
              <a:rPr lang="ru-RU" sz="2000" dirty="0" err="1"/>
              <a:t>Тз</a:t>
            </a:r>
            <a:r>
              <a:rPr lang="ru-RU" sz="2000" dirty="0"/>
              <a:t>, где:</a:t>
            </a:r>
          </a:p>
          <a:p>
            <a:pPr marL="0" indent="0">
              <a:buNone/>
            </a:pPr>
            <a:r>
              <a:rPr lang="ru-RU" sz="2000" dirty="0" err="1"/>
              <a:t>Пт</a:t>
            </a:r>
            <a:r>
              <a:rPr lang="ru-RU" sz="2000" dirty="0"/>
              <a:t> – показатель производительности труда;</a:t>
            </a:r>
          </a:p>
          <a:p>
            <a:pPr marL="0" indent="0">
              <a:buNone/>
            </a:pPr>
            <a:r>
              <a:rPr lang="ru-RU" sz="2000" dirty="0"/>
              <a:t>Оп – объем производства (в денежном либо товарном выражении);</a:t>
            </a:r>
          </a:p>
          <a:p>
            <a:pPr marL="0" indent="0">
              <a:buNone/>
            </a:pPr>
            <a:r>
              <a:rPr lang="ru-RU" sz="2000" dirty="0" err="1"/>
              <a:t>Тз</a:t>
            </a:r>
            <a:r>
              <a:rPr lang="ru-RU" sz="2000" dirty="0"/>
              <a:t> – трудозатраты (в человеко-часах либо человеко-днях).</a:t>
            </a:r>
          </a:p>
          <a:p>
            <a:pPr marL="0" indent="0">
              <a:buNone/>
            </a:pPr>
            <a:r>
              <a:rPr lang="ru-RU" sz="2000" dirty="0"/>
              <a:t>Для простоты расчетов можно заменить трудозатраты на среднесписочную численность персонала, если предположить, что все сотрудники отработали приблизительно одинаковое количество человеко-дней в рассматриваемый период.</a:t>
            </a:r>
          </a:p>
        </p:txBody>
      </p:sp>
    </p:spTree>
    <p:extLst>
      <p:ext uri="{BB962C8B-B14F-4D97-AF65-F5344CB8AC3E}">
        <p14:creationId xmlns:p14="http://schemas.microsoft.com/office/powerpoint/2010/main" val="25927270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Показатель 4. Текучесть кадров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Текучесть кадров, по сути, позволяет оценивать </a:t>
            </a:r>
            <a:r>
              <a:rPr lang="ru-RU" dirty="0" err="1"/>
              <a:t>трудHR</a:t>
            </a:r>
            <a:r>
              <a:rPr lang="ru-RU" dirty="0"/>
              <a:t>-директора в комплексе. Формула расчета текучести:</a:t>
            </a:r>
          </a:p>
          <a:p>
            <a:pPr marL="0" indent="0">
              <a:buNone/>
            </a:pPr>
            <a:r>
              <a:rPr lang="ru-RU" sz="2800" dirty="0" err="1"/>
              <a:t>Тк</a:t>
            </a:r>
            <a:r>
              <a:rPr lang="ru-RU" sz="2800" dirty="0"/>
              <a:t> = Су : Со × 100 (%), где:</a:t>
            </a:r>
          </a:p>
          <a:p>
            <a:pPr marL="0" indent="0">
              <a:buNone/>
            </a:pPr>
            <a:r>
              <a:rPr lang="ru-RU" sz="2800" dirty="0" err="1"/>
              <a:t>Тк</a:t>
            </a:r>
            <a:r>
              <a:rPr lang="ru-RU" sz="2800" dirty="0"/>
              <a:t> – показатель текучести кадров;</a:t>
            </a:r>
          </a:p>
          <a:p>
            <a:pPr marL="0" indent="0">
              <a:buNone/>
            </a:pPr>
            <a:r>
              <a:rPr lang="ru-RU" sz="2800" dirty="0"/>
              <a:t>Су – число уволенных сотрудников;</a:t>
            </a:r>
          </a:p>
          <a:p>
            <a:pPr marL="0" indent="0">
              <a:buNone/>
            </a:pPr>
            <a:r>
              <a:rPr lang="ru-RU" sz="2800" dirty="0"/>
              <a:t>Со – общее среднесписочное число сотрудников.</a:t>
            </a:r>
          </a:p>
        </p:txBody>
      </p:sp>
    </p:spTree>
    <p:extLst>
      <p:ext uri="{BB962C8B-B14F-4D97-AF65-F5344CB8AC3E}">
        <p14:creationId xmlns:p14="http://schemas.microsoft.com/office/powerpoint/2010/main" val="2690007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Показатель 5. Уровень абсентеизма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i="1" dirty="0"/>
              <a:t>Абсентеизм – отсутствие сотрудников на своих местах в рабочее время. Не важно, по какой причине – по </a:t>
            </a:r>
            <a:r>
              <a:rPr lang="ru-RU" sz="2400" b="1" i="1" dirty="0" err="1"/>
              <a:t>уважительнойили</a:t>
            </a:r>
            <a:r>
              <a:rPr lang="ru-RU" sz="2400" b="1" i="1" dirty="0"/>
              <a:t> из-за прогулов.</a:t>
            </a:r>
          </a:p>
          <a:p>
            <a:pPr marL="0" indent="0">
              <a:buNone/>
            </a:pPr>
            <a:r>
              <a:rPr lang="ru-RU" sz="2400" dirty="0"/>
              <a:t>Если этот показатель высокий, скорее</a:t>
            </a:r>
          </a:p>
          <a:p>
            <a:pPr marL="0" indent="0">
              <a:buNone/>
            </a:pPr>
            <a:r>
              <a:rPr lang="ru-RU" sz="2400" dirty="0"/>
              <a:t>всего, персонал не стремится выполнять свои обязанности качественно. Может быть,  неэффективна система мотивации .</a:t>
            </a:r>
          </a:p>
          <a:p>
            <a:pPr marL="0" indent="0">
              <a:buNone/>
            </a:pPr>
            <a:r>
              <a:rPr lang="ru-RU" sz="2400" dirty="0"/>
              <a:t>Рассчитывается уровень абсентеизма так:</a:t>
            </a:r>
          </a:p>
          <a:p>
            <a:pPr marL="0" indent="0">
              <a:buNone/>
            </a:pPr>
            <a:r>
              <a:rPr lang="ru-RU" sz="2400" dirty="0"/>
              <a:t>Ап = Дор : До × 100 (%), где:</a:t>
            </a:r>
          </a:p>
          <a:p>
            <a:pPr marL="0" indent="0">
              <a:buNone/>
            </a:pPr>
            <a:r>
              <a:rPr lang="ru-RU" sz="2400" dirty="0"/>
              <a:t>Ап – показатель абсентеизма среди персонала;</a:t>
            </a:r>
          </a:p>
          <a:p>
            <a:pPr marL="0" indent="0">
              <a:buNone/>
            </a:pPr>
            <a:r>
              <a:rPr lang="ru-RU" sz="2400" dirty="0"/>
              <a:t>Дор – количество человеко-дней отсутствия на работе;</a:t>
            </a:r>
          </a:p>
          <a:p>
            <a:pPr marL="0" indent="0">
              <a:buNone/>
            </a:pPr>
            <a:r>
              <a:rPr lang="ru-RU" sz="2400" dirty="0"/>
              <a:t>До – общее количество человеко-дней в рассматриваемом </a:t>
            </a:r>
            <a:r>
              <a:rPr lang="ru-RU" sz="2400" dirty="0" err="1"/>
              <a:t>перио</a:t>
            </a:r>
            <a:r>
              <a:rPr lang="ru-RU" sz="2400" dirty="0"/>
              <a:t> де.</a:t>
            </a:r>
          </a:p>
        </p:txBody>
      </p:sp>
    </p:spTree>
    <p:extLst>
      <p:ext uri="{BB962C8B-B14F-4D97-AF65-F5344CB8AC3E}">
        <p14:creationId xmlns:p14="http://schemas.microsoft.com/office/powerpoint/2010/main" val="2839833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800" dirty="0"/>
            </a:br>
            <a:r>
              <a:rPr lang="ru-RU" sz="2400" dirty="0"/>
              <a:t>Показатель 6. Удовлетворенность сотрудников</a:t>
            </a:r>
            <a:br>
              <a:rPr lang="ru-RU" sz="2400" dirty="0"/>
            </a:br>
            <a:r>
              <a:rPr lang="ru-RU" sz="2400" dirty="0"/>
              <a:t>работой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/>
              <a:t>Измеряйте удовлетворенность с помощью опроса раз в год.</a:t>
            </a:r>
          </a:p>
          <a:p>
            <a:pPr marL="0" indent="0">
              <a:buNone/>
            </a:pPr>
            <a:r>
              <a:rPr lang="ru-RU" sz="2800" dirty="0"/>
              <a:t>Этот KPI может быть и двух-трехлетним. Формула такая:</a:t>
            </a:r>
          </a:p>
          <a:p>
            <a:pPr marL="0" indent="0">
              <a:buNone/>
            </a:pPr>
            <a:r>
              <a:rPr lang="ru-RU" sz="2800" dirty="0" err="1"/>
              <a:t>Лп</a:t>
            </a:r>
            <a:r>
              <a:rPr lang="ru-RU" sz="2800" dirty="0"/>
              <a:t> = </a:t>
            </a:r>
            <a:r>
              <a:rPr lang="ru-RU" sz="2800" dirty="0" err="1"/>
              <a:t>Сл</a:t>
            </a:r>
            <a:r>
              <a:rPr lang="ru-RU" sz="2800" dirty="0"/>
              <a:t> : Со × 100 (%), где:</a:t>
            </a:r>
          </a:p>
          <a:p>
            <a:pPr marL="0" indent="0">
              <a:buNone/>
            </a:pPr>
            <a:r>
              <a:rPr lang="ru-RU" sz="2800" dirty="0" err="1"/>
              <a:t>Лп</a:t>
            </a:r>
            <a:r>
              <a:rPr lang="ru-RU" sz="2800" dirty="0"/>
              <a:t> – показатель лояльности персонала;</a:t>
            </a:r>
          </a:p>
          <a:p>
            <a:pPr marL="0" indent="0">
              <a:buNone/>
            </a:pPr>
            <a:r>
              <a:rPr lang="ru-RU" sz="2800" dirty="0" err="1"/>
              <a:t>Сл</a:t>
            </a:r>
            <a:r>
              <a:rPr lang="ru-RU" sz="2800" dirty="0"/>
              <a:t> – количество лояльных сотрудников (по итогам опроса);</a:t>
            </a:r>
          </a:p>
          <a:p>
            <a:pPr marL="0" indent="0">
              <a:buNone/>
            </a:pPr>
            <a:r>
              <a:rPr lang="ru-RU" sz="2800" dirty="0"/>
              <a:t>Со – общее количество опрошенных сотрудников.</a:t>
            </a:r>
          </a:p>
        </p:txBody>
      </p:sp>
    </p:spTree>
    <p:extLst>
      <p:ext uri="{BB962C8B-B14F-4D97-AF65-F5344CB8AC3E}">
        <p14:creationId xmlns:p14="http://schemas.microsoft.com/office/powerpoint/2010/main" val="3025895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2.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864396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6"/>
            <a:ext cx="864399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892971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71480"/>
            <a:ext cx="9144000" cy="6286519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Материальное стимулирование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445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Для того чтобы работники воспринимали систему оплаты как справедливую, могут быть приняты следующие меры:</a:t>
            </a:r>
          </a:p>
          <a:p>
            <a:pPr>
              <a:buFontTx/>
              <a:buNone/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>
              <a:buFontTx/>
              <a:buNone/>
              <a:defRPr/>
            </a:pPr>
            <a:r>
              <a:rPr lang="ru-RU" dirty="0"/>
              <a:t>• </a:t>
            </a:r>
            <a:r>
              <a:rPr lang="ru-RU" b="1" dirty="0"/>
              <a:t>Постоянное </a:t>
            </a:r>
            <a:r>
              <a:rPr lang="ru-RU" b="1" i="1" dirty="0"/>
              <a:t>отслеживание ситуации на рынке труда и уровня </a:t>
            </a:r>
            <a:r>
              <a:rPr lang="ru-RU" b="1" dirty="0"/>
              <a:t>оплаты </a:t>
            </a:r>
            <a:r>
              <a:rPr lang="ru-RU" dirty="0"/>
              <a:t>тех профессиональных групп, с которыми могут сравнивать себя работники, с целью внесения своевременных  изменений в уровень оплаты их труда;</a:t>
            </a:r>
          </a:p>
          <a:p>
            <a:pPr>
              <a:buFontTx/>
              <a:buNone/>
              <a:defRPr/>
            </a:pPr>
            <a:r>
              <a:rPr lang="ru-RU" dirty="0"/>
              <a:t>• Выявление через индивидуальные беседы и с помощью социологических опросов </a:t>
            </a:r>
            <a:r>
              <a:rPr lang="ru-RU" b="1" i="1" dirty="0"/>
              <a:t>факторов, снижающих удовлетворенность  </a:t>
            </a:r>
            <a:r>
              <a:rPr lang="ru-RU" dirty="0"/>
              <a:t>работников действующей в подразделении (организации) системой стимулирования труда;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56261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  <a:defRPr/>
            </a:pPr>
            <a:r>
              <a:rPr lang="ru-RU" b="1" dirty="0"/>
              <a:t>• Улучшение </a:t>
            </a:r>
            <a:r>
              <a:rPr lang="ru-RU" b="1" i="1" dirty="0"/>
              <a:t>осведомленности работников о том, что определяет </a:t>
            </a:r>
            <a:r>
              <a:rPr lang="ru-RU" dirty="0"/>
              <a:t>уровень оплаты их труда, как рассчитывается размер поощрений (премий, надбавок и т. п.); сотрудники должны хорошо знать принципы начисления заработной платы, т. е. за что именно им платят в данной организации. </a:t>
            </a:r>
          </a:p>
          <a:p>
            <a:pPr>
              <a:buFontTx/>
              <a:buNone/>
              <a:defRPr/>
            </a:pPr>
            <a:endParaRPr lang="ru-RU" dirty="0"/>
          </a:p>
          <a:p>
            <a:pPr>
              <a:buFontTx/>
              <a:buNone/>
              <a:defRPr/>
            </a:pPr>
            <a:endParaRPr lang="ru-RU" dirty="0"/>
          </a:p>
          <a:p>
            <a:pPr>
              <a:buFontTx/>
              <a:buNone/>
              <a:defRPr/>
            </a:pPr>
            <a:r>
              <a:rPr lang="ru-RU" dirty="0"/>
              <a:t>• Выявление в ходе личных контактов с подчиненными </a:t>
            </a:r>
            <a:r>
              <a:rPr lang="ru-RU" b="1" i="1" dirty="0"/>
              <a:t>возможной    несправедливости в оплате труда работников, присуждении  </a:t>
            </a:r>
            <a:r>
              <a:rPr lang="ru-RU" dirty="0"/>
              <a:t>премий и распределении других поощрений для последующего   восстановления справедливости;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None/>
              <a:defRPr/>
            </a:pPr>
            <a:r>
              <a:rPr lang="ru-RU" b="1" dirty="0"/>
              <a:t>Регулярное </a:t>
            </a:r>
            <a:r>
              <a:rPr lang="ru-RU" b="1" i="1" dirty="0"/>
              <a:t>информирование работников об основных финансовых </a:t>
            </a:r>
            <a:r>
              <a:rPr lang="ru-RU" dirty="0"/>
              <a:t>показателях работы подразделения (организации) за</a:t>
            </a:r>
          </a:p>
          <a:p>
            <a:pPr>
              <a:buFontTx/>
              <a:buNone/>
              <a:defRPr/>
            </a:pPr>
            <a:r>
              <a:rPr lang="ru-RU" dirty="0"/>
              <a:t>прошедший период (квартал, полугодие, год) для того, чтобы они лучше понимали связь собственной заработной платы и</a:t>
            </a:r>
          </a:p>
          <a:p>
            <a:pPr>
              <a:buFontTx/>
              <a:buNone/>
              <a:defRPr/>
            </a:pPr>
            <a:r>
              <a:rPr lang="ru-RU" dirty="0"/>
              <a:t>эффективности работы подразделения (организации).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>
                <a:solidFill>
                  <a:srgbClr val="C00000"/>
                </a:solidFill>
              </a:rPr>
              <a:t>Содержание средств воздействия на мотивацию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ru-RU" dirty="0"/>
              <a:t>• Конкурентоспособность предлагаемой заработной платы. </a:t>
            </a:r>
          </a:p>
          <a:p>
            <a:pPr>
              <a:buFontTx/>
              <a:buNone/>
              <a:defRPr/>
            </a:pPr>
            <a:r>
              <a:rPr lang="ru-RU" dirty="0"/>
              <a:t>• Соотношение постоянной и переменной частей заработной платы. </a:t>
            </a:r>
          </a:p>
          <a:p>
            <a:pPr>
              <a:buFontTx/>
              <a:buNone/>
              <a:defRPr/>
            </a:pPr>
            <a:r>
              <a:rPr lang="ru-RU" dirty="0"/>
              <a:t>• Связь оплаты и рабочих результатов. </a:t>
            </a:r>
          </a:p>
          <a:p>
            <a:pPr>
              <a:buFontTx/>
              <a:buNone/>
              <a:defRPr/>
            </a:pPr>
            <a:r>
              <a:rPr lang="ru-RU" dirty="0"/>
              <a:t>• Возможность дифференцировать оплату в рамках одной профессиональной группы или должностной категории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3. Нематериальное (моральное )стимулирование</a:t>
            </a:r>
            <a:endParaRPr lang="ru-RU" sz="3600" dirty="0"/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Результаты опроса на сайте </a:t>
            </a:r>
            <a:r>
              <a:rPr lang="ru-RU" sz="2800">
                <a:hlinkClick r:id="rId2"/>
              </a:rPr>
              <a:t>www.profy.ru</a:t>
            </a:r>
            <a:r>
              <a:rPr lang="ru-RU" sz="2800"/>
              <a:t> </a:t>
            </a:r>
          </a:p>
          <a:p>
            <a:pPr>
              <a:buFontTx/>
              <a:buNone/>
            </a:pPr>
            <a:endParaRPr lang="ru-RU" sz="2800"/>
          </a:p>
          <a:p>
            <a:r>
              <a:rPr lang="ru-RU"/>
              <a:t>Медицинская страховка — 18%</a:t>
            </a:r>
          </a:p>
          <a:p>
            <a:r>
              <a:rPr lang="ru-RU"/>
              <a:t>Служебный автомобиль — 12%</a:t>
            </a:r>
          </a:p>
          <a:p>
            <a:r>
              <a:rPr lang="ru-RU"/>
              <a:t>Мобильный телефон — 4%</a:t>
            </a:r>
          </a:p>
          <a:p>
            <a:r>
              <a:rPr lang="ru-RU"/>
              <a:t>Возможность занятий спортом — 10%</a:t>
            </a:r>
          </a:p>
          <a:p>
            <a:r>
              <a:rPr lang="ru-RU"/>
              <a:t>Оплата обучения (переподготовки) — 56%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Способы нематериальной мотивации персонала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/>
              <a:t>Мотивирующие совещания </a:t>
            </a:r>
          </a:p>
          <a:p>
            <a:pPr>
              <a:defRPr/>
            </a:pPr>
            <a:r>
              <a:rPr lang="ru-RU" dirty="0"/>
              <a:t>Конкурсы и соревнования </a:t>
            </a:r>
          </a:p>
          <a:p>
            <a:pPr>
              <a:defRPr/>
            </a:pPr>
            <a:r>
              <a:rPr lang="ru-RU" dirty="0"/>
              <a:t>Поздравления со знаменательными датами</a:t>
            </a:r>
          </a:p>
          <a:p>
            <a:pPr>
              <a:defRPr/>
            </a:pPr>
            <a:r>
              <a:rPr lang="ru-RU" dirty="0"/>
              <a:t> Скидки на услуги </a:t>
            </a:r>
          </a:p>
          <a:p>
            <a:pPr>
              <a:defRPr/>
            </a:pPr>
            <a:r>
              <a:rPr lang="ru-RU" dirty="0"/>
              <a:t> Поощрительные командировки</a:t>
            </a:r>
          </a:p>
          <a:p>
            <a:pPr>
              <a:defRPr/>
            </a:pPr>
            <a:r>
              <a:rPr lang="ru-RU" dirty="0"/>
              <a:t> Оценки коллег </a:t>
            </a:r>
          </a:p>
          <a:p>
            <a:pPr>
              <a:defRPr/>
            </a:pPr>
            <a:r>
              <a:rPr lang="ru-RU" dirty="0"/>
              <a:t>Помощь в семейных делах 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357937"/>
          </a:xfrm>
        </p:spPr>
        <p:txBody>
          <a:bodyPr>
            <a:normAutofit fontScale="32500" lnSpcReduction="20000"/>
          </a:bodyPr>
          <a:lstStyle/>
          <a:p>
            <a:pPr>
              <a:buFontTx/>
              <a:buNone/>
              <a:defRPr/>
            </a:pPr>
            <a:r>
              <a:rPr lang="ru-RU" sz="8600" b="1" dirty="0">
                <a:solidFill>
                  <a:srgbClr val="C00000"/>
                </a:solidFill>
              </a:rPr>
              <a:t>А вот еще некоторые секреты ежедневного вдохновения Ваших сотрудников:</a:t>
            </a:r>
            <a:r>
              <a:rPr lang="ru-RU" sz="8600" dirty="0">
                <a:solidFill>
                  <a:srgbClr val="C00000"/>
                </a:solidFill>
              </a:rPr>
              <a:t> </a:t>
            </a:r>
          </a:p>
          <a:p>
            <a:pPr>
              <a:buFontTx/>
              <a:buNone/>
              <a:defRPr/>
            </a:pPr>
            <a:endParaRPr lang="ru-RU" sz="7000" dirty="0"/>
          </a:p>
          <a:p>
            <a:pPr>
              <a:buFont typeface="Wingdings" pitchFamily="2" charset="2"/>
              <a:buChar char="Ø"/>
              <a:defRPr/>
            </a:pPr>
            <a:r>
              <a:rPr lang="ru-RU" sz="8000" b="1" dirty="0"/>
              <a:t>Здоровайтесь с сотрудниками по имени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8000" b="1" dirty="0"/>
              <a:t> В письмах и при устном общении не забывайте говорить «Спасибо»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8000" b="1" dirty="0"/>
              <a:t>Награждайте сотрудников дополнительными выходными или разрешите уйти с работы пораньше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8000" b="1" dirty="0"/>
              <a:t>Приносите раз в месяц в офис что-нибудь вкусное: торт, пиццу, конфеты, яблоки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8000" b="1" dirty="0"/>
              <a:t>У каждого рабочего стола повесьте таблички с именем сотрудника.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8000" b="1" dirty="0"/>
              <a:t>Людям нравится чувствовать свою значимость </a:t>
            </a:r>
          </a:p>
          <a:p>
            <a:pPr>
              <a:buFontTx/>
              <a:buNone/>
              <a:defRPr/>
            </a:pPr>
            <a:r>
              <a:rPr lang="ru-RU" sz="8000" b="1" dirty="0"/>
              <a:t> 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8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b="1"/>
              <a:t>Убедитесь, что у вас есть возможность выслушать работника, а не только проинформировать </a:t>
            </a:r>
          </a:p>
          <a:p>
            <a:pPr>
              <a:buFont typeface="Wingdings" pitchFamily="2" charset="2"/>
              <a:buChar char="Ø"/>
            </a:pPr>
            <a:r>
              <a:rPr lang="ru-RU" sz="2400" b="1"/>
              <a:t>Разработайте специальную награду для тех людей, чью деятельность обычно не замечают Старайтесь раз в неделю устраивать встречи с сотрудниками, с которыми обычно не имеете возможности пообщаться.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/>
              <a:t>Спросите их о работе, проблемах.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/>
              <a:t>Поведайте сотрудникам о каком-то важном вопросе и попросите их предложить свои варианты решения. Проще говоря, дать вам совет.</a:t>
            </a:r>
          </a:p>
          <a:p>
            <a:pPr>
              <a:buFontTx/>
              <a:buNone/>
            </a:pPr>
            <a:r>
              <a:rPr lang="ru-RU" sz="2400" b="1"/>
              <a:t> </a:t>
            </a:r>
            <a:endParaRPr lang="ru-RU" sz="24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Статистика, результаты исследований</a:t>
            </a:r>
          </a:p>
        </p:txBody>
      </p:sp>
      <p:pic>
        <p:nvPicPr>
          <p:cNvPr id="23554" name="Picture 8" descr="j014948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643050"/>
            <a:ext cx="4284663" cy="4572032"/>
          </a:xfrm>
        </p:spPr>
      </p:pic>
      <p:sp>
        <p:nvSpPr>
          <p:cNvPr id="2355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6" y="1981200"/>
            <a:ext cx="4329114" cy="466251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 dirty="0"/>
          </a:p>
          <a:p>
            <a:pPr>
              <a:lnSpc>
                <a:spcPct val="80000"/>
              </a:lnSpc>
            </a:pPr>
            <a:r>
              <a:rPr lang="ru-RU" sz="2800" b="1" i="1" dirty="0">
                <a:solidFill>
                  <a:srgbClr val="FF0000"/>
                </a:solidFill>
              </a:rPr>
              <a:t>Поощрение</a:t>
            </a:r>
            <a:r>
              <a:rPr lang="ru-RU" sz="2800" dirty="0"/>
              <a:t> улучшает работу в 89% случаев.</a:t>
            </a:r>
          </a:p>
          <a:p>
            <a:pPr>
              <a:lnSpc>
                <a:spcPct val="80000"/>
              </a:lnSpc>
            </a:pPr>
            <a:r>
              <a:rPr lang="ru-RU" sz="2800" b="1" i="1" dirty="0">
                <a:solidFill>
                  <a:srgbClr val="FF0000"/>
                </a:solidFill>
              </a:rPr>
              <a:t>Наказание</a:t>
            </a:r>
            <a:r>
              <a:rPr lang="ru-RU" sz="2800" dirty="0"/>
              <a:t> улучшает работу в 11% случаев.</a:t>
            </a:r>
          </a:p>
          <a:p>
            <a:pPr>
              <a:lnSpc>
                <a:spcPct val="80000"/>
              </a:lnSpc>
              <a:buNone/>
            </a:pP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b="1" i="1" dirty="0">
                <a:solidFill>
                  <a:srgbClr val="FF0000"/>
                </a:solidFill>
              </a:rPr>
              <a:t>Наказание</a:t>
            </a:r>
            <a:r>
              <a:rPr lang="ru-RU" sz="2800" dirty="0"/>
              <a:t> ухудшает работу в 11% случаев.</a:t>
            </a:r>
          </a:p>
          <a:p>
            <a:pPr>
              <a:lnSpc>
                <a:spcPct val="80000"/>
              </a:lnSpc>
            </a:pPr>
            <a:r>
              <a:rPr lang="ru-RU" sz="2800" b="1" i="1" dirty="0">
                <a:solidFill>
                  <a:srgbClr val="FF0000"/>
                </a:solidFill>
              </a:rPr>
              <a:t>Угрозы</a:t>
            </a:r>
            <a:r>
              <a:rPr lang="ru-RU" sz="2800" dirty="0"/>
              <a:t> на 99% игнорируются.</a:t>
            </a:r>
          </a:p>
          <a:p>
            <a:pPr>
              <a:lnSpc>
                <a:spcPct val="80000"/>
              </a:lnSpc>
            </a:pPr>
            <a:endParaRPr lang="ru-RU" sz="2800" dirty="0"/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3635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4. Постановка целей.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53013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ru-RU" sz="2800" dirty="0"/>
              <a:t>Постановка перед работником четких целей и задач, которые должны быть решены за определенное время. Ключевые требования, обеспечивающие мотивирующий эффект целей: </a:t>
            </a:r>
          </a:p>
          <a:p>
            <a:pPr>
              <a:buFontTx/>
              <a:buNone/>
              <a:defRPr/>
            </a:pPr>
            <a:r>
              <a:rPr lang="ru-RU" b="1" i="1" dirty="0">
                <a:solidFill>
                  <a:schemeClr val="bg1">
                    <a:lumMod val="10000"/>
                  </a:schemeClr>
                </a:solidFill>
              </a:rPr>
              <a:t>• конкретность; </a:t>
            </a:r>
          </a:p>
          <a:p>
            <a:pPr>
              <a:buFontTx/>
              <a:buNone/>
              <a:defRPr/>
            </a:pPr>
            <a:r>
              <a:rPr lang="ru-RU" b="1" i="1" dirty="0">
                <a:solidFill>
                  <a:schemeClr val="bg1">
                    <a:lumMod val="10000"/>
                  </a:schemeClr>
                </a:solidFill>
              </a:rPr>
              <a:t>• привлекательность цели для работника; </a:t>
            </a:r>
          </a:p>
          <a:p>
            <a:pPr>
              <a:buFontTx/>
              <a:buNone/>
              <a:defRPr/>
            </a:pPr>
            <a:r>
              <a:rPr lang="ru-RU" b="1" i="1" dirty="0">
                <a:solidFill>
                  <a:schemeClr val="bg1">
                    <a:lumMod val="10000"/>
                  </a:schemeClr>
                </a:solidFill>
              </a:rPr>
              <a:t>• достижимость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5. Оценка и контроль</a:t>
            </a:r>
            <a:endParaRPr lang="ru-RU" dirty="0"/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Различные формы контроля за работой исполнителя, осуществляемые </a:t>
            </a:r>
          </a:p>
          <a:p>
            <a:pPr>
              <a:buFontTx/>
              <a:buNone/>
            </a:pPr>
            <a:r>
              <a:rPr lang="ru-RU" dirty="0"/>
              <a:t>непосредственным руководителем, и  оценка его рабочих результатов и рабочего поведения 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6. Информирование.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000"/>
              <a:t>Своевременность и полнота удовлетворения потребности работников </a:t>
            </a:r>
          </a:p>
          <a:p>
            <a:pPr>
              <a:buFontTx/>
              <a:buNone/>
            </a:pPr>
            <a:r>
              <a:rPr lang="ru-RU" sz="4000"/>
              <a:t>в значимой для них информации.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7. Практика управления</a:t>
            </a:r>
            <a:endParaRPr lang="ru-RU" dirty="0"/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000" dirty="0"/>
              <a:t>Качество управления и доминирующий в организации стиль управления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8. Меры дисциплинарного воздействия.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357188" y="157162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• Правильный выбор места (публично или в кабинете руководителя). </a:t>
            </a:r>
          </a:p>
          <a:p>
            <a:pPr>
              <a:buFontTx/>
              <a:buNone/>
            </a:pPr>
            <a:r>
              <a:rPr lang="ru-RU" sz="2800"/>
              <a:t>• Своевременность дисциплинарного воздействия. </a:t>
            </a:r>
          </a:p>
          <a:p>
            <a:pPr>
              <a:buFontTx/>
              <a:buNone/>
            </a:pPr>
            <a:r>
              <a:rPr lang="ru-RU" sz="2800"/>
              <a:t>• Соразмерность строгости наказания тяжести проступка. </a:t>
            </a:r>
          </a:p>
          <a:p>
            <a:pPr>
              <a:buFontTx/>
              <a:buNone/>
            </a:pPr>
            <a:r>
              <a:rPr lang="ru-RU" sz="2800"/>
              <a:t>• Разъяснение причин. </a:t>
            </a:r>
          </a:p>
          <a:p>
            <a:pPr>
              <a:buFontTx/>
              <a:buNone/>
            </a:pPr>
            <a:r>
              <a:rPr lang="ru-RU" sz="2800"/>
              <a:t>• Внеличностный характер наказаний 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4643438"/>
            <a:ext cx="23574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/>
              <a:t>К принудительной мотивации</a:t>
            </a:r>
            <a:r>
              <a:rPr lang="ru-RU"/>
              <a:t>  относятся: замечания, предупреждения, выговоры, штрафы, возмещение убытков, понижения оклада, понижение в должности, угроза увольнения.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Отрицательная мотивация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42875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Ставит сотрудника в жесткие рамки, ограничивая круг разрешенных функций,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назначая наказание за каждый проступок.</a:t>
            </a:r>
          </a:p>
        </p:txBody>
      </p:sp>
      <p:pic>
        <p:nvPicPr>
          <p:cNvPr id="51203" name="Picture 4" descr="1317540620_interny-103_video_nokia5800_ws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4357688"/>
            <a:ext cx="4248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Правила наказания в обычных случаях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14500"/>
            <a:ext cx="8494712" cy="4460875"/>
          </a:xfrm>
        </p:spPr>
        <p:txBody>
          <a:bodyPr/>
          <a:lstStyle/>
          <a:p>
            <a:pPr marL="552450" indent="-55245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dirty="0">
                <a:latin typeface="+mj-lt"/>
              </a:rPr>
              <a:t>1.    Сначала подчеркнуть достоинства и заслуги работника.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b="1" dirty="0">
              <a:latin typeface="+mj-lt"/>
            </a:endParaRP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dirty="0">
                <a:latin typeface="+mj-lt"/>
              </a:rPr>
              <a:t>2.    Не нужно ворошить прошлое: говорите про то, как нужно поступать в следующий раз.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b="1" dirty="0">
              <a:latin typeface="+mj-lt"/>
            </a:endParaRP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dirty="0">
                <a:latin typeface="+mj-lt"/>
              </a:rPr>
              <a:t>3.    Критика должна быть направлена не на человека, а на ситуацию, результат, поведение.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b="1" dirty="0">
              <a:latin typeface="+mj-lt"/>
            </a:endParaRP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dirty="0">
                <a:latin typeface="+mj-lt"/>
              </a:rPr>
              <a:t>4.    Говорить о себе, как о источнике недовольства: «Я недоволен, я зол…» (а не «Ты меня разозлил …»)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b="1" dirty="0">
              <a:latin typeface="+mj-lt"/>
            </a:endParaRP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dirty="0">
                <a:latin typeface="+mj-lt"/>
              </a:rPr>
              <a:t>5.    В конце нужно предложить свою помощь: «Чем я могу помочь, чтобы Вы исправили эту ошибку?»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ru-RU" altLang="ru-RU" sz="2000" b="1" dirty="0"/>
          </a:p>
          <a:p>
            <a:pPr marL="552450" indent="-552450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ru-RU" altLang="ru-RU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9. Обращение к наиболее значимым для работника ценностям</a:t>
            </a:r>
            <a:endParaRPr lang="ru-RU" sz="2800" dirty="0"/>
          </a:p>
        </p:txBody>
      </p:sp>
      <p:sp>
        <p:nvSpPr>
          <p:cNvPr id="532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• Самоуважение. </a:t>
            </a:r>
          </a:p>
          <a:p>
            <a:pPr>
              <a:buFontTx/>
              <a:buNone/>
            </a:pPr>
            <a:r>
              <a:rPr lang="ru-RU"/>
              <a:t>• Финансовое благополучие. </a:t>
            </a:r>
          </a:p>
          <a:p>
            <a:pPr>
              <a:buFontTx/>
              <a:buNone/>
            </a:pPr>
            <a:r>
              <a:rPr lang="ru-RU"/>
              <a:t>• Ответственность перед командой (коллективом). </a:t>
            </a:r>
          </a:p>
          <a:p>
            <a:pPr>
              <a:buFontTx/>
              <a:buNone/>
            </a:pPr>
            <a:r>
              <a:rPr lang="ru-RU"/>
              <a:t>• Интересы компании (предприятия, организации). </a:t>
            </a:r>
          </a:p>
          <a:p>
            <a:pPr>
              <a:buFontTx/>
              <a:buNone/>
            </a:pPr>
            <a:r>
              <a:rPr lang="ru-RU"/>
              <a:t>• Карьерные перспективы. </a:t>
            </a:r>
          </a:p>
          <a:p>
            <a:pPr>
              <a:buFontTx/>
              <a:buNone/>
            </a:pPr>
            <a:r>
              <a:rPr lang="ru-RU"/>
              <a:t>• Интересы семьи и др.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4274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37051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solidFill>
                  <a:srgbClr val="FF0000"/>
                </a:solidFill>
              </a:rPr>
              <a:t>Стимул может не перерасти в мотив в том случае, если он требует от человека невозможных действий.</a:t>
            </a:r>
          </a:p>
        </p:txBody>
      </p:sp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2987824" y="3429000"/>
            <a:ext cx="4824413" cy="2924944"/>
            <a:chOff x="2195736" y="1772816"/>
            <a:chExt cx="4968552" cy="4143365"/>
          </a:xfrm>
        </p:grpSpPr>
        <p:pic>
          <p:nvPicPr>
            <p:cNvPr id="5" name="Рисунок 6" descr="Недостижимый KPI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11760" y="1772816"/>
              <a:ext cx="4587404" cy="3868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2195736" y="5085184"/>
              <a:ext cx="4968552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1600"/>
                <a:t>Мы сможем получить наш бонус, если продажи велосипедов превысят </a:t>
              </a:r>
              <a:br>
                <a:rPr lang="ru-RU" altLang="ru-RU" sz="1600"/>
              </a:br>
              <a:r>
                <a:rPr lang="ru-RU" altLang="ru-RU" sz="1600"/>
                <a:t>50 миллионов долларов.</a:t>
              </a:r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2669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Рекомендации по стимулированию труда сотрудников</a:t>
            </a:r>
            <a:br>
              <a:rPr lang="ru-RU" sz="2400" dirty="0">
                <a:latin typeface="Calibri" panose="020F0502020204030204" pitchFamily="34" charset="0"/>
              </a:rPr>
            </a:b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50926"/>
            <a:ext cx="8229600" cy="4525963"/>
          </a:xfrm>
        </p:spPr>
        <p:txBody>
          <a:bodyPr>
            <a:noAutofit/>
          </a:bodyPr>
          <a:lstStyle/>
          <a:p>
            <a:pPr lvl="2"/>
            <a:r>
              <a:rPr lang="ru-RU" dirty="0">
                <a:latin typeface="Calibri" panose="020F0502020204030204" pitchFamily="34" charset="0"/>
              </a:rPr>
              <a:t>Разработка корпоративного положения о стимулировании труда.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ru-RU" dirty="0">
              <a:latin typeface="Calibri" panose="020F0502020204030204" pitchFamily="34" charset="0"/>
            </a:endParaRPr>
          </a:p>
          <a:p>
            <a:pPr lvl="2"/>
            <a:r>
              <a:rPr lang="ru-RU" dirty="0">
                <a:latin typeface="Calibri" panose="020F0502020204030204" pitchFamily="34" charset="0"/>
              </a:rPr>
              <a:t>Разработка на основе этого документа своего положения в структурных подразделениях.</a:t>
            </a:r>
          </a:p>
          <a:p>
            <a:pPr lvl="2"/>
            <a:r>
              <a:rPr lang="ru-RU" dirty="0">
                <a:latin typeface="Calibri" panose="020F0502020204030204" pitchFamily="34" charset="0"/>
              </a:rPr>
              <a:t>Индивидуальный подход на основе реального выявления потребностей подчиненных.</a:t>
            </a:r>
          </a:p>
          <a:p>
            <a:pPr lvl="2"/>
            <a:r>
              <a:rPr lang="ru-RU" dirty="0">
                <a:latin typeface="Calibri" panose="020F0502020204030204" pitchFamily="34" charset="0"/>
              </a:rPr>
              <a:t>Максимальное использование нематериальных стимулов</a:t>
            </a:r>
            <a:r>
              <a:rPr lang="ru-RU" b="1" dirty="0">
                <a:latin typeface="Calibri" panose="020F0502020204030204" pitchFamily="34" charset="0"/>
              </a:rPr>
              <a:t>. </a:t>
            </a:r>
          </a:p>
          <a:p>
            <a:pPr lvl="2"/>
            <a:r>
              <a:rPr lang="ru-RU" dirty="0">
                <a:latin typeface="Calibri" panose="020F0502020204030204" pitchFamily="34" charset="0"/>
              </a:rPr>
              <a:t>Коллективные мероприятия – создание хорошей психологической атмосферы.</a:t>
            </a:r>
          </a:p>
          <a:p>
            <a:pPr lvl="2"/>
            <a:r>
              <a:rPr lang="ru-RU" dirty="0">
                <a:latin typeface="Calibri" panose="020F0502020204030204" pitchFamily="34" charset="0"/>
              </a:rPr>
              <a:t>Постоянная разъяснительная работа, периодическое подведение итогов.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734192"/>
            <a:ext cx="9144000" cy="0"/>
          </a:xfrm>
          <a:prstGeom prst="line">
            <a:avLst/>
          </a:prstGeom>
          <a:ln w="25400" cap="rnd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036497" y="0"/>
            <a:ext cx="107503" cy="68853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8000">
                <a:srgbClr val="87C12B"/>
              </a:gs>
              <a:gs pos="82000">
                <a:srgbClr val="FFD733"/>
              </a:gs>
              <a:gs pos="100000">
                <a:srgbClr val="E7DD5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9529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3045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alibri" panose="020F0502020204030204" pitchFamily="34" charset="0"/>
              </a:rPr>
              <a:t>Положение «О мотивационной политике компании»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4797"/>
            <a:ext cx="8229600" cy="45259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libri" panose="020F0502020204030204" pitchFamily="34" charset="0"/>
              </a:rPr>
              <a:t>Общие положения.</a:t>
            </a:r>
          </a:p>
          <a:p>
            <a:pPr lvl="0"/>
            <a:r>
              <a:rPr lang="ru-RU" sz="2800" dirty="0">
                <a:latin typeface="Calibri" panose="020F0502020204030204" pitchFamily="34" charset="0"/>
              </a:rPr>
              <a:t>Политика оплаты труда.</a:t>
            </a:r>
          </a:p>
          <a:p>
            <a:pPr lvl="0"/>
            <a:r>
              <a:rPr lang="ru-RU" sz="2800" dirty="0">
                <a:latin typeface="Calibri" panose="020F0502020204030204" pitchFamily="34" charset="0"/>
              </a:rPr>
              <a:t>ЗП должна быть конкурентно способной на рынке и социально справедливой внутри компании.</a:t>
            </a:r>
          </a:p>
          <a:p>
            <a:pPr lvl="0"/>
            <a:r>
              <a:rPr lang="ru-RU" sz="2800" dirty="0">
                <a:latin typeface="Calibri" panose="020F0502020204030204" pitchFamily="34" charset="0"/>
              </a:rPr>
              <a:t>Политика льгот и компенсаций.</a:t>
            </a:r>
          </a:p>
          <a:p>
            <a:pPr lvl="0"/>
            <a:r>
              <a:rPr lang="ru-RU" sz="2800" dirty="0">
                <a:latin typeface="Calibri" panose="020F0502020204030204" pitchFamily="34" charset="0"/>
              </a:rPr>
              <a:t>Политика нематериальной мотивации.</a:t>
            </a:r>
          </a:p>
          <a:p>
            <a:pPr lvl="0"/>
            <a:r>
              <a:rPr lang="ru-RU" sz="2800" dirty="0">
                <a:latin typeface="Calibri" panose="020F0502020204030204" pitchFamily="34" charset="0"/>
              </a:rPr>
              <a:t>Возможное применение санкций в отношении сотрудников.</a:t>
            </a:r>
          </a:p>
          <a:p>
            <a:pPr lvl="0"/>
            <a:r>
              <a:rPr lang="ru-RU" sz="2800" dirty="0">
                <a:latin typeface="Calibri" panose="020F0502020204030204" pitchFamily="34" charset="0"/>
              </a:rPr>
              <a:t>Критерии оценки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734192"/>
            <a:ext cx="9144000" cy="0"/>
          </a:xfrm>
          <a:prstGeom prst="line">
            <a:avLst/>
          </a:prstGeom>
          <a:ln w="25400" cap="rnd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036497" y="0"/>
            <a:ext cx="107503" cy="68853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8000">
                <a:srgbClr val="87C12B"/>
              </a:gs>
              <a:gs pos="82000">
                <a:srgbClr val="FFD733"/>
              </a:gs>
              <a:gs pos="100000">
                <a:srgbClr val="E7DD5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123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C00000"/>
                </a:solidFill>
              </a:rPr>
              <a:t>ПРИНЦИПЫ ПОВЫШЕНИЯ МОТИВАЦИИ</a:t>
            </a:r>
            <a:br>
              <a:rPr lang="ru-RU" sz="2800">
                <a:solidFill>
                  <a:srgbClr val="C00000"/>
                </a:solidFill>
              </a:rPr>
            </a:br>
            <a:r>
              <a:rPr lang="ru-RU" sz="2800">
                <a:solidFill>
                  <a:srgbClr val="C00000"/>
                </a:solidFill>
              </a:rPr>
              <a:t>ПОДЧИНЕННЫХ</a:t>
            </a:r>
            <a:br>
              <a:rPr lang="ru-RU" sz="2800">
                <a:solidFill>
                  <a:srgbClr val="C00000"/>
                </a:solidFill>
              </a:rPr>
            </a:br>
            <a:endParaRPr lang="ru-RU" sz="2800"/>
          </a:p>
        </p:txBody>
      </p:sp>
      <p:sp>
        <p:nvSpPr>
          <p:cNvPr id="552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/>
              <a:t>1. </a:t>
            </a:r>
            <a:r>
              <a:rPr lang="ru-RU" b="1" i="1"/>
              <a:t>Обращайтесь со своими подчиненными как с личностями.</a:t>
            </a:r>
          </a:p>
          <a:p>
            <a:pPr>
              <a:buFontTx/>
              <a:buNone/>
            </a:pPr>
            <a:r>
              <a:rPr lang="ru-RU" b="1"/>
              <a:t>2. </a:t>
            </a:r>
            <a:r>
              <a:rPr lang="ru-RU" b="1" i="1"/>
              <a:t>Привлекайте подчиненных к активному участию в делах организации.</a:t>
            </a:r>
          </a:p>
          <a:p>
            <a:pPr>
              <a:buFontTx/>
              <a:buNone/>
            </a:pPr>
            <a:r>
              <a:rPr lang="ru-RU" b="1"/>
              <a:t>3. </a:t>
            </a:r>
            <a:r>
              <a:rPr lang="ru-RU" b="1" i="1"/>
              <a:t>Сделайте работу интересной, старайтесь минимизировать рутину  и скуку в заданиях.</a:t>
            </a:r>
            <a:endParaRPr lang="ru-RU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>
            <a:normAutofit fontScale="92500"/>
          </a:bodyPr>
          <a:lstStyle/>
          <a:p>
            <a:pPr>
              <a:buFontTx/>
              <a:buNone/>
              <a:defRPr/>
            </a:pPr>
            <a:r>
              <a:rPr lang="ru-RU" b="1" dirty="0"/>
              <a:t>4. </a:t>
            </a:r>
            <a:r>
              <a:rPr lang="ru-RU" b="1" i="1" dirty="0"/>
              <a:t>Поощряйте сотрудничество и групповую работу.</a:t>
            </a:r>
          </a:p>
          <a:p>
            <a:pPr>
              <a:buFontTx/>
              <a:buNone/>
              <a:defRPr/>
            </a:pPr>
            <a:r>
              <a:rPr lang="ru-RU" dirty="0"/>
              <a:t>5. </a:t>
            </a:r>
            <a:r>
              <a:rPr lang="ru-RU" b="1" i="1" dirty="0"/>
              <a:t>Предоставляйте работникам возможность роста.</a:t>
            </a:r>
          </a:p>
          <a:p>
            <a:pPr>
              <a:buFontTx/>
              <a:buNone/>
              <a:defRPr/>
            </a:pPr>
            <a:r>
              <a:rPr lang="ru-RU" b="1" dirty="0"/>
              <a:t>6. </a:t>
            </a:r>
            <a:r>
              <a:rPr lang="ru-RU" b="1" i="1" dirty="0"/>
              <a:t>Информируйте своих подчиненных, объясняя им, что делается и почему</a:t>
            </a:r>
          </a:p>
          <a:p>
            <a:pPr>
              <a:buFontTx/>
              <a:buNone/>
              <a:defRPr/>
            </a:pPr>
            <a:r>
              <a:rPr lang="ru-RU" b="1" i="1" dirty="0"/>
              <a:t>это должно быть сделано.</a:t>
            </a:r>
          </a:p>
          <a:p>
            <a:pPr>
              <a:buFontTx/>
              <a:buNone/>
              <a:defRPr/>
            </a:pPr>
            <a:r>
              <a:rPr lang="ru-RU" dirty="0"/>
              <a:t>7. </a:t>
            </a:r>
            <a:r>
              <a:rPr lang="ru-RU" b="1" i="1" dirty="0"/>
              <a:t>Свяжите поощрения с достигнутыми рабочими результатами.</a:t>
            </a:r>
          </a:p>
          <a:p>
            <a:pPr>
              <a:buFontTx/>
              <a:buNone/>
              <a:defRPr/>
            </a:pPr>
            <a:r>
              <a:rPr lang="ru-RU" b="1" dirty="0"/>
              <a:t>8. </a:t>
            </a:r>
            <a:r>
              <a:rPr lang="ru-RU" b="1" i="1" dirty="0"/>
              <a:t>Руководитель обычно получает то, что поощряет.</a:t>
            </a:r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Шутка.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None/>
              <a:defRPr/>
            </a:pPr>
            <a:r>
              <a:rPr lang="ru-RU" dirty="0"/>
              <a:t>На колхозном собрании в юбилейный год: </a:t>
            </a:r>
          </a:p>
          <a:p>
            <a:pPr>
              <a:buFontTx/>
              <a:buNone/>
              <a:defRPr/>
            </a:pPr>
            <a:r>
              <a:rPr lang="ru-RU" dirty="0"/>
              <a:t>- За отличную работу в поле товарищ Иванова награждается мешком зерна! (аплодисменты). </a:t>
            </a:r>
          </a:p>
          <a:p>
            <a:pPr>
              <a:buFontTx/>
              <a:buNone/>
              <a:defRPr/>
            </a:pPr>
            <a:r>
              <a:rPr lang="ru-RU" dirty="0"/>
              <a:t>- За отличную работу на ферме товарищ Петрова награждается мешком картошки! (аплодисменты). </a:t>
            </a:r>
          </a:p>
          <a:p>
            <a:pPr>
              <a:buFontTx/>
              <a:buNone/>
              <a:defRPr/>
            </a:pPr>
            <a:r>
              <a:rPr lang="ru-RU" dirty="0"/>
              <a:t>- За отличную общественную работу товарищ Сидорова награждается полным собранием сочинений Ленина! (аплодисменты, смех, возгласы: "Так ей и надо!") </a:t>
            </a:r>
          </a:p>
          <a:p>
            <a:pPr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399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922"/>
            <a:ext cx="9144000" cy="673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E3D9D3"/>
      </a:lt1>
      <a:dk2>
        <a:srgbClr val="A50021"/>
      </a:dk2>
      <a:lt2>
        <a:srgbClr val="808080"/>
      </a:lt2>
      <a:accent1>
        <a:srgbClr val="5E87CA"/>
      </a:accent1>
      <a:accent2>
        <a:srgbClr val="B75D86"/>
      </a:accent2>
      <a:accent3>
        <a:srgbClr val="EFE9E6"/>
      </a:accent3>
      <a:accent4>
        <a:srgbClr val="000000"/>
      </a:accent4>
      <a:accent5>
        <a:srgbClr val="B6C3E1"/>
      </a:accent5>
      <a:accent6>
        <a:srgbClr val="A65379"/>
      </a:accent6>
      <a:hlink>
        <a:srgbClr val="5DB648"/>
      </a:hlink>
      <a:folHlink>
        <a:srgbClr val="C2A29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8D4E2"/>
        </a:lt1>
        <a:dk2>
          <a:srgbClr val="015465"/>
        </a:dk2>
        <a:lt2>
          <a:srgbClr val="808080"/>
        </a:lt2>
        <a:accent1>
          <a:srgbClr val="B96F81"/>
        </a:accent1>
        <a:accent2>
          <a:srgbClr val="84B75D"/>
        </a:accent2>
        <a:accent3>
          <a:srgbClr val="E0E6EE"/>
        </a:accent3>
        <a:accent4>
          <a:srgbClr val="000000"/>
        </a:accent4>
        <a:accent5>
          <a:srgbClr val="D9BBC1"/>
        </a:accent5>
        <a:accent6>
          <a:srgbClr val="77A653"/>
        </a:accent6>
        <a:hlink>
          <a:srgbClr val="B88A68"/>
        </a:hlink>
        <a:folHlink>
          <a:srgbClr val="91A7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E1C9"/>
        </a:lt1>
        <a:dk2>
          <a:srgbClr val="660066"/>
        </a:dk2>
        <a:lt2>
          <a:srgbClr val="808080"/>
        </a:lt2>
        <a:accent1>
          <a:srgbClr val="8F7AC4"/>
        </a:accent1>
        <a:accent2>
          <a:srgbClr val="D79E5F"/>
        </a:accent2>
        <a:accent3>
          <a:srgbClr val="E2EEE1"/>
        </a:accent3>
        <a:accent4>
          <a:srgbClr val="000000"/>
        </a:accent4>
        <a:accent5>
          <a:srgbClr val="C6BEDE"/>
        </a:accent5>
        <a:accent6>
          <a:srgbClr val="C38F55"/>
        </a:accent6>
        <a:hlink>
          <a:srgbClr val="6494BC"/>
        </a:hlink>
        <a:folHlink>
          <a:srgbClr val="A6BD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3D9D3"/>
        </a:lt1>
        <a:dk2>
          <a:srgbClr val="A50021"/>
        </a:dk2>
        <a:lt2>
          <a:srgbClr val="808080"/>
        </a:lt2>
        <a:accent1>
          <a:srgbClr val="5E87CA"/>
        </a:accent1>
        <a:accent2>
          <a:srgbClr val="B75D86"/>
        </a:accent2>
        <a:accent3>
          <a:srgbClr val="EFE9E6"/>
        </a:accent3>
        <a:accent4>
          <a:srgbClr val="000000"/>
        </a:accent4>
        <a:accent5>
          <a:srgbClr val="B6C3E1"/>
        </a:accent5>
        <a:accent6>
          <a:srgbClr val="A65379"/>
        </a:accent6>
        <a:hlink>
          <a:srgbClr val="5DB648"/>
        </a:hlink>
        <a:folHlink>
          <a:srgbClr val="C2A2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УПРАВЛЕНИЕ ПЕРСОНАЛОМ.Базовая презентация</Template>
  <TotalTime>1035</TotalTime>
  <Words>3032</Words>
  <Application>Microsoft Office PowerPoint</Application>
  <PresentationFormat>Экран (4:3)</PresentationFormat>
  <Paragraphs>336</Paragraphs>
  <Slides>75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75</vt:i4>
      </vt:variant>
    </vt:vector>
  </HeadingPairs>
  <TitlesOfParts>
    <vt:vector size="85" baseType="lpstr">
      <vt:lpstr>Arial</vt:lpstr>
      <vt:lpstr>Arial Black</vt:lpstr>
      <vt:lpstr>Calibri</vt:lpstr>
      <vt:lpstr>Garamond</vt:lpstr>
      <vt:lpstr>Impact</vt:lpstr>
      <vt:lpstr>Times New Roman</vt:lpstr>
      <vt:lpstr>Wingdings</vt:lpstr>
      <vt:lpstr>Default Design</vt:lpstr>
      <vt:lpstr>Тема Office</vt:lpstr>
      <vt:lpstr>1_Тема Office</vt:lpstr>
      <vt:lpstr>Мотивация и стимулирование персонала</vt:lpstr>
      <vt:lpstr>Презентация PowerPoint</vt:lpstr>
      <vt:lpstr>Мотивация персонала.</vt:lpstr>
      <vt:lpstr> Ключевой смысл мотивации. </vt:lpstr>
      <vt:lpstr>Презентация PowerPoint</vt:lpstr>
      <vt:lpstr>Статистика, результаты исследований</vt:lpstr>
      <vt:lpstr>Презентация PowerPoint</vt:lpstr>
      <vt:lpstr>Презентация PowerPoint</vt:lpstr>
      <vt:lpstr>Презентация PowerPoint</vt:lpstr>
      <vt:lpstr>О ПООЩРЕНИЯХ И НАКАЗАНИЯХ </vt:lpstr>
      <vt:lpstr>Теории мотивации</vt:lpstr>
      <vt:lpstr>Презентация PowerPoint</vt:lpstr>
      <vt:lpstr>«Пирамида потребностей» А. Маслоу</vt:lpstr>
      <vt:lpstr>Теория ERG Альдерфера</vt:lpstr>
      <vt:lpstr>Схема восхождения и обратного входа вниз по иерархии потребностей Альдерфера</vt:lpstr>
      <vt:lpstr>Концепция мотивации Д. Мак-Клелланда (теория приобретенных потребностей)</vt:lpstr>
      <vt:lpstr>Теория двух факторов Герцберга</vt:lpstr>
      <vt:lpstr>Презентация PowerPoint</vt:lpstr>
      <vt:lpstr>Модель мотивации Портера-Лоулера. </vt:lpstr>
      <vt:lpstr>Презентация PowerPoint</vt:lpstr>
      <vt:lpstr> Процессуальные теории Теория ожидания В. Врума</vt:lpstr>
      <vt:lpstr>Составляющие успешной мотивации, основанной на теории ожиданий</vt:lpstr>
      <vt:lpstr>Теория справедливости Дж. Адамса</vt:lpstr>
      <vt:lpstr>Теория справедливости Дж. Адамса</vt:lpstr>
      <vt:lpstr> Современный подход. Факторы мотивации по Ш.Ричи и П.Мартин ( 12 факторов)</vt:lpstr>
      <vt:lpstr>Презентация PowerPoint</vt:lpstr>
      <vt:lpstr>Презентация PowerPoint</vt:lpstr>
      <vt:lpstr>Мотивационный профиль.</vt:lpstr>
      <vt:lpstr>Средства воздействия на мотивацию</vt:lpstr>
      <vt:lpstr>1. Организация работ</vt:lpstr>
      <vt:lpstr>2. Материальное стимулирование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 КЛЮЧЕВЫХ ПОКАЗАТЕЛЕЙ ЭФФЕКТИВНОСТИ HR-ДИРЕКТОРА</vt:lpstr>
      <vt:lpstr>Показатель 2. Финансовая отдача от расходов на персонал </vt:lpstr>
      <vt:lpstr>Показатель 3. Производительность труда</vt:lpstr>
      <vt:lpstr>Показатель 4. Текучесть кадров</vt:lpstr>
      <vt:lpstr>Показатель 5. Уровень абсентеизма</vt:lpstr>
      <vt:lpstr> Показатель 6. Удовлетворенность сотрудников работой</vt:lpstr>
      <vt:lpstr>Пример 2.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Материальное стимулирование</vt:lpstr>
      <vt:lpstr>Презентация PowerPoint</vt:lpstr>
      <vt:lpstr>Презентация PowerPoint</vt:lpstr>
      <vt:lpstr>Содержание средств воздействия на мотивацию</vt:lpstr>
      <vt:lpstr>3. Нематериальное (моральное )стимулирование</vt:lpstr>
      <vt:lpstr>Презентация PowerPoint</vt:lpstr>
      <vt:lpstr>Способы нематериальной мотивации персонала</vt:lpstr>
      <vt:lpstr>Презентация PowerPoint</vt:lpstr>
      <vt:lpstr>Презентация PowerPoint</vt:lpstr>
      <vt:lpstr>Презентация PowerPoint</vt:lpstr>
      <vt:lpstr>Презентация PowerPoint</vt:lpstr>
      <vt:lpstr>4. Постановка целей. </vt:lpstr>
      <vt:lpstr>5. Оценка и контроль</vt:lpstr>
      <vt:lpstr>6. Информирование. </vt:lpstr>
      <vt:lpstr>7. Практика управления</vt:lpstr>
      <vt:lpstr>8. Меры дисциплинарного воздействия. </vt:lpstr>
      <vt:lpstr>Презентация PowerPoint</vt:lpstr>
      <vt:lpstr>Отрицательная мотивация</vt:lpstr>
      <vt:lpstr>Правила наказания в обычных случаях</vt:lpstr>
      <vt:lpstr>9. Обращение к наиболее значимым для работника ценностям</vt:lpstr>
      <vt:lpstr>Презентация PowerPoint</vt:lpstr>
      <vt:lpstr>Рекомендации по стимулированию труда сотрудников </vt:lpstr>
      <vt:lpstr>Положение «О мотивационной политике компании»</vt:lpstr>
      <vt:lpstr>ПРИНЦИПЫ ПОВЫШЕНИЯ МОТИВАЦИИ ПОДЧИНЕННЫХ </vt:lpstr>
      <vt:lpstr>Презентация PowerPoint</vt:lpstr>
      <vt:lpstr>Шутка.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Мотивация персонала</dc:title>
  <dc:creator>1</dc:creator>
  <cp:lastModifiedBy>Сметанин Александр</cp:lastModifiedBy>
  <cp:revision>40</cp:revision>
  <dcterms:created xsi:type="dcterms:W3CDTF">2016-11-08T19:33:54Z</dcterms:created>
  <dcterms:modified xsi:type="dcterms:W3CDTF">2025-12-06T13:39:14Z</dcterms:modified>
</cp:coreProperties>
</file>