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60" r:id="rId1"/>
    <p:sldMasterId id="2147483675" r:id="rId2"/>
    <p:sldMasterId id="2147483699" r:id="rId3"/>
  </p:sldMasterIdLst>
  <p:notesMasterIdLst>
    <p:notesMasterId r:id="rId18"/>
  </p:notesMasterIdLst>
  <p:handoutMasterIdLst>
    <p:handoutMasterId r:id="rId19"/>
  </p:handoutMasterIdLst>
  <p:sldIdLst>
    <p:sldId id="318" r:id="rId4"/>
    <p:sldId id="319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34" r:id="rId17"/>
  </p:sldIdLst>
  <p:sldSz cx="9144000" cy="6858000" type="screen4x3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414"/>
    <a:srgbClr val="139995"/>
    <a:srgbClr val="5FCC72"/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2" autoAdjust="0"/>
    <p:restoredTop sz="96403" autoAdjust="0"/>
  </p:normalViewPr>
  <p:slideViewPr>
    <p:cSldViewPr snapToGrid="0" snapToObjects="1">
      <p:cViewPr varScale="1">
        <p:scale>
          <a:sx n="108" d="100"/>
          <a:sy n="108" d="100"/>
        </p:scale>
        <p:origin x="163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6D74A26E-13E3-4D7B-A38E-583AAD3AA5C5}" type="datetime1">
              <a:rPr lang="ru-RU"/>
              <a:pPr>
                <a:defRPr/>
              </a:pPr>
              <a:t>04.12.2025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96EA6242-2140-4A4C-BC55-27CE20FDEA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996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236BCF70-B7D3-4874-9737-2395BEDEAD1B}" type="datetime1">
              <a:rPr lang="ru-RU"/>
              <a:pPr>
                <a:defRPr/>
              </a:pPr>
              <a:t>04.12.2025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4A065671-ADB9-4031-90CD-0D6CEFD1BC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1348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065671-ADB9-4031-90CD-0D6CEFD1BCC2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80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10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11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12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13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14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1146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2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3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4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5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6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7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8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D28583E-80AC-4DB5-AA8C-D11266EA3199}" type="slidenum">
              <a:rPr kumimoji="0" lang="ru-RU" altLang="ru-RU" smtClean="0"/>
              <a:pPr eaLnBrk="1" hangingPunct="1"/>
              <a:t>9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0908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4B21E-B4D4-4CC8-83B4-CACE544D2ED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0375" y="0"/>
            <a:ext cx="2117725" cy="61261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200775" cy="61261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885112" cy="944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dirty="0"/>
              <a:t>Вставка таблицы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885112" cy="944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885112" cy="944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dirty="0"/>
              <a:t>Вставка диаграммы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6C99-0B44-4203-B428-8237C9F2AA7D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704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3F6D-5C3F-481E-83F3-161E4032B08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365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8C0C3-FBB7-4D10-9CDE-DDCB94D5CE6C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587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49611-9E72-4D87-9786-3E1CAE3D07B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882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3F0D6-C11E-480B-B30E-10189E0E39AE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23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B8788-F75A-49BF-973A-65BDE17EF9D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69B81-8345-4E3D-9DA1-CE5DEB7474D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26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B8C1E-04FA-4835-BC4B-447B807215C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768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921F4-D29D-4C3A-8881-AB645026DB5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434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17733-EC36-4809-A7AA-9318F5BE3ACB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352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087DD-05C8-4924-A2FC-FDB8F993174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755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4E1A2-8FDB-4F4C-8D79-72C5A8241E2A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215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4B21E-B4D4-4CC8-83B4-CACE544D2ED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963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B8788-F75A-49BF-973A-65BDE17EF9D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82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0AD9F-E4D0-4B1A-A96F-8A265C54E51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679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D43DB-E85C-4DE3-80BB-CA4024C63C6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56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0AD9F-E4D0-4B1A-A96F-8A265C54E51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3537-E665-4EFB-BC08-08B128A6E50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718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10B9F-3C28-4B28-977F-3566DFD0372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018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482955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E827F-0DBC-4E82-9152-AFA4D57F3F3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454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18D26-C2C3-48BA-ADF2-943BE667DE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656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781205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88068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D43DB-E85C-4DE3-80BB-CA4024C63C6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3537-E665-4EFB-BC08-08B128A6E50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10B9F-3C28-4B28-977F-3566DFD0372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E827F-0DBC-4E82-9152-AFA4D57F3F3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18D26-C2C3-48BA-ADF2-943BE667DE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logo_belyi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7338" y="225425"/>
            <a:ext cx="68421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0"/>
            <a:ext cx="788511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115888"/>
            <a:ext cx="213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4000" b="0">
                <a:solidFill>
                  <a:schemeClr val="accent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2" name="Picture 7" descr="klin_inst_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64163" y="6597650"/>
            <a:ext cx="3621087" cy="1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ru-RU" b="0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A0A0A0"/>
                </a:solidFill>
              </a:defRPr>
            </a:lvl1pPr>
          </a:lstStyle>
          <a:p>
            <a:pPr defTabSz="457200"/>
            <a:r>
              <a:rPr lang="ru-RU" b="0" dirty="0">
                <a:latin typeface="Arial" pitchFamily="34" charset="0"/>
                <a:cs typeface="Arial" pitchFamily="34" charset="0"/>
              </a:rPr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A0A0A0"/>
                </a:solidFill>
              </a:defRPr>
            </a:lvl1pPr>
          </a:lstStyle>
          <a:p>
            <a:pPr defTabSz="457200"/>
            <a:fld id="{2665398A-25AE-40A6-9321-F1F731E8AAA8}" type="slidenum">
              <a:rPr lang="ru-RU" b="0" smtClean="0">
                <a:latin typeface="Arial" pitchFamily="34" charset="0"/>
                <a:cs typeface="Arial" pitchFamily="34" charset="0"/>
              </a:rPr>
              <a:pPr defTabSz="457200"/>
              <a:t>‹#›</a:t>
            </a:fld>
            <a:endParaRPr lang="ru-RU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3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 smtClean="0">
                <a:solidFill>
                  <a:srgbClr val="A0A0A0"/>
                </a:solidFill>
              </a:defRPr>
            </a:lvl1pPr>
          </a:lstStyle>
          <a:p>
            <a:pPr>
              <a:defRPr/>
            </a:pPr>
            <a:r>
              <a:rPr lang="ru-RU"/>
              <a:t>Министерство здравоохранения и социального развития Российской Федерации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solidFill>
                  <a:srgbClr val="A0A0A0"/>
                </a:solidFill>
              </a:defRPr>
            </a:lvl1pPr>
          </a:lstStyle>
          <a:p>
            <a:pPr>
              <a:defRPr/>
            </a:pPr>
            <a:fld id="{49B6C22F-F80F-4073-A652-77224E8FA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76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5" descr="20595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2931869" y="3004424"/>
            <a:ext cx="3256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ru-RU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ПРАВОВЫЕ ОСНОВЫ ОХРАНЫ ТРУДА</a:t>
            </a:r>
            <a:endParaRPr lang="ru-RU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59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115347" y="4521200"/>
            <a:ext cx="5412972" cy="729452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15347" y="5149054"/>
            <a:ext cx="6028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внеочередной медицинский осмотр (обследование) в соответствии с медицинскими рекомендациями с сохранением за ним места работы (должности) и среднего заработка на время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прохождения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указанного     медицинского осмотра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обследования)</a:t>
            </a:r>
          </a:p>
        </p:txBody>
      </p:sp>
      <p:sp>
        <p:nvSpPr>
          <p:cNvPr id="83970" name="AutoShape 2" descr="Общество/Происшествия Приверженность работодателя принципам охраны труда - ос... . - New Portal: New Porta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common.regnum.ru/pictures/news/2014-10/kaski_reg-big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0501" y="1894412"/>
            <a:ext cx="7172085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7665" y="2499224"/>
            <a:ext cx="7083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компенсации, установленные в соответствии с Трудовым кодексом РФ, коллективным договором, соглашением, локальным нормативным актом, трудовым договором, если он занят на тяжелых работах, работах с вредными и (или) опасными условиями труда</a:t>
            </a:r>
          </a:p>
        </p:txBody>
      </p:sp>
      <p:sp>
        <p:nvSpPr>
          <p:cNvPr id="83970" name="AutoShape 2" descr="Общество/Происшествия Приверженность работодателя принципам охраны труда - ос... . - New Portal: New Porta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common.regnum.ru/pictures/news/2014-10/kaski_reg-big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" y="9559"/>
            <a:ext cx="9144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695286" y="1904573"/>
            <a:ext cx="4812392" cy="721993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ГАРАНТИИ ПРАВА РАБОТНИКОВ НА ТРУД В УСЛОВИЯХ, СООТВЕТСТВУЮЩИХ ТРЕБОВАНИЯМ ОХРАНЫ ТРУДА, ПРЕДУСМАТРИВАЕТСЯ СТ. 220 ТРУДОВОГО КОДЕКСА РФ:</a:t>
            </a:r>
          </a:p>
          <a:p>
            <a:pPr marL="0" indent="0" hangingPunct="0">
              <a:buNone/>
            </a:pPr>
            <a:endParaRPr lang="ru-RU" sz="1200" dirty="0" smtClean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hangingPunct="0">
              <a:buNone/>
            </a:pPr>
            <a:endParaRPr lang="ru-RU" sz="12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83970" name="AutoShape 2" descr="Общество/Происшествия Приверженность работодателя принципам охраны труда - ос... . - New Portal: New Porta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common.regnum.ru/pictures/news/2014-10/kaski_reg-big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48653" y="265742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  <a:t>Государство гарантирует работникам защиту их права на труд в условиях, соответствующих требованиям охраны труда</a:t>
            </a:r>
            <a:endParaRPr lang="ru-RU" sz="11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48653" y="324881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  <a:t>Условия труда, предусмотренные трудовым договором (контрактом), должны соответствовать требованиям охраны труда</a:t>
            </a:r>
            <a:endParaRPr lang="ru-RU" sz="11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48653" y="3693775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  <a:t>На время приостановления работ в связи с приостановлением деятельности или временным запретом деятельности вследствие нарушения государственных нормативных требований охраны труда не по вине работника за ним сохраняются место работы (должность) и средний заработок</a:t>
            </a:r>
            <a:endParaRPr lang="ru-RU" sz="11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48653" y="4670971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  <a:t>При отказе работника от выполнения работ в случае возникновения опасности для его жизни и здоровья, за исключением случаев, предусмотренных Трудовым кодексом и иными федеральными законами, работодатель обязан предоставить работнику другую работу на время устранения такой опасности</a:t>
            </a:r>
            <a:endParaRPr lang="ru-RU" sz="11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759183" y="4004597"/>
            <a:ext cx="285008" cy="276403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3</a:t>
            </a:r>
            <a:endParaRPr lang="ru-RU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761646" y="2729119"/>
            <a:ext cx="285008" cy="276403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</a:t>
            </a:r>
            <a:endParaRPr lang="ru-RU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745188" y="3311664"/>
            <a:ext cx="286888" cy="301291"/>
          </a:xfrm>
          <a:prstGeom prst="ellips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743210" y="4936607"/>
            <a:ext cx="286888" cy="301291"/>
          </a:xfrm>
          <a:prstGeom prst="ellips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itchFamily="18" charset="0"/>
              </a:rPr>
              <a:t>4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ThinkstockPhotos-4792228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6154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3829489"/>
            <a:ext cx="2731160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ГАРАНТИИ ПРАВА РАБОТНИКОВ НА ТРУД В УСЛОВИЯХ, СООТВЕТСТВУЮЩИХ ТРЕБОВАНИЯМ ОХРАНЫ ТРУДА, ПРЕДУСМАТРИВАЕТСЯ СТ. 220 ТРУДОВОГО КОДЕКСА РФ:</a:t>
            </a:r>
          </a:p>
          <a:p>
            <a:pPr marL="0" indent="0" hangingPunct="0">
              <a:buNone/>
            </a:pPr>
            <a:endParaRPr lang="ru-RU" sz="1200" dirty="0" smtClean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hangingPunct="0">
              <a:buNone/>
            </a:pPr>
            <a:endParaRPr lang="ru-RU" sz="12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83970" name="AutoShape 2" descr="Общество/Происшествия Приверженность работодателя принципам охраны труда - ос... . - New Portal: New Porta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common.regnum.ru/pictures/news/2014-10/kaski_reg-big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93092" y="133927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случае необеспечения работника средствами индивидуальной и коллективной защиты (в соответствии с нормами) работодатель не вправе требовать от работника выполнения трудовых обязанностей и обязан оплатить возникший по этой причине простой в соответствии с законодательством Российской Федерации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93092" y="248879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cs typeface="Times New Roman" pitchFamily="18" charset="0"/>
              </a:rPr>
              <a:t>Отказ работника от выполнения работ в случае возникновения опасности для его жизни и здоровья вследствие нарушения требований охраны труда либо от выполнения тяжелых работ и работ с вредными или опасными условиями труда, не предусмотренных трудовым договором (контрактом), не влечет за собой его привлечения к дисциплинарной ответственности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93092" y="3622521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cs typeface="Times New Roman" pitchFamily="18" charset="0"/>
              </a:rPr>
              <a:t>В случае причинения вреда жизни и здоровью работника при исполнении им трудовых обязанностей возмещение указанного вреда осуществляется в соответствии с законодательством Российской Федерации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93092" y="4421585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cs typeface="Times New Roman" pitchFamily="18" charset="0"/>
              </a:rPr>
              <a:t>В целях предупреждения и устранения нарушений государственных нормативных требований охраны труда государство обеспечивает организацию и осуществление государственного надзора и контроля за их соблюдением и устанавливает ответственность работодателя и должностных лиц за нарушение указанных требований</a:t>
            </a:r>
            <a:endParaRPr lang="ru-RU" sz="1100" dirty="0"/>
          </a:p>
        </p:txBody>
      </p:sp>
      <p:sp>
        <p:nvSpPr>
          <p:cNvPr id="16" name="Овал 15"/>
          <p:cNvSpPr/>
          <p:nvPr/>
        </p:nvSpPr>
        <p:spPr>
          <a:xfrm>
            <a:off x="4003622" y="3850218"/>
            <a:ext cx="285008" cy="276403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3</a:t>
            </a:r>
            <a:endParaRPr lang="ru-RU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006085" y="1731595"/>
            <a:ext cx="285008" cy="276403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</a:t>
            </a:r>
            <a:endParaRPr lang="ru-RU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989627" y="2848526"/>
            <a:ext cx="286888" cy="301291"/>
          </a:xfrm>
          <a:prstGeom prst="ellips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987649" y="4710971"/>
            <a:ext cx="286888" cy="301291"/>
          </a:xfrm>
          <a:prstGeom prst="ellips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itchFamily="18" charset="0"/>
              </a:rPr>
              <a:t>4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6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Creative_Wallpaper__040634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26256" y="1652965"/>
            <a:ext cx="5934004" cy="2635814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200" dirty="0">
                <a:solidFill>
                  <a:schemeClr val="accent3"/>
                </a:solidFill>
                <a:cs typeface="Times New Roman" pitchFamily="18" charset="0"/>
              </a:rPr>
              <a:t>Локальные нормативные акты работодателя</a:t>
            </a:r>
            <a:r>
              <a:rPr lang="ru-RU" sz="1200" dirty="0">
                <a:solidFill>
                  <a:schemeClr val="bg1"/>
                </a:solidFill>
                <a:cs typeface="Times New Roman" pitchFamily="18" charset="0"/>
              </a:rPr>
              <a:t>, содержащие нормы трудового права, не должны противоречить Трудовому кодексу РФ, другим федеральным законам, указам Президента РФ, постановлениям Правительства РФ, нормативным правовым актам федеральных органов исполнительной власти, законам и иным нормативным правовым актам субъектов РФ</a:t>
            </a:r>
            <a:endParaRPr lang="ru-RU" sz="1200" dirty="0">
              <a:solidFill>
                <a:schemeClr val="bg1"/>
              </a:solidFill>
            </a:endParaRPr>
          </a:p>
          <a:p>
            <a:pPr marL="0" lvl="0" indent="0" hangingPunct="0">
              <a:buNone/>
            </a:pPr>
            <a:endParaRPr lang="ru-RU" sz="1200" dirty="0">
              <a:cs typeface="Times New Roman" pitchFamily="18" charset="0"/>
            </a:endParaRPr>
          </a:p>
          <a:p>
            <a:pPr lvl="0" hangingPunct="0">
              <a:buFontTx/>
              <a:buChar char="-"/>
            </a:pPr>
            <a:endParaRPr lang="ru-RU" sz="1200" dirty="0">
              <a:cs typeface="Times New Roman" pitchFamily="18" charset="0"/>
            </a:endParaRPr>
          </a:p>
          <a:p>
            <a:pPr marL="0" lvl="0" indent="0" hangingPunct="0">
              <a:buNone/>
            </a:pPr>
            <a:endParaRPr lang="ru-RU" sz="1200" dirty="0">
              <a:cs typeface="Times New Roman" pitchFamily="18" charset="0"/>
            </a:endParaRPr>
          </a:p>
          <a:p>
            <a:pPr marL="0" indent="0" hangingPunct="0">
              <a:buNone/>
            </a:pPr>
            <a:endParaRPr lang="ru-RU" sz="1200" dirty="0"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72264" y="2733111"/>
            <a:ext cx="5794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hangingPunct="0">
              <a:buNone/>
            </a:pPr>
            <a:r>
              <a:rPr lang="ru-RU" sz="12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Требования охраны труда, содержащиеся в локальных нормативных актах работодателя, </a:t>
            </a:r>
            <a:r>
              <a:rPr lang="ru-RU" sz="1200" dirty="0">
                <a:solidFill>
                  <a:schemeClr val="accent3">
                    <a:lumMod val="75000"/>
                  </a:schemeClr>
                </a:solidFill>
                <a:latin typeface="+mn-lt"/>
                <a:cs typeface="Times New Roman" pitchFamily="18" charset="0"/>
              </a:rPr>
              <a:t>обязательны для выполнения </a:t>
            </a:r>
            <a:r>
              <a:rPr lang="ru-RU" sz="12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всеми работниками данного работодателя и другими лицами, находящимися на рабочих местах или на территории, находящейся под контролем работодателя</a:t>
            </a:r>
          </a:p>
        </p:txBody>
      </p:sp>
      <p:pic>
        <p:nvPicPr>
          <p:cNvPr id="10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249" y="228070"/>
            <a:ext cx="7849242" cy="1143000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ПРИМЕНЕНИЕ ЛОКАЛЬНЫХ НОРМАТИВНЫХ АКТОВ, 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СОДЕРЖАЩИХ НОРМЫ ТРУДОВОГО ПРАВА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38435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8" y="0"/>
            <a:ext cx="9168888" cy="6858000"/>
          </a:xfrm>
          <a:prstGeom prst="rect">
            <a:avLst/>
          </a:prstGeom>
        </p:spPr>
      </p:pic>
      <p:pic>
        <p:nvPicPr>
          <p:cNvPr id="11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8564" y="2061092"/>
            <a:ext cx="4450503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dirty="0">
              <a:solidFill>
                <a:schemeClr val="accent3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4691" y="3024479"/>
            <a:ext cx="3669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None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рабочее место, соответствующее требованиям охраны труда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master-social-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2832" y="2856943"/>
            <a:ext cx="4942579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8329" y="3852357"/>
            <a:ext cx="4359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None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обязательное социальное страхование от несчастных случаев на производстве и профессиональных заболеваний в соответствии с федеральным законом;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938"/>
            <a:ext cx="9153525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2833" y="1880823"/>
            <a:ext cx="4250414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2833" y="2660310"/>
            <a:ext cx="31869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получение достоверной информации от работодателя, соответствующих государственных органов и общественных организаций об условиях и охране труда на рабочем месте, о существующем риске повреждения здоровья, а также о мерах по защите от воздействия вредных или опасных производственных факторов</a:t>
            </a:r>
          </a:p>
        </p:txBody>
      </p:sp>
      <p:pic>
        <p:nvPicPr>
          <p:cNvPr id="10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8" y="-1"/>
            <a:ext cx="9158588" cy="685800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396" y="2040147"/>
            <a:ext cx="4062046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464" y="2964009"/>
            <a:ext cx="3174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отказ от выполнения работ в случае возникновения опасности для его жизни и здоровья вследствие нарушения требований охраны труда, за исключением случаев, предусмотренных федеральными законами, до устранения такой опасности</a:t>
            </a:r>
          </a:p>
        </p:txBody>
      </p:sp>
      <p:pic>
        <p:nvPicPr>
          <p:cNvPr id="12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3631" y="3555997"/>
            <a:ext cx="3601106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43515" y="4648619"/>
            <a:ext cx="3592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обеспечение средствами индивидуальной и коллективной защиты работников в соответствии с требованиями охраны труда за счет средств работодателя</a:t>
            </a:r>
          </a:p>
        </p:txBody>
      </p:sp>
      <p:sp>
        <p:nvSpPr>
          <p:cNvPr id="83970" name="AutoShape 2" descr="Общество/Происшествия Приверженность работодателя принципам охраны труда - ос... . - New Portal: New Porta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common.regnum.ru/pictures/news/2014-10/kaski_reg-big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74"/>
            <a:ext cx="9143999" cy="691445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1300" y="1366839"/>
            <a:ext cx="3943513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4404" y="2597320"/>
            <a:ext cx="3040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безопасным методам и приемам труда за счет средств работодателя</a:t>
            </a:r>
          </a:p>
        </p:txBody>
      </p:sp>
      <p:sp>
        <p:nvSpPr>
          <p:cNvPr id="83970" name="AutoShape 2" descr="Общество/Происшествия Приверженность работодателя принципам охраны труда - ос... . - New Portal: New Porta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common.regnum.ru/pictures/news/2014-10/kaski_reg-big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5899" y="4369901"/>
            <a:ext cx="38042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профессиональную переподготовку за счет средств работодателя в случае ликвидации рабочего места вследствие нарушения требований охраны труда</a:t>
            </a:r>
          </a:p>
        </p:txBody>
      </p:sp>
      <p:pic>
        <p:nvPicPr>
          <p:cNvPr id="17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writ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8167" y="1570036"/>
            <a:ext cx="5365912" cy="631298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3568" y="2273198"/>
            <a:ext cx="4129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обращение в органы государственной власти РФ, органы государственной власти субъектов РФ и органы местного самоуправления, к работодателю, в объединения работодателей, а также в профессиональные союзы по вопросам охраны труда</a:t>
            </a:r>
          </a:p>
        </p:txBody>
      </p:sp>
      <p:sp>
        <p:nvSpPr>
          <p:cNvPr id="83970" name="AutoShape 2" descr="Общество/Происшествия Приверженность работодателя принципам охраны труда - ос... . - New Portal: New Porta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common.regnum.ru/pictures/news/2014-10/kaski_reg-big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0501" y="2360850"/>
            <a:ext cx="4180579" cy="974091"/>
          </a:xfrm>
        </p:spPr>
        <p:txBody>
          <a:bodyPr/>
          <a:lstStyle/>
          <a:p>
            <a:pPr marL="0" indent="0" hangingPunc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В СООТВЕТСТВИИ СТ. 219 ТРУДОВОГО КОДЕКСА РФ КАЖДЫЙ РАБОТНИК ИМЕЕТ ПРАВО НА:</a:t>
            </a:r>
          </a:p>
          <a:p>
            <a:pPr marL="0" indent="0" hangingPunct="0">
              <a:buNone/>
            </a:pPr>
            <a:endParaRPr lang="ru-RU" sz="16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443" name="AutoShape 2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8444" name="AutoShape 4" descr="data:image/jpeg;base64,/9j/4AAQSkZJRgABAQAAAQABAAD/2wCEAAkGBhQQEBIQDxAQFBIWFxwUFRUVGBQTGhocGBQVFRgXGRgbHCYgFxkjGhQWHy8gIycpLSwsGB4xQTctQSY3LSkBCQoKDgwOGg8PGjUfHR81KSw1NSkpNSw1LDUsNTUpLC8vLCktLC8sNSwwLCwsLCwpLCwpLCosLCwsLDQsNCwsNf/AABEIAOEA4QMBIgACEQEDEQH/xAAcAAEAAgMBAQEAAAAAAAAAAAAABgcEBQgDAQL/xABAEAACAQIBCQUGBAUDBAMAAAABAgADBBEFBgcSITFBUXETQmGBkSIjMlKhwWKCkrEUQ3KiwmOy8DNEo/FTc9H/xAAaAQEAAgMBAAAAAAAAAAAAAAAABAYCAwUB/8QAMBEAAgIABAMECwEBAQAAAAAAAAECAwQFESESMUEiUWHBExQycZGhsdHh8PEjQjP/2gAMAwEAAhEDEQA/ALxiIgCIiAIiIAiIgCJ4Xl9TooXrVEpoO8xCj68ZCssaW7enittTes3zH3aepGsfSYynGPNkinDW3P8Azjr+95PJ8Jw3yk8paTr2tiFqJRXlTUY/qbE+mEjl5lKrWONatVqH8bM37maHiF0R1q8ktftyS+f2OgLjOC2p/wDUurdf6qiD6YzCfPixG+8oeTY/tKDAiYesPuJayOvrNl+JnzYn/vKHm2H7zMoZx21T4Lq3bwFRCfTGc7wY9YfcHkdfSTOmFYHaDiJ9nNtrf1KRxpValM80Zk/YyRZN0lXtHAGqKq8qqhv7hg31maxC6oiWZJYvYkn79vuXhEr/ACRpeovgt1SekfmX3i9SNjD0Mm2T8p0rhNehVSovNSDh4HkfAzdGcZcmcq7C3Uf+kdP3vMqIiZkYREQBERAEREAREQBERAEREARE1OcWc1GxpdpWbafgQfE55AcuZOwTxtLdmcISnJRitWzZ166opd2VVAxLMQABzJO6V3nLpZVcadgoc7u1cHV/Ku9upwHgZCs588K9+/vDq0gcVpKTqjkT8zeJ8sJopEne3tEs2EyiMO1du+7p+foZWUcq1bl+0r1XqNzY44eAG5R4DCYsSUZC0dXd1gxTsaZ79XFSeifEfPAeMjpOT2OxOyuiOsmooi8AbcOPKXHkrRPa0sDXNSu3idRf0rt9SZKrHI9GgMKFGlT/AKFVfqBiZvjh5Pmcm3Oqo7QTl8v34FB22blzU207W4YcxTfD1wwmcmYV8d1pU8zTX92l9RNnq67yFLPLekV8/wAFCvmDfjfaVPI0z+zTCuM2bqnte0uAOfZuR6gYToeI9XXeI55b1ivn+TmdhgcDsPI7D6T5Oj73JlKsMK1GnUH41Vv3Ei2VdFVpVxNLXoN+A6y/pbH6ETW8O1yJlWdVS2nFx+ZTMyLHKFSg4qUaj03HeUkHoeY8DJLlzRndW2LIor0xxp46w6odvpjImRhsO+aHFxe5167ar46wakiy82tLW6nfr4dsg/3oP3X0lj2l2lVFqUnV0baGUgg+c5sm3zdzpr2L61BvZPx022o3UcD4jbN8L2tpHJxeUQn2qdn3dPx9DoKJo82M7aN+mtSOrUA9uk3xL4/iXxH03TeSYmmtUVeyuVcnGa0aERE9MBERAEREAREQBETU5zZxU7Gg1aptO5E4s3ADw4k8BPG9FqzOEJTkoxWrZjZ3Z3U8n0sWwaq3/Tp47/xHko5+UpDKuVal1VatXcs7egHBVHBRyjKuVal1WavWbWdvQDgoHADlMSQLLHN+Bc8DgY4aPfJ835ITcZuZqV759WiuCD4qjbEXz4nwG3pNPJ/o7z9Fvq2l0QKOPu6m7UJOOq34STv4dN2MEm9JG/FzthU5VLV/vxJrm1mDb2WDava1h/McA4f0LuT9/GSWAYnRSSWiKNbbO2XFN6sRET01iIiAIiIAiIgCaDOPMm3vgTUTUq8KqYBvzcHHX6TfxPGk9mbK7J1y4oPRlCZz5mV7Bsag16ROC1Vx1TyB+RvA+RM0M6Vr0FqKUdVZWGBVgCCORB3ypc+dHRtta4tAWob2Te1PxHFk+o+oh2U8O8Sz4HNVa1XbtLv6P7EMsL+pQqLVouUdTiGH7eIPEHfLqzLz1S/p6rYJcKPbTgR86c18OH1NGz3sb56FRatFirocVYf82jgRxmuuxwfgTcbgoYqHdJcmdJRNFmhnSl/QDjBai+zVTkeY/Cd48xwm9nQTTWqKVZXKuThJaNCIiemAiIgCIiAedeuqKzuQqqCzE7gAMST5Sh88M52v7g1NopL7NJTwXHeR8zbz5DhJrpZzl1VWxpna2D1cPlx9lPMjE+AHOVbId89XwotOUYTgj6aXN8vd+foJJM2sxK99Sq1kIRVGCa38xhvUHgPxc8Bzww81M3WvrlaK4hB7VRvlUb/M7h4nwl92dmlGmtKkoVEAVVHACY1VcW75G7MsweH0hX7T+X9OcLi3am7U6ilXU4Mp2EEcDPOXZnzmMt8na0sFuVGw7g4Hcb7Hh0lL3Fu1N2p1FKupwZTsII4GYWVuDJeDxkMVDVbNc0T3R9pA7HVtLtvdbqdQ9zkrH5OR7vTdbAM5mlg6PtIHY6tpdt7rdTqHuclY/JyPd6bt1VunZkcvMst4tbalv1Xmi2IgGJLKyIiIAiIgCIiAIiIAnwifYgFRaRMxf4Ym6tl9wT7aD+WTxH4CfQ+B2QOdLVqIdWRwGVgQQdoIIwII5Sis9s1jYXBUYmi+LUmPLipPNccOhB4yFdXw9pFryrHu1eisfaXLxMPNnOB7G4WumJG51+ZTvHXiDzAl+2N6lemlWk2sjgMp8D9/Cc2yx9E2cuq7WNQ+y2L0ceB3unmPaHRucUT0fCxm+E9JD00ecefivwWlERJpVBERAE8L+8WjSerUOCIpdugGPrPeQPS3ljs7VLdT7VZsW/oTAn1Yp6GYzlwxbJGGpd1sa+/9ZVuVcpNc16lep8TsWPhyXoBgPKYkSUaOshfxV6hYY06XvX5Eg+wvm2B6KZzUnJ6F5snGityfKKLMzBza/grVdYYVqmD1OY2eyn5QfUmSWInTSSWiKFbbK2bnLmxIlnzmMt8na0sFuVGw7g4Hcb7Hh0ktieSipLRntN06ZqcHo0c1XFu1N2p1FKupwZTsII4GecuzPnMZb5O1pYLcqNh3BwO432PDpKXuLdqbtTqKVdTgynYQRwMgWVuDLrg8ZDFQ1WzXNE90faQex1bS7b3W6nUPc5Kx+Tke703WwDOZpYOj7SD2OraXbe63U6h7nJWPycj3em7bVbp2ZHLzLLeLW2pb9V5otiIBiTCsiIiAIiIAiIgCIiAJpM8M3RfWr0tnaD26R5OBs8jtB6zdxPGtVozOucq5KceaOaHQqSrAgg4EHeCNhB8Z+7S6alUSrTODowZTyIOIku0pZC7C77ZRglca35xgH9cVbzMhk5slwvQvtNsb6lNcn+s6MyLlRbq3pXCbnUNhyO5l8iCPKZsrjQ9ljFK1ox+E9qnRtjDybA/mljzoQlxRTKTi6PQXSh3fToIiJmRRKS0nZS7bKDqD7NJVpjrhrt9Ww8pdhOE5wyleGtWq1Tvd2f8AUxP3kbEPZI7uSV62yn3L6/wxpceifJXZWRrEe1Wcn8qYov11z5ynAOW/hOjcj2IoW9GiP5aKnooBPrNeHjrLUnZ1bw1KC/6f0/UZkREmlUEREASJZ85jLfJ2tLBblRsO4OB3G+x4dJLYmMoqS0ZtpunTNTg9Gjmq4t2pu1OopV1ODKdhBHAzzl2Z85jLfJ2tLBblRsO4OB3G+x4dJS9xbtTdqdRSrqcGU7CCOBkCytwZdcHjIYqGq2a5onuj7SD2OraXbe63U6h7nJWPycj3em62AZzNLB0faQex1bS7b3W6nUPc5Kx+Tke703bqrdOzI5eZZbxa21LfqvNFsRAMSWVkREQBERAEREAREQCKaTMk9vYVGA9qiRVHQbH/ALST5CUjOlbmgKiNTYYqylT0IwP0M5uubc03em29GKHqpKn9pDxC3TLTklutcq303+P8N7mDlLsMoUGx9l27Juj+yP7tU+Uvic0U6pUhl3qQw6g4j6idI2lwKlNKg3OoYdGAP3mWHezRGzyvScLO/b4f09oiJKK+a/OC47O0uH+Wk7eiMROdgJfmfD4ZOuz/AKTD12feUHIeI5otORr/ADm/E2Oblt2l5bUzuasgPTXBP0BnREoXMJMcpWo/GT6U3P2l9TPD8mRM8l/rFeHn+BERJJwRERAEREASJZ85jLfJ2tLBblRsO4OB3G+x4dJLYmMoqS0ZtpunTNTg9Gjmq4t2pu1OopV1ODKdhBHAzzl2Z85jLfJ2tLBblRsO4OB3G+x4dJS9xbtTdqdRSrqcGU7CCOBkCytwZdcHjIYqGq2a5onuj7SB2OraXbe63U6h7nJWPycj3em62AZzNLB0faQOx1bS7b3W6nUPc5Kx+Tke703bqrdOzI5eZZbxa21LfqvNFsRAMSWVkREQBERAEREASgs+Lbs8o3S/6mt+tQ/+Uv2UhpOXDKdbxWmf/Go+0j4j2Tt5JLS+S8PNEVl+5kXHaZOtW/0lX9Psf4ygpeWjVscmW/hrj0rPNWH9o6Gdr/GL8fJkniIk0qhos+Vxydd//UT6YH7Sg50RnHQ7SzuU+ajUA/Q2E53xkPEc0WnI3/nJeJIMwXwylan8ZHrTcfeXzOeM2bjs722c7hWTHoXAP0JnQ8zw/JkTPI/6xfh5/kRESScEREQBERAEREASJZ85jLfJ2tLBblRsO4OB3G+x4dJLYmMoqS0ZtpunTNTg9Gjmq4t2pu1OopV1ODKdhBHAzzl2Z85jLfJ2tLBblRsO4OB3G+x4dJS9xbtTdqdRSrqcGU7CCOBkCytwZdcHjIYqGq2a5onuj7SD2OraXbe63U6h7nJWPycj3em62AZzNLB0f6Qex1bS7b3W6nUPc5Kx+Tke703bqrdOzI5eZZbxa21LfqvNFsRAMSWVkREQBERAEpDSe2OU6vgtMf8AjB+8u+UJn3c9plG6bk+p+hVT/GR8R7J28kWt7fh5o0MvLRquGTLfx1z61qko2X5mNb6mTrUc6Yb9eL/5TVh/aOhnb/wivHyZvYiJNKofGXEEHcdk5uv7U0qtSkd6OyH8rFftOkpR+krJvY5RqkDBaoFUeY1W/uVvWRsQtkzvZJZpZKHetfh/SLqxBxG8bR14To7Jl6K1ClWG6oiv+pQfvOcJc2irKva2PZE+1RYp+U+2p+pH5Zrw70ehMzqriqjNf8v6kziIk0qoiIgCIiAIiIAiIgCRLPnMZb5O1pYLcqNh3BwO432PDpJbExlFSWjNtN06ZqcHo0c1XFu1N2p1FKupwZTsII4GecuzPnMZb5O1pYLcqNh3BwO432PDpKXuLdqbtTqKVdTgynYQRwMgWVuDLrg8ZDFQ1WzXNE90faQOx1bS7b3W6nUPc5Kx+Tke703WwDOZpYOj7SD2OraXbe63U6h7nJWPycj3em7dVbp2ZHLzLLeLW2pb9V5otiIBiSysiIiAfitVCKzscAoLE+AGJnN95dGrUeq292Zz+Zi33l2aR8q9hk+rgcGq+5X83xf2BpRsh4h7pFoySrSErH12+H9PqoWIUbzsHU7BOkbG2FKlTpjciqg/KoH2lF5jZO7fKFumGxW7RulP2/3AHnL7mWHWzZozyzWUId2r+P8ABERJRXhK/wBL2R9e3pXKjbSbVb+l8AD5MF/VLAmLlPJ63FGpQqfC6lT4YjePEb/KYTjxRaJOFu9BdGzu/Wc4SW6M8ufw16qMcKdYdmfBscUPriv5pGsoWLUKtSjUGDoxVvI7x4Hf5zwBw2jYZzotxepeLa431OD5SR0xE0GZOcYvrRHJHar7FUfiA+Low2+ZHCb+dNPVaooVlcq5uEuaERE9NYiIgCIiAIiIAiIgCRLPnMZb5O1pYLcqNh3BwO432PDpJbExlFSWjNtN06ZqcHo0c1XFu1N2p1FKupwZTsII4GecuzPnMZb5O1pYLcqNh3BwO432PDpKXuLdqbtTqKVdTgynYQRwMgWVuDLrg8ZDFQ1WzXNE90f6Qex1bS7b3W6nUPc5Kx+Tke703WwDOZpYOj7SD2OraXbe63U6h7nJWPycj3em7dVbp2ZHLzLLeLW2pb9V5otiIBmpzpy8tla1K7YFh7NNfmc/COnE+AMlN6LUrkIOclGPNlaaV8udtdLbocUoDb/W2BPoNUdcZB5+61YuzO5JZiWYneSTiT6mKFBnZUQEsxCqBxJOAHqZzZS4nqX3D0qipQXT9ZZeh7JGytdsN/uU8sGc+uoPIyy5rs38kC0tqVuvcXAnmx2sfNiTNjOhXHhikUrGX+nulPp09wiImZEEREArLS1m18N9THJK2Hoj/wCJ/LKznSd3aLVpvSqKGRwVYHiCMDKDzpzdexuGotiV+Km3zKdx6jcfESFfDR8SLXlGL44ehlzXL3fj6HvmZnObC5FQ4mk3s1VHFcfiA+Zd48xxl70K61FV0YMrAMpG0EEYgic1Sd6Os+f4Yi1uW9wx9hj/ACyTuP4CfQ7eJwU2cPZYzXAu1elrXaXPxX4LeifAZ9k0qgiIgCIiAIiIAiIgCIiAJEs+cxlvk7Wlgtyo2HcHA7jfY8OklsTGUVJaM203TpmpwejRzVcW7U3anUUq6nBlOwgjgZ5y7M+cxlvk7Wlgtyo2HcHA7jfY8Okpe4t2pu1OopV1ODKdhBHAyBZW4MuuDxkMVDVbNc0T3R/pB7HVtbtvdbqdQ9zkrH5OR7vTdpc/c6/464wQnsKeK0/xHvOeuGzwA5mRiJ47JOPCexwVULnclv8Au4lgaKM2u0qm8qD2Kfs08eLkbW/KD6t4SH5ByI95XShS3tvbgqj4mPgPqcBxl/5LyaltRShSGCINUfcnmScSfEzZRDV6voQc2xfoq/RR9qXyX5MqIiTipCIiAIiIAmjztzYS/oGm2C1F9qk/yt4/hO4j/wDJvInjSa0ZnXZKuSnF6NHN1/YPQqPRrKVdDgwP/NoI2g8RMeXlnrmWl/T1lwS4Uew/Aj5G/D48PoaUvrF6FRqVZCjqcGU/82jx4zn2VuD8C64LGwxUO6S5omuYukQ22rbXZLUNyPvNPwPNPqOm62qNZXUOjBlIxDAggg7iCN4nNMkOa2e1ewOCHXok4tSY7PEqe4fp4TZXdw7SIWPypWt2VbS7u8viJpM3c8Le+X3L4VMNtJsA48u8PEYzdyYmnuirzrlXLhmtGIiJ6YCIiAIiIAiIgCImpy9nTb2S61eoA3dpr7Tt0Xl4nATxtLdmcISm+GK1ZtXcAEkgAbSTsw8ZS+kjL9vdV1/hkBZPZeuNmvyUDvAfMfLZMbOvP2tfYoPdUP8A41PxeLnvdN3XfIxIdtvFsi0ZdlrofpbH2u5eff8AQT0trdqjrTpqWdjqqo2kk8BFtbNUdadNWZ2OCqoxJPIS5sxcxVsV7Wtg1yw2neEB7q+PNvLdv111ubJ+MxkMLDV7t8kZeZOaK2FH2sDXfA1G/ZF/CPqcT0kkROgkktEUm22Vs3Ob1bERE9NYiIgCIiAIiIAmizpzQo36YVBq1FHsVQNo8D8y+H7TexPGk1ozOuyVclKD0aOe84M2q9jU1K6bD8LjajdDz8DtmqnSV7Y066GnWRXRt6sMR/78ZWmcuiZlxqWDay7+xc+0P6XOw9Gw6mQ50NbxLRhM3hZ2buy+/o/sV0jlSCpII2gg4EHmDwMmOQtKVzQwWvhcIPmOq/6xv/MD1kRurR6TmnVRkcb1YFSPIzymlSceR1baar46TWq/epd2SdJlnXwDVDRblVGqP1jFfUiSehcrUGtTdWXmpDD1E5qnpb3LUzrU3dDzQlT6ib44h9Uci3JK3vXLT37/AGOlYlBW2fF9T+G7rH+rVqf7wZnLpOvx/OQ9adP7ATZ6xEgyyS9cpL5/Yu+JSDaTr8/zkHSnT+4Mw7nPu+qfFd1R/Tq0/wDaBHrEQskvfOS+f2L4q1lQFnZVUbyxAHqZG8q6R7KhiO27Vh3aQ1/7vh+spO5vHqnGrUdzzdmc/Uzxmt4h9ETaskgt7Ja+7b7k4y5pXuK2K2yignP439SMF8hj4yFVqzOxd2ZmO0sxLE9Sdpn4n7oUGdgiKzMdgVQWJ6AbTNEpOXM7FOHqoWkFp+95+JsMiZBrXlTsrdCx7x3Ko5s3AfU+MmGbWiipUwqXrGkm/s1wLnqdyfU9JZ+Tcl0ramKVCmqIOA/cneT4mbYUN7vY5mLzaurs1dqXyX3NLmjmTSsF1v8AqVyPaqEf2oO6v1P7SSIk1JJaIq1ts7ZOc3q2IiJ6axERAEREAREQBERAEREAREQDCypkWjdLqXFJKg4aw2jo29fIyC5Y0PIcWtK5T8FX2h5MNo8wZY8TCUIy5olUYu6j2JafT4FD5SzBvaGOtbs6/NS94PQe0PMTQVaZU6rgqeTAqfQzpeeNxaJUGFREccmAYfWaHh10Z1q88mv/AEhr7tvuc2RL9uMyLKp8VnQ/Kup/twmI2jWwP/bYdKlYf5zD1eRLWd09Yv5fco2JeS6NbAf9sT1qVj/nMq3zGsU+Gzon+oa/+4mPV5B53R0i/l9yhEUscFBJ5DafQTe5OzGva+GpbOo+ap7of3YE+QMvS2sadIYUqdNByRVX9hPeZrDrqyLZnkn7ENPe9fsVpkjQ8NjXdfH8FLZ6uw/YCTrJGb9C0XVt6KJzI2serHafWbGJvjXGPJHJvxl1/ty27ugiImZEEREAREQBERA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35100" y="3233343"/>
            <a:ext cx="42864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личное участие или участие через представителей в рассмотрении вопросов, связанных с обеспечением безопасных условий труда на его рабочем месте, и в расследовании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происшедшего с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ним несчастного случая на производстве или его </a:t>
            </a:r>
            <a:r>
              <a:rPr lang="ru-RU" sz="16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профес-сионального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заболевания</a:t>
            </a:r>
          </a:p>
        </p:txBody>
      </p:sp>
      <p:sp>
        <p:nvSpPr>
          <p:cNvPr id="83970" name="AutoShape 2" descr="Общество/Происшествия Приверженность работодателя принципам охраны труда - ос... . - New Portal: New Porta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common.regnum.ru/pictures/news/2014-10/kaski_reg-big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Изображение 6" descr="Снимок экрана 2016-09-01 в 11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2" y="180925"/>
            <a:ext cx="8738337" cy="97599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94262" y="417941"/>
            <a:ext cx="8229600" cy="77284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bg1"/>
                </a:solidFill>
              </a:rPr>
              <a:t>ПРАВОВЫЕ ОСНОВЫ ОХРАНЫ ТРУДА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86454" y="372450"/>
            <a:ext cx="12357" cy="580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636337" y="3840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>
            <a:defPPr>
              <a:defRPr lang="ru-RU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/>
            <a:r>
              <a:rPr kumimoji="0" lang="ru-RU" sz="2000" dirty="0" smtClean="0">
                <a:solidFill>
                  <a:srgbClr val="26B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2000" dirty="0">
              <a:solidFill>
                <a:srgbClr val="26B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одтверждение соответствия в СДС ПБ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44B384"/>
      </a:accent1>
      <a:accent2>
        <a:srgbClr val="6587B7"/>
      </a:accent2>
      <a:accent3>
        <a:srgbClr val="FFFFFF"/>
      </a:accent3>
      <a:accent4>
        <a:srgbClr val="000000"/>
      </a:accent4>
      <a:accent5>
        <a:srgbClr val="B0D6C2"/>
      </a:accent5>
      <a:accent6>
        <a:srgbClr val="5B7AA6"/>
      </a:accent6>
      <a:hlink>
        <a:srgbClr val="4E6FA4"/>
      </a:hlink>
      <a:folHlink>
        <a:srgbClr val="878786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44B384"/>
        </a:accent1>
        <a:accent2>
          <a:srgbClr val="6587B7"/>
        </a:accent2>
        <a:accent3>
          <a:srgbClr val="FFFFFF"/>
        </a:accent3>
        <a:accent4>
          <a:srgbClr val="000000"/>
        </a:accent4>
        <a:accent5>
          <a:srgbClr val="B0D6C2"/>
        </a:accent5>
        <a:accent6>
          <a:srgbClr val="5B7AA6"/>
        </a:accent6>
        <a:hlink>
          <a:srgbClr val="CD2425"/>
        </a:hlink>
        <a:folHlink>
          <a:srgbClr val="8787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44B384"/>
        </a:accent1>
        <a:accent2>
          <a:srgbClr val="6587B7"/>
        </a:accent2>
        <a:accent3>
          <a:srgbClr val="FFFFFF"/>
        </a:accent3>
        <a:accent4>
          <a:srgbClr val="000000"/>
        </a:accent4>
        <a:accent5>
          <a:srgbClr val="B0D6C2"/>
        </a:accent5>
        <a:accent6>
          <a:srgbClr val="5B7AA6"/>
        </a:accent6>
        <a:hlink>
          <a:srgbClr val="4E6FA4"/>
        </a:hlink>
        <a:folHlink>
          <a:srgbClr val="8787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очи-12">
  <a:themeElements>
    <a:clrScheme name="Другое 4">
      <a:dk1>
        <a:srgbClr val="666666"/>
      </a:dk1>
      <a:lt1>
        <a:sysClr val="window" lastClr="FFFFFF"/>
      </a:lt1>
      <a:dk2>
        <a:srgbClr val="336699"/>
      </a:dk2>
      <a:lt2>
        <a:srgbClr val="FFFFFF"/>
      </a:lt2>
      <a:accent1>
        <a:srgbClr val="476394"/>
      </a:accent1>
      <a:accent2>
        <a:srgbClr val="6688B6"/>
      </a:accent2>
      <a:accent3>
        <a:srgbClr val="1F9997"/>
      </a:accent3>
      <a:accent4>
        <a:srgbClr val="6B9BC7"/>
      </a:accent4>
      <a:accent5>
        <a:srgbClr val="4E66B2"/>
      </a:accent5>
      <a:accent6>
        <a:srgbClr val="8976AC"/>
      </a:accent6>
      <a:hlink>
        <a:srgbClr val="336699"/>
      </a:hlink>
      <a:folHlink>
        <a:srgbClr val="B34F17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КИОУТ">
  <a:themeElements>
    <a:clrScheme name="Другое 4">
      <a:dk1>
        <a:srgbClr val="666666"/>
      </a:dk1>
      <a:lt1>
        <a:sysClr val="window" lastClr="FFFFFF"/>
      </a:lt1>
      <a:dk2>
        <a:srgbClr val="336699"/>
      </a:dk2>
      <a:lt2>
        <a:srgbClr val="FFFFFF"/>
      </a:lt2>
      <a:accent1>
        <a:srgbClr val="476394"/>
      </a:accent1>
      <a:accent2>
        <a:srgbClr val="6688B6"/>
      </a:accent2>
      <a:accent3>
        <a:srgbClr val="1F9997"/>
      </a:accent3>
      <a:accent4>
        <a:srgbClr val="6B9BC7"/>
      </a:accent4>
      <a:accent5>
        <a:srgbClr val="4E66B2"/>
      </a:accent5>
      <a:accent6>
        <a:srgbClr val="8976AC"/>
      </a:accent6>
      <a:hlink>
        <a:srgbClr val="336699"/>
      </a:hlink>
      <a:folHlink>
        <a:srgbClr val="B34F17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КИОУТ" id="{EB6E2A6E-5A20-4FBD-9655-BC59ACB77BA9}" vid="{6C36FAE8-361A-4761-8662-B63D48FEDAB8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Подтверждение соответствия в СДС ПБ</Template>
  <TotalTime>8734</TotalTime>
  <Words>877</Words>
  <Application>Microsoft Office PowerPoint</Application>
  <PresentationFormat>Экран (4:3)</PresentationFormat>
  <Paragraphs>84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Подтверждение соответствия в СДС ПБ</vt:lpstr>
      <vt:lpstr>сочи-12</vt:lpstr>
      <vt:lpstr>КИОУТ</vt:lpstr>
      <vt:lpstr>Презентация PowerPoint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ПРАВОВЫЕ ОСНОВЫ ОХРАНЫ ТРУДА </vt:lpstr>
      <vt:lpstr>ПРИМЕНЕНИЕ ЛОКАЛЬНЫХ НОРМАТИВНЫХ АКТОВ,  СОДЕРЖАЩИХ НОРМЫ ТРУДОВОГО ПРАВА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 Kosyrev;Лысак Алена</dc:creator>
  <cp:lastModifiedBy>User</cp:lastModifiedBy>
  <cp:revision>378</cp:revision>
  <dcterms:created xsi:type="dcterms:W3CDTF">2013-12-30T16:36:32Z</dcterms:created>
  <dcterms:modified xsi:type="dcterms:W3CDTF">2025-12-04T07:03:43Z</dcterms:modified>
</cp:coreProperties>
</file>