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7"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 id="279" r:id="rId25"/>
    <p:sldId id="280" r:id="rId26"/>
    <p:sldId id="28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ru-RU"/>
              <a:t>Образец заголовка</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01B903F1-4E80-4019-B648-EB55D61829D6}" type="datetimeFigureOut">
              <a:rPr lang="ru-RU" smtClean="0"/>
              <a:pPr/>
              <a:t>07.12.2025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A733A4-8FA8-438D-BD98-0F221FD9BEF4}" type="slidenum">
              <a:rPr lang="ru-RU" smtClean="0"/>
              <a:pPr/>
              <a:t>‹#›</a:t>
            </a:fld>
            <a:endParaRPr lang="ru-RU"/>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847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4083077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ru-RU"/>
              <a:t>Образец заголовка</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A733A4-8FA8-438D-BD98-0F221FD9BEF4}" type="slidenum">
              <a:rPr lang="ru-RU" smtClean="0"/>
              <a:pPr/>
              <a:t>‹#›</a:t>
            </a:fld>
            <a:endParaRPr lang="ru-RU"/>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84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3598665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ru-RU"/>
              <a:t>Образец заголовка</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A733A4-8FA8-438D-BD98-0F221FD9BEF4}" type="slidenum">
              <a:rPr lang="ru-RU" smtClean="0"/>
              <a:pPr/>
              <a:t>‹#›</a:t>
            </a:fld>
            <a:endParaRPr lang="ru-RU"/>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708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312628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ru-RU"/>
              <a:t>Образец заголовка</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768096" y="2967788"/>
            <a:ext cx="356616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a:t>Образец текста</a:t>
            </a:r>
          </a:p>
        </p:txBody>
      </p:sp>
      <p:sp>
        <p:nvSpPr>
          <p:cNvPr id="6" name="Content Placeholder 5"/>
          <p:cNvSpPr>
            <a:spLocks noGrp="1"/>
          </p:cNvSpPr>
          <p:nvPr>
            <p:ph sz="quarter" idx="4"/>
          </p:nvPr>
        </p:nvSpPr>
        <p:spPr>
          <a:xfrm>
            <a:off x="4491990" y="2967788"/>
            <a:ext cx="356616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4104872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99506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2798201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ru-RU"/>
              <a:t>Образец заголовка</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6A733A4-8FA8-438D-BD98-0F221FD9BEF4}" type="slidenum">
              <a:rPr lang="ru-RU" smtClean="0"/>
              <a:pPr/>
              <a:t>‹#›</a:t>
            </a:fld>
            <a:endParaRPr lang="ru-RU"/>
          </a:p>
        </p:txBody>
      </p:sp>
    </p:spTree>
    <p:extLst>
      <p:ext uri="{BB962C8B-B14F-4D97-AF65-F5344CB8AC3E}">
        <p14:creationId xmlns:p14="http://schemas.microsoft.com/office/powerpoint/2010/main" val="255721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01B903F1-4E80-4019-B648-EB55D61829D6}" type="datetimeFigureOut">
              <a:rPr lang="ru-RU" smtClean="0"/>
              <a:pPr/>
              <a:t>07.12.2025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6A733A4-8FA8-438D-BD98-0F221FD9BEF4}" type="slidenum">
              <a:rPr lang="ru-RU" smtClean="0"/>
              <a:pPr/>
              <a:t>‹#›</a:t>
            </a:fld>
            <a:endParaRPr lang="ru-RU"/>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478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1B903F1-4E80-4019-B648-EB55D61829D6}" type="datetimeFigureOut">
              <a:rPr lang="ru-RU" smtClean="0"/>
              <a:pPr/>
              <a:t>07.12.2025</a:t>
            </a:fld>
            <a:endParaRPr lang="ru-RU"/>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6A733A4-8FA8-438D-BD98-0F221FD9BEF4}" type="slidenum">
              <a:rPr lang="ru-RU" smtClean="0"/>
              <a:pPr/>
              <a:t>‹#›</a:t>
            </a:fld>
            <a:endParaRPr lang="ru-RU"/>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7529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Социальный учет, аудит и отчетность</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82154"/>
          </a:xfrm>
        </p:spPr>
        <p:txBody>
          <a:bodyPr>
            <a:normAutofit/>
          </a:bodyPr>
          <a:lstStyle/>
          <a:p>
            <a:r>
              <a:rPr lang="ru-RU" sz="3100" b="1" dirty="0"/>
              <a:t>С. Туркин предлагает следующую последовательность проведения социального аудита (десять шагов):</a:t>
            </a:r>
            <a:endParaRPr lang="ru-RU" dirty="0"/>
          </a:p>
        </p:txBody>
      </p:sp>
      <p:sp>
        <p:nvSpPr>
          <p:cNvPr id="3" name="Содержимое 2"/>
          <p:cNvSpPr>
            <a:spLocks noGrp="1"/>
          </p:cNvSpPr>
          <p:nvPr>
            <p:ph idx="1"/>
          </p:nvPr>
        </p:nvSpPr>
        <p:spPr>
          <a:xfrm>
            <a:off x="457200" y="1600200"/>
            <a:ext cx="8229600" cy="5257800"/>
          </a:xfrm>
        </p:spPr>
        <p:txBody>
          <a:bodyPr>
            <a:normAutofit fontScale="92500" lnSpcReduction="20000"/>
          </a:bodyPr>
          <a:lstStyle/>
          <a:p>
            <a:pPr>
              <a:buNone/>
            </a:pPr>
            <a:r>
              <a:rPr lang="ru-RU" i="1" dirty="0"/>
              <a:t>Шаг первый</a:t>
            </a:r>
            <a:r>
              <a:rPr lang="ru-RU" dirty="0"/>
              <a:t> – необходимо получить согласие и обеспечить вовлеченность руководства компании. Желание руководства провести социальный аудит возникает чаще всего тогда, когда в компании что-то не так, причем традиционными способами не удается выяснить, что именно и как с этим справиться.</a:t>
            </a:r>
          </a:p>
          <a:p>
            <a:pPr>
              <a:buNone/>
            </a:pPr>
            <a:r>
              <a:rPr lang="ru-RU" i="1" dirty="0"/>
              <a:t>Шаг второй</a:t>
            </a:r>
            <a:r>
              <a:rPr lang="ru-RU" dirty="0"/>
              <a:t> – формирование управляющего комитета (</a:t>
            </a:r>
            <a:r>
              <a:rPr lang="ru-RU" dirty="0" err="1"/>
              <a:t>steering</a:t>
            </a:r>
            <a:r>
              <a:rPr lang="ru-RU" dirty="0"/>
              <a:t> </a:t>
            </a:r>
            <a:r>
              <a:rPr lang="ru-RU" dirty="0" err="1"/>
              <a:t>committee</a:t>
            </a:r>
            <a:r>
              <a:rPr lang="ru-RU" dirty="0"/>
              <a:t>) по проведению социального аудита. Как правило, этот комитет состоит из </a:t>
            </a:r>
            <a:r>
              <a:rPr lang="ru-RU" dirty="0" err="1"/>
              <a:t>топ-менеджеров</a:t>
            </a:r>
            <a:r>
              <a:rPr lang="ru-RU" dirty="0"/>
              <a:t> компании, представляющих ведущие подразделения, и из менеджеров, которые будут непосредственно участвовать в проведении социального аудита.</a:t>
            </a:r>
          </a:p>
          <a:p>
            <a:pPr>
              <a:buNone/>
            </a:pPr>
            <a:r>
              <a:rPr lang="ru-RU" i="1" dirty="0"/>
              <a:t>Шаг третий</a:t>
            </a:r>
            <a:r>
              <a:rPr lang="ru-RU" dirty="0"/>
              <a:t> – создание команды аудиторов, ведущих менеджеров, экспертов по организационному развитию. Эти люди сообща разрабатывают методологию обследования и вопросник. Команда будет исследовать, насколько реальная практика компании соответствует ее видению и миссии.</a:t>
            </a:r>
          </a:p>
          <a:p>
            <a:pPr>
              <a:buNone/>
            </a:pPr>
            <a:r>
              <a:rPr lang="ru-RU" i="1" dirty="0"/>
              <a:t>Шаг четвертый</a:t>
            </a:r>
            <a:r>
              <a:rPr lang="ru-RU" dirty="0"/>
              <a:t> – проведение диагностики корпоративной культуры и выявление функциональных областей, которые требуют анализа и улучшений: менеджмент качества, отношения с потребителями и персоналом, охрана окружающей среды, отношения с местными сообществами. В зависимости от потребностей компании целевые группы исследования могут быть расширены (например, отношения с инвесторами, местной и федеральной властью).</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457200" y="274638"/>
            <a:ext cx="8229600" cy="1714202"/>
          </a:xfrm>
        </p:spPr>
        <p:txBody>
          <a:bodyPr>
            <a:normAutofit/>
          </a:bodyPr>
          <a:lstStyle/>
          <a:p>
            <a:r>
              <a:rPr lang="ru-RU" sz="3100" b="1" dirty="0"/>
              <a:t>С. Туркин предлагает следующую последовательность проведения социального аудита (десять шагов):</a:t>
            </a:r>
            <a:endParaRPr lang="ru-RU" dirty="0"/>
          </a:p>
        </p:txBody>
      </p:sp>
      <p:sp>
        <p:nvSpPr>
          <p:cNvPr id="3" name="Содержимое 2"/>
          <p:cNvSpPr>
            <a:spLocks noGrp="1"/>
          </p:cNvSpPr>
          <p:nvPr>
            <p:ph idx="1"/>
          </p:nvPr>
        </p:nvSpPr>
        <p:spPr>
          <a:xfrm>
            <a:off x="457200" y="2060848"/>
            <a:ext cx="8229600" cy="4797152"/>
          </a:xfrm>
        </p:spPr>
        <p:txBody>
          <a:bodyPr>
            <a:normAutofit fontScale="92500" lnSpcReduction="10000"/>
          </a:bodyPr>
          <a:lstStyle/>
          <a:p>
            <a:pPr>
              <a:buNone/>
            </a:pPr>
            <a:r>
              <a:rPr lang="ru-RU" i="1" dirty="0"/>
              <a:t>Шаг пятый</a:t>
            </a:r>
            <a:r>
              <a:rPr lang="ru-RU" dirty="0"/>
              <a:t> – анализ миссии компании, выделение областей и обстоятельств, когда заявленные миссия и цели компании не совпадают с реальной практикой.</a:t>
            </a:r>
          </a:p>
          <a:p>
            <a:pPr>
              <a:buNone/>
            </a:pPr>
            <a:r>
              <a:rPr lang="ru-RU" i="1" dirty="0"/>
              <a:t>Шаг шестой</a:t>
            </a:r>
            <a:r>
              <a:rPr lang="ru-RU" dirty="0"/>
              <a:t> – поиск видимых и скрытых причин, по которым цели компании и реальная практика не совпадают.</a:t>
            </a:r>
          </a:p>
          <a:p>
            <a:pPr>
              <a:buNone/>
            </a:pPr>
            <a:r>
              <a:rPr lang="ru-RU" i="1" dirty="0"/>
              <a:t>Шаг седьмой</a:t>
            </a:r>
            <a:r>
              <a:rPr lang="ru-RU" dirty="0"/>
              <a:t> – сбор необходимой информации о подобных проблемах среди конкурентов по отрасли, исследование подобных примеров по выявленным проблемам.</a:t>
            </a:r>
          </a:p>
          <a:p>
            <a:pPr>
              <a:buNone/>
            </a:pPr>
            <a:r>
              <a:rPr lang="ru-RU" i="1" dirty="0"/>
              <a:t>Шаг восьмой</a:t>
            </a:r>
            <a:r>
              <a:rPr lang="ru-RU" dirty="0"/>
              <a:t> – проведение интервью с заинтересованными и вовлеченными в проблемные области </a:t>
            </a:r>
            <a:r>
              <a:rPr lang="ru-RU" dirty="0" err="1"/>
              <a:t>стейкхолдерами</a:t>
            </a:r>
            <a:r>
              <a:rPr lang="ru-RU" dirty="0"/>
              <a:t> (потребители, сотрудники, местные и федеральные чиновники) для выяснения их ожиданий от социально ответственного поведения компании.</a:t>
            </a:r>
          </a:p>
          <a:p>
            <a:pPr>
              <a:buNone/>
            </a:pPr>
            <a:r>
              <a:rPr lang="ru-RU" i="1" dirty="0"/>
              <a:t>Шаг девятый</a:t>
            </a:r>
            <a:r>
              <a:rPr lang="ru-RU" dirty="0"/>
              <a:t> – сопоставление внутренних данных и внешних ожиданий.</a:t>
            </a:r>
          </a:p>
          <a:p>
            <a:pPr>
              <a:buNone/>
            </a:pPr>
            <a:r>
              <a:rPr lang="ru-RU" i="1" dirty="0"/>
              <a:t>Шаг десятый</a:t>
            </a:r>
            <a:r>
              <a:rPr lang="ru-RU" dirty="0"/>
              <a:t> – составление финального отчета для управляющего комитета и менеджеров компании.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54162"/>
          </a:xfrm>
        </p:spPr>
        <p:txBody>
          <a:bodyPr>
            <a:normAutofit fontScale="90000"/>
          </a:bodyPr>
          <a:lstStyle/>
          <a:p>
            <a:r>
              <a:rPr lang="ru-RU" dirty="0"/>
              <a:t>Технология проведения социального аудита (по Т.В.Гришиной)</a:t>
            </a:r>
            <a:br>
              <a:rPr lang="ru-RU" dirty="0"/>
            </a:br>
            <a:endParaRPr lang="ru-RU" dirty="0"/>
          </a:p>
        </p:txBody>
      </p:sp>
      <p:sp>
        <p:nvSpPr>
          <p:cNvPr id="3" name="Содержимое 2"/>
          <p:cNvSpPr>
            <a:spLocks noGrp="1"/>
          </p:cNvSpPr>
          <p:nvPr>
            <p:ph idx="1"/>
          </p:nvPr>
        </p:nvSpPr>
        <p:spPr>
          <a:xfrm>
            <a:off x="457200" y="1600200"/>
            <a:ext cx="8229600" cy="4925144"/>
          </a:xfrm>
        </p:spPr>
        <p:txBody>
          <a:bodyPr>
            <a:normAutofit fontScale="92500" lnSpcReduction="10000"/>
          </a:bodyPr>
          <a:lstStyle/>
          <a:p>
            <a:pPr>
              <a:buNone/>
            </a:pPr>
            <a:r>
              <a:rPr lang="ru-RU" dirty="0"/>
              <a:t>Разработка, конструирование любой социальной технологии, в том числе, и социального аудита, имеет несколько этапов:</a:t>
            </a:r>
          </a:p>
          <a:p>
            <a:pPr>
              <a:buNone/>
            </a:pPr>
            <a:r>
              <a:rPr lang="ru-RU" dirty="0"/>
              <a:t>1) теоретический: определение цели, объекта </a:t>
            </a:r>
            <a:r>
              <a:rPr lang="ru-RU" dirty="0" err="1"/>
              <a:t>технологизации</a:t>
            </a:r>
            <a:r>
              <a:rPr lang="ru-RU" dirty="0"/>
              <a:t>; расщепление социального объекта на составляющие и выявление социальных связей;</a:t>
            </a:r>
          </a:p>
          <a:p>
            <a:pPr>
              <a:buNone/>
            </a:pPr>
            <a:r>
              <a:rPr lang="ru-RU" dirty="0"/>
              <a:t>2) методологический: выбор методов, средств получения информации, ее обработки, анализа, принципов ее трансформации в конкретные выводы и рекомендации;</a:t>
            </a:r>
          </a:p>
          <a:p>
            <a:pPr>
              <a:buNone/>
            </a:pPr>
            <a:r>
              <a:rPr lang="ru-RU" dirty="0"/>
              <a:t>3)процедурный: организация практической деятельности по разработке социальных технологий.</a:t>
            </a:r>
          </a:p>
          <a:p>
            <a:pPr>
              <a:buNone/>
            </a:pPr>
            <a:r>
              <a:rPr lang="ru-RU" dirty="0"/>
              <a:t>Суть социального аудита, в конечном итоге, сводится к следующему: на основе собранной информации и последующего сравнения, сопоставления </a:t>
            </a:r>
            <a:r>
              <a:rPr lang="ru-RU" dirty="0" err="1"/>
              <a:t>социо-экономических</a:t>
            </a:r>
            <a:r>
              <a:rPr lang="ru-RU" dirty="0"/>
              <a:t> показателей конкретных предприятий, отрасли или региона с определенными эталонами, провести анализ фактического состояния этих показателей, выявить их динамику (положительную или отрицательную), определить воздействие на результаты деятельности объекта социального аудита, сформулировать выводы и рекомендации.</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512168"/>
          </a:xfrm>
        </p:spPr>
        <p:txBody>
          <a:bodyPr>
            <a:normAutofit/>
          </a:bodyPr>
          <a:lstStyle/>
          <a:p>
            <a:r>
              <a:rPr lang="ru-RU" sz="3100" b="1" dirty="0"/>
              <a:t>В качестве </a:t>
            </a:r>
            <a:r>
              <a:rPr lang="ru-RU" sz="3100" b="1" i="1" dirty="0"/>
              <a:t>эталонов </a:t>
            </a:r>
            <a:r>
              <a:rPr lang="ru-RU" sz="3100" b="1" dirty="0"/>
              <a:t>достижения </a:t>
            </a:r>
            <a:r>
              <a:rPr lang="ru-RU" sz="3100" b="1" dirty="0" err="1"/>
              <a:t>социо</a:t>
            </a:r>
            <a:r>
              <a:rPr lang="ru-RU" sz="3100" b="1" dirty="0"/>
              <a:t>-экономических показателей могут выступать:</a:t>
            </a:r>
            <a:endParaRPr lang="ru-RU" dirty="0"/>
          </a:p>
        </p:txBody>
      </p:sp>
      <p:sp>
        <p:nvSpPr>
          <p:cNvPr id="3" name="Содержимое 2"/>
          <p:cNvSpPr>
            <a:spLocks noGrp="1"/>
          </p:cNvSpPr>
          <p:nvPr>
            <p:ph idx="1"/>
          </p:nvPr>
        </p:nvSpPr>
        <p:spPr>
          <a:xfrm>
            <a:off x="457200" y="1844824"/>
            <a:ext cx="8229600" cy="5013176"/>
          </a:xfrm>
        </p:spPr>
        <p:txBody>
          <a:bodyPr>
            <a:normAutofit fontScale="92500" lnSpcReduction="10000"/>
          </a:bodyPr>
          <a:lstStyle/>
          <a:p>
            <a:pPr lvl="0"/>
            <a:r>
              <a:rPr lang="ru-RU" dirty="0"/>
              <a:t>лучшие результаты, достигнутые самим объектом социального аудита в прошлые периоды времени;</a:t>
            </a:r>
          </a:p>
          <a:p>
            <a:pPr lvl="0"/>
            <a:r>
              <a:rPr lang="ru-RU" dirty="0"/>
              <a:t>плановые (рекомендуемые) уровни достижений, закрепленные в соответствующих документах (коллективном договоре, тарифном соглашении, плане социального развития предприятия или отрасли и пр.);</a:t>
            </a:r>
          </a:p>
          <a:p>
            <a:pPr lvl="0"/>
            <a:r>
              <a:rPr lang="ru-RU" dirty="0"/>
              <a:t>нормативные уровни показателей;</a:t>
            </a:r>
          </a:p>
          <a:p>
            <a:pPr lvl="0"/>
            <a:r>
              <a:rPr lang="ru-RU" dirty="0"/>
              <a:t>средние или лучшие результаты: </a:t>
            </a:r>
            <a:r>
              <a:rPr lang="ru-RU" i="1" dirty="0"/>
              <a:t>для предприятия </a:t>
            </a:r>
            <a:r>
              <a:rPr lang="ru-RU" dirty="0"/>
              <a:t>– у аналогичных предприятий в отрасли, регионе, стране; </a:t>
            </a:r>
            <a:r>
              <a:rPr lang="ru-RU" i="1" dirty="0"/>
              <a:t>для отрасли </a:t>
            </a:r>
            <a:r>
              <a:rPr lang="ru-RU" dirty="0"/>
              <a:t>в других отраслях и в стране; </a:t>
            </a:r>
            <a:r>
              <a:rPr lang="ru-RU" i="1" dirty="0"/>
              <a:t>для региона </a:t>
            </a:r>
            <a:r>
              <a:rPr lang="ru-RU" dirty="0"/>
              <a:t>– в других регионах и в стране;</a:t>
            </a:r>
          </a:p>
          <a:p>
            <a:pPr lvl="0"/>
            <a:r>
              <a:rPr lang="ru-RU" dirty="0"/>
              <a:t>оптимальные величины достижений у других объектов, аналогичных объекту социального аудита, т.е. те пределы, при достижении которых на этих объектах была получена наибольшая эффективность;</a:t>
            </a:r>
          </a:p>
          <a:p>
            <a:pPr lvl="0"/>
            <a:r>
              <a:rPr lang="ru-RU" dirty="0"/>
              <a:t>соответствующие нормы Международной организации труда;</a:t>
            </a:r>
          </a:p>
          <a:p>
            <a:pPr lvl="0"/>
            <a:r>
              <a:rPr lang="ru-RU" dirty="0"/>
              <a:t>подтверждение соответствия </a:t>
            </a:r>
            <a:r>
              <a:rPr lang="ru-RU" dirty="0" err="1"/>
              <a:t>социо-экономических</a:t>
            </a:r>
            <a:r>
              <a:rPr lang="ru-RU" dirty="0"/>
              <a:t> показателей действующему законодательству РФ.</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Зачем нужен эталон?</a:t>
            </a:r>
          </a:p>
        </p:txBody>
      </p:sp>
      <p:sp>
        <p:nvSpPr>
          <p:cNvPr id="3" name="Содержимое 2"/>
          <p:cNvSpPr>
            <a:spLocks noGrp="1"/>
          </p:cNvSpPr>
          <p:nvPr>
            <p:ph idx="1"/>
          </p:nvPr>
        </p:nvSpPr>
        <p:spPr>
          <a:xfrm>
            <a:off x="457200" y="1600200"/>
            <a:ext cx="8229600" cy="5257800"/>
          </a:xfrm>
        </p:spPr>
        <p:txBody>
          <a:bodyPr>
            <a:normAutofit fontScale="85000" lnSpcReduction="20000"/>
          </a:bodyPr>
          <a:lstStyle/>
          <a:p>
            <a:pPr>
              <a:buNone/>
            </a:pPr>
            <a:r>
              <a:rPr lang="ru-RU" dirty="0"/>
              <a:t>Проведение подобного сравнения с определенным эталоном имеет цель проследить динамику того или иного </a:t>
            </a:r>
            <a:r>
              <a:rPr lang="ru-RU" dirty="0" err="1"/>
              <a:t>социо-экономического</a:t>
            </a:r>
            <a:r>
              <a:rPr lang="ru-RU" dirty="0"/>
              <a:t> показателя, выявить и охарактеризовать его взаимосвязь со всей системой показателей, определить влияние на те или иные </a:t>
            </a:r>
            <a:r>
              <a:rPr lang="ru-RU" dirty="0" err="1"/>
              <a:t>социо-экономические</a:t>
            </a:r>
            <a:r>
              <a:rPr lang="ru-RU" dirty="0"/>
              <a:t> процессы, происходящие на объекте социального аудита, а в конечном итоге, оценить его с точки зрения влияния на всю деятельность объекта социального аудита. </a:t>
            </a:r>
          </a:p>
          <a:p>
            <a:pPr>
              <a:buNone/>
            </a:pPr>
            <a:r>
              <a:rPr lang="ru-RU" dirty="0"/>
              <a:t>Эта оценка является базовой в системе и последовательности дальнейших возможных аналитических процедур социального аудита:</a:t>
            </a:r>
          </a:p>
          <a:p>
            <a:pPr>
              <a:buNone/>
            </a:pPr>
            <a:r>
              <a:rPr lang="ru-RU" dirty="0"/>
              <a:t>· рассмотрение каждого </a:t>
            </a:r>
            <a:r>
              <a:rPr lang="ru-RU" dirty="0" err="1"/>
              <a:t>социо-экономического</a:t>
            </a:r>
            <a:r>
              <a:rPr lang="ru-RU" dirty="0"/>
              <a:t> показателя, полученного в результате анализа с точки зрения соответствия его уровня параметрам, нормальным для данного предприятия, отрасли, региона;</a:t>
            </a:r>
          </a:p>
          <a:p>
            <a:pPr>
              <a:buNone/>
            </a:pPr>
            <a:r>
              <a:rPr lang="ru-RU" dirty="0"/>
              <a:t>· выявление факторов, повлиявших на величину конкретных </a:t>
            </a:r>
            <a:r>
              <a:rPr lang="ru-RU" dirty="0" err="1"/>
              <a:t>социо-экономических</a:t>
            </a:r>
            <a:r>
              <a:rPr lang="ru-RU" dirty="0"/>
              <a:t> показателей, и расчеты возможных изменений этих показателей при модификации того или иного фактора;</a:t>
            </a:r>
          </a:p>
          <a:p>
            <a:pPr>
              <a:buNone/>
            </a:pPr>
            <a:r>
              <a:rPr lang="ru-RU" dirty="0"/>
              <a:t>· прогнозирование необходимых величин </a:t>
            </a:r>
            <a:r>
              <a:rPr lang="ru-RU" dirty="0" err="1"/>
              <a:t>социо-экономических</a:t>
            </a:r>
            <a:r>
              <a:rPr lang="ru-RU" dirty="0"/>
              <a:t> показателей на перспективу и установление способов достижения этих величин;</a:t>
            </a:r>
          </a:p>
          <a:p>
            <a:pPr>
              <a:buNone/>
            </a:pPr>
            <a:r>
              <a:rPr lang="ru-RU" dirty="0"/>
              <a:t>· выявление взаимозависимости показателей </a:t>
            </a:r>
            <a:r>
              <a:rPr lang="ru-RU" dirty="0" err="1"/>
              <a:t>социо-экономического</a:t>
            </a:r>
            <a:r>
              <a:rPr lang="ru-RU" dirty="0"/>
              <a:t> состояния и обеспечения целенаправленного воздействия на повышение эффективности деятельности в целом предприятия, отрасли, региона;</a:t>
            </a:r>
          </a:p>
          <a:p>
            <a:pPr>
              <a:buNone/>
            </a:pPr>
            <a:r>
              <a:rPr lang="ru-RU" dirty="0"/>
              <a:t>· обоснование гипотез развития </a:t>
            </a:r>
            <a:r>
              <a:rPr lang="ru-RU" dirty="0" err="1"/>
              <a:t>соци-оэкономических</a:t>
            </a:r>
            <a:r>
              <a:rPr lang="ru-RU" dirty="0"/>
              <a:t> показателей и состояния предприятия, отрасли, региона при соответствующем изменении условий их деятельности.</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Технологии социального аудита</a:t>
            </a:r>
          </a:p>
        </p:txBody>
      </p:sp>
      <p:sp>
        <p:nvSpPr>
          <p:cNvPr id="3" name="Содержимое 2"/>
          <p:cNvSpPr>
            <a:spLocks noGrp="1"/>
          </p:cNvSpPr>
          <p:nvPr>
            <p:ph idx="1"/>
          </p:nvPr>
        </p:nvSpPr>
        <p:spPr/>
        <p:txBody>
          <a:bodyPr>
            <a:normAutofit fontScale="92500" lnSpcReduction="20000"/>
          </a:bodyPr>
          <a:lstStyle/>
          <a:p>
            <a:pPr>
              <a:buNone/>
            </a:pPr>
            <a:r>
              <a:rPr lang="ru-RU" dirty="0"/>
              <a:t>Технология проведения социального аудита вне зависимости от используемых методов, имеет логическую систему последовательности действий и состоит из следующих шагов.</a:t>
            </a:r>
          </a:p>
          <a:p>
            <a:pPr>
              <a:buNone/>
            </a:pPr>
            <a:r>
              <a:rPr lang="ru-RU" dirty="0"/>
              <a:t>Как правило, на предприятиях, в отраслях и регионах должен использоваться внешний аудит. Руководство обращается к агентству социального аудита с приглашением провести экспертизу социального характера, например, при необходимости кардинального решения социальных вопросов при внедрении новой технологии, перепрофилировании производства, структурной реорганизации, создании временных или оперативных творческих групп, разрешении конфликтных ситуаций между работниками и работодателем, выявления причин недовольства сотрудников и пр. Социальный аудитор, осуществляющий такую работу, должен хорошо ориентироваться не только в социальной политике, но и в финансовых вопросах, управленческой этике, социально-психологических аспектах управления, знать трудовое и административное право.</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7 шагов при проведении социального аудита</a:t>
            </a:r>
          </a:p>
        </p:txBody>
      </p:sp>
      <p:sp>
        <p:nvSpPr>
          <p:cNvPr id="3" name="Содержимое 2"/>
          <p:cNvSpPr>
            <a:spLocks noGrp="1"/>
          </p:cNvSpPr>
          <p:nvPr>
            <p:ph idx="1"/>
          </p:nvPr>
        </p:nvSpPr>
        <p:spPr/>
        <p:txBody>
          <a:bodyPr>
            <a:normAutofit fontScale="77500" lnSpcReduction="20000"/>
          </a:bodyPr>
          <a:lstStyle/>
          <a:p>
            <a:pPr>
              <a:buNone/>
            </a:pPr>
            <a:r>
              <a:rPr lang="ru-RU" dirty="0"/>
              <a:t>При непосредственном проведении социального аудита основными этапами деятельности социального аудитора являются:</a:t>
            </a:r>
          </a:p>
          <a:p>
            <a:pPr>
              <a:buNone/>
            </a:pPr>
            <a:r>
              <a:rPr lang="ru-RU" dirty="0"/>
              <a:t>1) знакомство с поставленной задачей (задачами);</a:t>
            </a:r>
          </a:p>
          <a:p>
            <a:pPr>
              <a:buNone/>
            </a:pPr>
            <a:r>
              <a:rPr lang="ru-RU" dirty="0"/>
              <a:t>2) определение границ своих действий;</a:t>
            </a:r>
          </a:p>
          <a:p>
            <a:pPr>
              <a:buNone/>
            </a:pPr>
            <a:r>
              <a:rPr lang="ru-RU" dirty="0"/>
              <a:t>3) изучение социального баланса и другой документации самого объекта социального аудита (предприятие, отрасль, регион) и нормативных документов;</a:t>
            </a:r>
          </a:p>
          <a:p>
            <a:pPr>
              <a:buNone/>
            </a:pPr>
            <a:r>
              <a:rPr lang="ru-RU" dirty="0"/>
              <a:t>4) составление вопросников и анкет;</a:t>
            </a:r>
          </a:p>
          <a:p>
            <a:pPr>
              <a:buNone/>
            </a:pPr>
            <a:r>
              <a:rPr lang="ru-RU" dirty="0"/>
              <a:t>5) подготовка детализированной рабочей программы;</a:t>
            </a:r>
          </a:p>
          <a:p>
            <a:pPr>
              <a:buNone/>
            </a:pPr>
            <a:r>
              <a:rPr lang="ru-RU" dirty="0"/>
              <a:t>6) реализация работы;</a:t>
            </a:r>
          </a:p>
          <a:p>
            <a:pPr>
              <a:buNone/>
            </a:pPr>
            <a:r>
              <a:rPr lang="ru-RU" dirty="0"/>
              <a:t>7) составление отчета.</a:t>
            </a:r>
          </a:p>
          <a:p>
            <a:pPr>
              <a:buNone/>
            </a:pPr>
            <a:r>
              <a:rPr lang="ru-RU" dirty="0"/>
              <a:t>Такая экспертиза одного или нескольких однопрофильных предприятий может потребовать, например, от одного до нескольких месяцев при работе команды социальных аудиторов из нескольких человек с привлечением по отдельным проблемам необходимых специалистов.</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 чего начать социальный аудит?</a:t>
            </a:r>
          </a:p>
        </p:txBody>
      </p:sp>
      <p:sp>
        <p:nvSpPr>
          <p:cNvPr id="3" name="Содержимое 2"/>
          <p:cNvSpPr>
            <a:spLocks noGrp="1"/>
          </p:cNvSpPr>
          <p:nvPr>
            <p:ph idx="1"/>
          </p:nvPr>
        </p:nvSpPr>
        <p:spPr>
          <a:xfrm>
            <a:off x="457200" y="1600200"/>
            <a:ext cx="8229600" cy="5141168"/>
          </a:xfrm>
        </p:spPr>
        <p:txBody>
          <a:bodyPr>
            <a:normAutofit/>
          </a:bodyPr>
          <a:lstStyle/>
          <a:p>
            <a:pPr>
              <a:buNone/>
            </a:pPr>
            <a:r>
              <a:rPr lang="ru-RU" dirty="0"/>
              <a:t>Социальный аудитор должен начать проверку с изучения и исследования результатов деятельности предприятия, отрасли или региона, чтобы с помощью справочных материалов и нормативных документов обнаружить все отклонения от норм и стандартов, если таковые имеются. Сравнение может быть проведено с лучшими достижениями, имеющимися у других предприятий, регионов, в целом по стране. </a:t>
            </a:r>
          </a:p>
          <a:p>
            <a:pPr>
              <a:buNone/>
            </a:pPr>
            <a:r>
              <a:rPr lang="ru-RU" dirty="0"/>
              <a:t>Особое внимание при этом уделяется нефинансовой и социальной отчетности, финансовым и бухгалтерским документам, данным аналитического и синтетического учета, результатам анкетирования, опроса, а также расходам на содержание персонала, на решение экологических проблем, на развитие социальных программ и т.п.</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Индикаторы социального аудита</a:t>
            </a:r>
          </a:p>
        </p:txBody>
      </p:sp>
      <p:sp>
        <p:nvSpPr>
          <p:cNvPr id="3" name="Содержимое 2"/>
          <p:cNvSpPr>
            <a:spLocks noGrp="1"/>
          </p:cNvSpPr>
          <p:nvPr>
            <p:ph idx="1"/>
          </p:nvPr>
        </p:nvSpPr>
        <p:spPr>
          <a:xfrm>
            <a:off x="457200" y="1600200"/>
            <a:ext cx="8363272" cy="5069160"/>
          </a:xfrm>
        </p:spPr>
        <p:txBody>
          <a:bodyPr>
            <a:normAutofit fontScale="85000" lnSpcReduction="20000"/>
          </a:bodyPr>
          <a:lstStyle/>
          <a:p>
            <a:pPr>
              <a:buNone/>
            </a:pPr>
            <a:r>
              <a:rPr lang="ru-RU" dirty="0"/>
              <a:t>Для описания социальной политики нужно вычленить несколько наиболее значимых индикаторов в зависимости от целей социального аудита в каждом конкретном случае. Например:</a:t>
            </a:r>
          </a:p>
          <a:p>
            <a:pPr lvl="0">
              <a:buFont typeface="Wingdings" pitchFamily="2" charset="2"/>
              <a:buChar char="§"/>
            </a:pPr>
            <a:r>
              <a:rPr lang="ru-RU" dirty="0"/>
              <a:t>занятость (ее уровень, природа предложенного труда, обеспечение стабильности состава работников, влияние нововведений, практика продвижения по службе, </a:t>
            </a:r>
            <a:r>
              <a:rPr lang="ru-RU" dirty="0" err="1"/>
              <a:t>гендерная</a:t>
            </a:r>
            <a:r>
              <a:rPr lang="ru-RU" dirty="0"/>
              <a:t> политика, занятость женщин, лиц пожилого возраста и других уязвимых категорий работников);</a:t>
            </a:r>
          </a:p>
          <a:p>
            <a:pPr lvl="0">
              <a:buFont typeface="Wingdings" pitchFamily="2" charset="2"/>
              <a:buChar char="§"/>
            </a:pPr>
            <a:r>
              <a:rPr lang="ru-RU" dirty="0"/>
              <a:t>оплата и стимулирование труда (относительный уровень вознаграждений, их виды, динамика и структура, нижний уровень заработной платы и т.д.);</a:t>
            </a:r>
          </a:p>
          <a:p>
            <a:pPr lvl="0">
              <a:buFont typeface="Wingdings" pitchFamily="2" charset="2"/>
              <a:buChar char="§"/>
            </a:pPr>
            <a:r>
              <a:rPr lang="ru-RU" dirty="0"/>
              <a:t>безопасность и улучшение условий труда (вложение финансовых средств в эту область и оценка полученных результатов);</a:t>
            </a:r>
          </a:p>
          <a:p>
            <a:pPr lvl="0">
              <a:buFont typeface="Wingdings" pitchFamily="2" charset="2"/>
              <a:buChar char="§"/>
            </a:pPr>
            <a:r>
              <a:rPr lang="ru-RU" dirty="0"/>
              <a:t>профессиональное обучение (объем, виды, содержание, продолжительность, стоимость);</a:t>
            </a:r>
          </a:p>
          <a:p>
            <a:pPr lvl="0">
              <a:buFont typeface="Wingdings" pitchFamily="2" charset="2"/>
              <a:buChar char="§"/>
            </a:pPr>
            <a:r>
              <a:rPr lang="ru-RU" dirty="0"/>
              <a:t>экологическое состояние и т.п.</a:t>
            </a:r>
          </a:p>
          <a:p>
            <a:pPr>
              <a:buNone/>
            </a:pPr>
            <a:r>
              <a:rPr lang="ru-RU" dirty="0"/>
              <a:t>После анализа социальной политики на изучаемом объекте социального аудита формулируются его сильные и слабые стороны, ставится общий диагноз. Диагностика позволяет выявить принципиальные источники социальных рисков, связи и случайные нестыковки между различными сторонами социальной политики; зоны социальных издержек.</a:t>
            </a:r>
          </a:p>
          <a:p>
            <a:pPr>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Очень важно!</a:t>
            </a:r>
          </a:p>
        </p:txBody>
      </p:sp>
      <p:sp>
        <p:nvSpPr>
          <p:cNvPr id="3" name="Содержимое 2"/>
          <p:cNvSpPr>
            <a:spLocks noGrp="1"/>
          </p:cNvSpPr>
          <p:nvPr>
            <p:ph idx="1"/>
          </p:nvPr>
        </p:nvSpPr>
        <p:spPr/>
        <p:txBody>
          <a:bodyPr>
            <a:normAutofit lnSpcReduction="10000"/>
          </a:bodyPr>
          <a:lstStyle/>
          <a:p>
            <a:pPr>
              <a:buNone/>
            </a:pPr>
            <a:r>
              <a:rPr lang="ru-RU" dirty="0"/>
              <a:t>Перед началом обследования социальный аудитор должен четко зафиксировать для себя три основных отправных момента:</a:t>
            </a:r>
          </a:p>
          <a:p>
            <a:pPr>
              <a:buNone/>
            </a:pPr>
            <a:r>
              <a:rPr lang="ru-RU" dirty="0"/>
              <a:t>1) убедиться в том, что существует реальность создания равновесия между выгодой заказчика социального аудита и надеждами работников;</a:t>
            </a:r>
          </a:p>
          <a:p>
            <a:pPr>
              <a:buNone/>
            </a:pPr>
            <a:r>
              <a:rPr lang="ru-RU" dirty="0"/>
              <a:t>2) оценить возможность использования получаемых результатов для проведения в жизнь главных целей в области социальной политики;</a:t>
            </a:r>
          </a:p>
          <a:p>
            <a:pPr>
              <a:buNone/>
            </a:pPr>
            <a:r>
              <a:rPr lang="ru-RU" dirty="0"/>
              <a:t>3) определить тип социального аудита и объекты изучения.</a:t>
            </a:r>
          </a:p>
          <a:p>
            <a:pPr>
              <a:buNone/>
            </a:pPr>
            <a:r>
              <a:rPr lang="ru-RU" dirty="0"/>
              <a:t>Поэтому важно правильно классифицировать социальный аудит. В зависимости от сроков, характера, целей и др. параметров социальный аудит можно классифицировать следующим образом.</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Социальный аудит</a:t>
            </a:r>
            <a:br>
              <a:rPr lang="ru-RU" dirty="0"/>
            </a:br>
            <a:endParaRPr lang="ru-RU" dirty="0"/>
          </a:p>
        </p:txBody>
      </p:sp>
      <p:sp>
        <p:nvSpPr>
          <p:cNvPr id="3" name="Содержимое 2"/>
          <p:cNvSpPr>
            <a:spLocks noGrp="1"/>
          </p:cNvSpPr>
          <p:nvPr>
            <p:ph idx="1"/>
          </p:nvPr>
        </p:nvSpPr>
        <p:spPr>
          <a:xfrm>
            <a:off x="457200" y="1600200"/>
            <a:ext cx="8229600" cy="4997152"/>
          </a:xfrm>
        </p:spPr>
        <p:txBody>
          <a:bodyPr>
            <a:normAutofit lnSpcReduction="10000"/>
          </a:bodyPr>
          <a:lstStyle/>
          <a:p>
            <a:pPr>
              <a:buNone/>
            </a:pPr>
            <a:r>
              <a:rPr lang="ru-RU" dirty="0"/>
              <a:t>При помощи социального аудита можно измерить степень корпоративной социальной ответственности. В общем виде под социальным аудитом понимается инструмент регулирования </a:t>
            </a:r>
            <a:r>
              <a:rPr lang="ru-RU" dirty="0" err="1"/>
              <a:t>социо-экономических</a:t>
            </a:r>
            <a:r>
              <a:rPr lang="ru-RU" dirty="0"/>
              <a:t> отношений посредством добровольного социального диалога всех сторон, заинтересованных в достижении социального консенсуса.</a:t>
            </a:r>
          </a:p>
          <a:p>
            <a:pPr>
              <a:buNone/>
            </a:pPr>
            <a:r>
              <a:rPr lang="ru-RU" dirty="0"/>
              <a:t>С процессуальной точки зрения социальный аудит – это </a:t>
            </a:r>
            <a:r>
              <a:rPr lang="ru-RU" i="1" dirty="0"/>
              <a:t>оценка</a:t>
            </a:r>
            <a:r>
              <a:rPr lang="ru-RU" dirty="0"/>
              <a:t>, </a:t>
            </a:r>
            <a:r>
              <a:rPr lang="ru-RU" i="1" dirty="0"/>
              <a:t>подготовка отчёта</a:t>
            </a:r>
            <a:r>
              <a:rPr lang="ru-RU" dirty="0"/>
              <a:t>, повышение эффективности функционирования и стиля работы организации, средство измерения её воздействия на общество в целом. Им оцениваются, прежде всего, формальные и неформальные правила поведения внутри организации, мнения сторон, заинтересованных в деятельности компании, с целью выбора условий, благоприятных для менеджмента качества и развития человеческих ресурсов. </a:t>
            </a:r>
          </a:p>
          <a:p>
            <a:pPr>
              <a:buNone/>
            </a:pPr>
            <a:r>
              <a:rPr lang="ru-RU" dirty="0"/>
              <a:t>Подобно внутреннему финансовому аудиту, социальный аудит требует чёткой постановки критериев исследования: каких результатов компания стремится достичь, мнение каких групп общественности влияет на успех её бизнеса и в каких показателях будет измеряться её эффективность.</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Классификация социального аудита</a:t>
            </a:r>
          </a:p>
        </p:txBody>
      </p:sp>
      <p:sp>
        <p:nvSpPr>
          <p:cNvPr id="3" name="Содержимое 2"/>
          <p:cNvSpPr>
            <a:spLocks noGrp="1"/>
          </p:cNvSpPr>
          <p:nvPr>
            <p:ph idx="1"/>
          </p:nvPr>
        </p:nvSpPr>
        <p:spPr/>
        <p:txBody>
          <a:bodyPr>
            <a:normAutofit fontScale="77500" lnSpcReduction="20000"/>
          </a:bodyPr>
          <a:lstStyle/>
          <a:p>
            <a:pPr>
              <a:buNone/>
            </a:pPr>
            <a:r>
              <a:rPr lang="ru-RU" i="1" dirty="0"/>
              <a:t>В зависимости от характера объектов управления </a:t>
            </a:r>
            <a:r>
              <a:rPr lang="ru-RU" dirty="0"/>
              <a:t>социальный аудит проводится:</a:t>
            </a:r>
          </a:p>
          <a:p>
            <a:pPr>
              <a:buNone/>
            </a:pPr>
            <a:r>
              <a:rPr lang="ru-RU" dirty="0"/>
              <a:t>- в целом по стране;</a:t>
            </a:r>
          </a:p>
          <a:p>
            <a:pPr>
              <a:buNone/>
            </a:pPr>
            <a:r>
              <a:rPr lang="ru-RU" dirty="0"/>
              <a:t>- в отраслях;</a:t>
            </a:r>
          </a:p>
          <a:p>
            <a:pPr>
              <a:buNone/>
            </a:pPr>
            <a:r>
              <a:rPr lang="ru-RU" dirty="0"/>
              <a:t>- в регионах;</a:t>
            </a:r>
          </a:p>
          <a:p>
            <a:pPr>
              <a:buNone/>
            </a:pPr>
            <a:r>
              <a:rPr lang="ru-RU" dirty="0"/>
              <a:t>- на предприятии, в организации.</a:t>
            </a:r>
          </a:p>
          <a:p>
            <a:pPr>
              <a:buNone/>
            </a:pPr>
            <a:r>
              <a:rPr lang="ru-RU" i="1" dirty="0"/>
              <a:t>По роли социального аудита в управлении </a:t>
            </a:r>
            <a:r>
              <a:rPr lang="ru-RU" i="1" dirty="0" err="1"/>
              <a:t>социоэкономическими</a:t>
            </a:r>
            <a:r>
              <a:rPr lang="ru-RU" i="1" dirty="0"/>
              <a:t> процессами:</a:t>
            </a:r>
            <a:endParaRPr lang="ru-RU" dirty="0"/>
          </a:p>
          <a:p>
            <a:pPr>
              <a:buNone/>
            </a:pPr>
            <a:r>
              <a:rPr lang="ru-RU" dirty="0"/>
              <a:t>- внутренний социальный аудит, который является составной частью управленческого учета и обеспечивает аналитической информацией руководство предприятия, отрасли, региона;</a:t>
            </a:r>
          </a:p>
          <a:p>
            <a:pPr>
              <a:buNone/>
            </a:pPr>
            <a:r>
              <a:rPr lang="ru-RU" dirty="0"/>
              <a:t>- внешний социальный аудит, который проводится агентствами социального аудита, является составной частью нефинансовой отчетности и обеспечивает соответствующе не только руководство предприятия, отрасли, региона, но и внешних пользователей, в первую очередь, социальных партнеров.</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Классификация социального аудита</a:t>
            </a:r>
          </a:p>
        </p:txBody>
      </p:sp>
      <p:sp>
        <p:nvSpPr>
          <p:cNvPr id="3" name="Содержимое 2"/>
          <p:cNvSpPr>
            <a:spLocks noGrp="1"/>
          </p:cNvSpPr>
          <p:nvPr>
            <p:ph idx="1"/>
          </p:nvPr>
        </p:nvSpPr>
        <p:spPr/>
        <p:txBody>
          <a:bodyPr>
            <a:normAutofit fontScale="77500" lnSpcReduction="20000"/>
          </a:bodyPr>
          <a:lstStyle/>
          <a:p>
            <a:pPr>
              <a:buNone/>
            </a:pPr>
            <a:r>
              <a:rPr lang="ru-RU" i="1" dirty="0"/>
              <a:t>По периодичности проведения социального аудита:</a:t>
            </a:r>
            <a:endParaRPr lang="ru-RU" dirty="0"/>
          </a:p>
          <a:p>
            <a:pPr>
              <a:buNone/>
            </a:pPr>
            <a:r>
              <a:rPr lang="ru-RU" dirty="0"/>
              <a:t>- перспективный социальный аудит, направленный на разработку прогнозов социального развития предприятия, отрасли, региона;</a:t>
            </a:r>
          </a:p>
          <a:p>
            <a:pPr>
              <a:buNone/>
            </a:pPr>
            <a:r>
              <a:rPr lang="ru-RU" dirty="0"/>
              <a:t>- оперативный социальный аудит, проводимый в определенные сроки;</a:t>
            </a:r>
          </a:p>
          <a:p>
            <a:pPr>
              <a:buNone/>
            </a:pPr>
            <a:r>
              <a:rPr lang="ru-RU" dirty="0"/>
              <a:t>- текущий социальный аудит, который проводится в период подведения итогов деятельности предприятия, отрасли, региона за тот или иной период.</a:t>
            </a:r>
          </a:p>
          <a:p>
            <a:pPr>
              <a:buNone/>
            </a:pPr>
            <a:r>
              <a:rPr lang="ru-RU" i="1" dirty="0"/>
              <a:t>По субъектам управления социальными процессами </a:t>
            </a:r>
            <a:r>
              <a:rPr lang="ru-RU" dirty="0"/>
              <a:t>социальный аудит проводится:</a:t>
            </a:r>
          </a:p>
          <a:p>
            <a:pPr>
              <a:buNone/>
            </a:pPr>
            <a:r>
              <a:rPr lang="ru-RU" dirty="0"/>
              <a:t>· руководством, профсоюзами, </a:t>
            </a:r>
            <a:r>
              <a:rPr lang="ru-RU" dirty="0" err="1"/>
              <a:t>бизнес-сообществом</a:t>
            </a:r>
            <a:r>
              <a:rPr lang="ru-RU" dirty="0"/>
              <a:t> совместно;</a:t>
            </a:r>
          </a:p>
          <a:p>
            <a:pPr>
              <a:buNone/>
            </a:pPr>
            <a:r>
              <a:rPr lang="ru-RU" dirty="0"/>
              <a:t>· руководством;</a:t>
            </a:r>
          </a:p>
          <a:p>
            <a:pPr>
              <a:buNone/>
            </a:pPr>
            <a:r>
              <a:rPr lang="ru-RU" dirty="0"/>
              <a:t>· профсоюзами;</a:t>
            </a:r>
          </a:p>
          <a:p>
            <a:pPr>
              <a:buNone/>
            </a:pPr>
            <a:r>
              <a:rPr lang="ru-RU" dirty="0"/>
              <a:t>· </a:t>
            </a:r>
            <a:r>
              <a:rPr lang="ru-RU" dirty="0" err="1"/>
              <a:t>бизнес-сообществом</a:t>
            </a:r>
            <a:r>
              <a:rPr lang="ru-RU" dirty="0"/>
              <a:t>, предпринимателями;</a:t>
            </a:r>
          </a:p>
          <a:p>
            <a:pPr>
              <a:buNone/>
            </a:pPr>
            <a:r>
              <a:rPr lang="ru-RU" dirty="0"/>
              <a:t>· агентствами социального аудита.</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Классификация социального аудита</a:t>
            </a:r>
          </a:p>
        </p:txBody>
      </p:sp>
      <p:sp>
        <p:nvSpPr>
          <p:cNvPr id="3" name="Содержимое 2"/>
          <p:cNvSpPr>
            <a:spLocks noGrp="1"/>
          </p:cNvSpPr>
          <p:nvPr>
            <p:ph idx="1"/>
          </p:nvPr>
        </p:nvSpPr>
        <p:spPr/>
        <p:txBody>
          <a:bodyPr>
            <a:normAutofit fontScale="85000" lnSpcReduction="20000"/>
          </a:bodyPr>
          <a:lstStyle/>
          <a:p>
            <a:pPr>
              <a:buNone/>
            </a:pPr>
            <a:r>
              <a:rPr lang="ru-RU" i="1" dirty="0"/>
              <a:t>По содержанию и полноте изучаемых вопросов </a:t>
            </a:r>
            <a:r>
              <a:rPr lang="ru-RU" dirty="0"/>
              <a:t>социальный аудит можно подразделить на:</a:t>
            </a:r>
          </a:p>
          <a:p>
            <a:pPr>
              <a:buNone/>
            </a:pPr>
            <a:r>
              <a:rPr lang="ru-RU" dirty="0"/>
              <a:t>- полный, в случае исследования всей </a:t>
            </a:r>
            <a:r>
              <a:rPr lang="ru-RU" dirty="0" err="1"/>
              <a:t>социоэкономической</a:t>
            </a:r>
            <a:r>
              <a:rPr lang="ru-RU" dirty="0"/>
              <a:t> деятельности предприятия, отрасли, региона;</a:t>
            </a:r>
          </a:p>
          <a:p>
            <a:pPr>
              <a:buNone/>
            </a:pPr>
            <a:r>
              <a:rPr lang="ru-RU" dirty="0"/>
              <a:t>- локальный, когда исследование проводится только в отдельных подразделениях предприятия, на отдельных предприятиях отрасли или региона;</a:t>
            </a:r>
          </a:p>
          <a:p>
            <a:pPr>
              <a:buNone/>
            </a:pPr>
            <a:r>
              <a:rPr lang="ru-RU" dirty="0"/>
              <a:t>- тематический, когда исследуются отдельные блоки </a:t>
            </a:r>
            <a:r>
              <a:rPr lang="ru-RU" dirty="0" err="1"/>
              <a:t>социоэкономической</a:t>
            </a:r>
            <a:r>
              <a:rPr lang="ru-RU" dirty="0"/>
              <a:t> системы.</a:t>
            </a:r>
          </a:p>
          <a:p>
            <a:pPr>
              <a:buNone/>
            </a:pPr>
            <a:r>
              <a:rPr lang="ru-RU" i="1" dirty="0"/>
              <a:t>По функциональному содержанию </a:t>
            </a:r>
            <a:r>
              <a:rPr lang="ru-RU" dirty="0"/>
              <a:t>выполняемых процедур социальный аудит можно подразделить на:</a:t>
            </a:r>
          </a:p>
          <a:p>
            <a:pPr>
              <a:buNone/>
            </a:pPr>
            <a:r>
              <a:rPr lang="ru-RU" dirty="0"/>
              <a:t>а) социальный аудит соответствия;</a:t>
            </a:r>
          </a:p>
          <a:p>
            <a:pPr>
              <a:buNone/>
            </a:pPr>
            <a:r>
              <a:rPr lang="ru-RU" dirty="0"/>
              <a:t>б) социальный аудит эффективности;</a:t>
            </a:r>
          </a:p>
          <a:p>
            <a:pPr>
              <a:buNone/>
            </a:pPr>
            <a:r>
              <a:rPr lang="ru-RU" dirty="0"/>
              <a:t>в) социальный аудит стратегический.</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Социальный аудит как инструмент системы социального партнерства</a:t>
            </a:r>
            <a:br>
              <a:rPr lang="ru-RU" dirty="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a:t>Социальный аудит в России начинает формироваться в тесной связи с системой социального партнерства, прочная основа которого закреплена в Трудовом кодексе Российской Федерации, а также в законодательных актах большинства российских регионов.</a:t>
            </a:r>
          </a:p>
          <a:p>
            <a:pPr>
              <a:buNone/>
            </a:pPr>
            <a:r>
              <a:rPr lang="ru-RU" dirty="0"/>
              <a:t>Социальное партнерство можно определить как систему взаимодействия между работниками (представителями работников), работодателями (представителями работодателей), органами государственной власти, органами местного самоуправления и неправительственными организациями, направленную на достижение консенсуса в сфере </a:t>
            </a:r>
            <a:r>
              <a:rPr lang="ru-RU" dirty="0" err="1"/>
              <a:t>социо-экономических</a:t>
            </a:r>
            <a:r>
              <a:rPr lang="ru-RU" dirty="0"/>
              <a:t> отношений. Существует объективная основа непосредственной заинтересованности в социальном аудите прежде всего самого </a:t>
            </a:r>
            <a:r>
              <a:rPr lang="ru-RU" dirty="0" err="1"/>
              <a:t>бизнес-сообщества</a:t>
            </a:r>
            <a:r>
              <a:rPr lang="ru-RU" dirty="0"/>
              <a:t> и представляющих его организаций.</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Социальный аудит как инструмент системы социального партнерства</a:t>
            </a:r>
          </a:p>
        </p:txBody>
      </p:sp>
      <p:sp>
        <p:nvSpPr>
          <p:cNvPr id="3" name="Содержимое 2"/>
          <p:cNvSpPr>
            <a:spLocks noGrp="1"/>
          </p:cNvSpPr>
          <p:nvPr>
            <p:ph idx="1"/>
          </p:nvPr>
        </p:nvSpPr>
        <p:spPr/>
        <p:txBody>
          <a:bodyPr>
            <a:normAutofit fontScale="77500" lnSpcReduction="20000"/>
          </a:bodyPr>
          <a:lstStyle/>
          <a:p>
            <a:pPr>
              <a:buNone/>
            </a:pPr>
            <a:r>
              <a:rPr lang="ru-RU" dirty="0"/>
              <a:t>Основная заинтересованность профсоюзов в социальном аудите состоит в том, что их участие в нем позволяет:</a:t>
            </a:r>
          </a:p>
          <a:p>
            <a:pPr>
              <a:buNone/>
            </a:pPr>
            <a:r>
              <a:rPr lang="ru-RU" dirty="0"/>
              <a:t>- значительно укрепить свои позиции в системе социального партнерства и более эффективно осуществлять защитную функцию;</a:t>
            </a:r>
          </a:p>
          <a:p>
            <a:pPr>
              <a:buNone/>
            </a:pPr>
            <a:r>
              <a:rPr lang="ru-RU" dirty="0"/>
              <a:t>- включить в объект аудиторского обследования условия различных коллективных договоров и соглашений, всех уровней и сфер, что, безусловно, повышает степень выполнения взаимных обязательств социальных партнеров;</a:t>
            </a:r>
          </a:p>
          <a:p>
            <a:pPr>
              <a:buNone/>
            </a:pPr>
            <a:r>
              <a:rPr lang="ru-RU" dirty="0"/>
              <a:t>- добиться равноправного диалога, в котором используются результаты независимого социального аудита, что дает профсоюзам возможность на основе аналитических результатов аудита достигнуть социального консенсуса всех заинтересованных сторон;</a:t>
            </a:r>
          </a:p>
          <a:p>
            <a:pPr>
              <a:buNone/>
            </a:pPr>
            <a:r>
              <a:rPr lang="ru-RU" dirty="0"/>
              <a:t>- усилить влияние на процесс сближения российской социальной системы норм и правил с мировыми стандартами, в т.ч. сближение российского законодательства по охране труда и здоровью работников с законодательством Европейского союза;</a:t>
            </a:r>
          </a:p>
          <a:p>
            <a:pPr>
              <a:buNone/>
            </a:pPr>
            <a:r>
              <a:rPr lang="ru-RU" dirty="0"/>
              <a:t>- повысить эффективность работы профсоюзной правовой инспекции труда.</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Социальный аудит как инструмент системы социального партнерства</a:t>
            </a:r>
          </a:p>
        </p:txBody>
      </p:sp>
      <p:sp>
        <p:nvSpPr>
          <p:cNvPr id="3" name="Содержимое 2"/>
          <p:cNvSpPr>
            <a:spLocks noGrp="1"/>
          </p:cNvSpPr>
          <p:nvPr>
            <p:ph idx="1"/>
          </p:nvPr>
        </p:nvSpPr>
        <p:spPr>
          <a:xfrm>
            <a:off x="457200" y="1600200"/>
            <a:ext cx="8229600" cy="4997152"/>
          </a:xfrm>
        </p:spPr>
        <p:txBody>
          <a:bodyPr>
            <a:normAutofit fontScale="92500" lnSpcReduction="20000"/>
          </a:bodyPr>
          <a:lstStyle/>
          <a:p>
            <a:pPr>
              <a:buNone/>
            </a:pPr>
            <a:r>
              <a:rPr lang="ru-RU" dirty="0"/>
              <a:t>Заинтересованность органов государственной власти и местного самоуправления в применении системы социального аудита может быть выражена в том, что они имеют возможность:</a:t>
            </a:r>
          </a:p>
          <a:p>
            <a:pPr>
              <a:buNone/>
            </a:pPr>
            <a:r>
              <a:rPr lang="ru-RU" dirty="0"/>
              <a:t>- получить адекватную и объективную информацию об общественных отношениях в соответствующих сферах </a:t>
            </a:r>
            <a:r>
              <a:rPr lang="ru-RU" dirty="0" err="1"/>
              <a:t>социоэкономической</a:t>
            </a:r>
            <a:r>
              <a:rPr lang="ru-RU" dirty="0"/>
              <a:t> и экологической жизни общества на всех уровнях;</a:t>
            </a:r>
          </a:p>
          <a:p>
            <a:pPr>
              <a:buNone/>
            </a:pPr>
            <a:r>
              <a:rPr lang="ru-RU" dirty="0"/>
              <a:t>- вскрыть латентные формы социальной напряженности в национальной экономике и своевременно принять необходимые меры;</a:t>
            </a:r>
          </a:p>
          <a:p>
            <a:pPr>
              <a:buNone/>
            </a:pPr>
            <a:r>
              <a:rPr lang="ru-RU" dirty="0"/>
              <a:t>- более эффективно регулировать </a:t>
            </a:r>
            <a:r>
              <a:rPr lang="ru-RU" dirty="0" err="1"/>
              <a:t>социоэкономические</a:t>
            </a:r>
            <a:r>
              <a:rPr lang="ru-RU" dirty="0"/>
              <a:t> отношения через механизмы системы социального партнерства;</a:t>
            </a:r>
          </a:p>
          <a:p>
            <a:pPr>
              <a:buNone/>
            </a:pPr>
            <a:r>
              <a:rPr lang="ru-RU" dirty="0"/>
              <a:t>- постоянно проводить изучение, анализ и оценку эффективности деятельности органов исполнительной власти субъектов Российской Федерации;</a:t>
            </a:r>
          </a:p>
          <a:p>
            <a:pPr>
              <a:buNone/>
            </a:pPr>
            <a:r>
              <a:rPr lang="ru-RU" dirty="0"/>
              <a:t>- выверить степень реализации национальных проектов социальной направленности;</a:t>
            </a:r>
          </a:p>
          <a:p>
            <a:pPr>
              <a:buNone/>
            </a:pPr>
            <a:r>
              <a:rPr lang="ru-RU" dirty="0"/>
              <a:t>- формировать адекватную требованиям жизни правовую основу, регулирующую социально-трудовые отношения и систему социального аудита.</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Выводы:</a:t>
            </a:r>
          </a:p>
        </p:txBody>
      </p:sp>
      <p:sp>
        <p:nvSpPr>
          <p:cNvPr id="3" name="Содержимое 2"/>
          <p:cNvSpPr>
            <a:spLocks noGrp="1"/>
          </p:cNvSpPr>
          <p:nvPr>
            <p:ph idx="1"/>
          </p:nvPr>
        </p:nvSpPr>
        <p:spPr/>
        <p:txBody>
          <a:bodyPr>
            <a:normAutofit/>
          </a:bodyPr>
          <a:lstStyle/>
          <a:p>
            <a:pPr>
              <a:buNone/>
            </a:pPr>
            <a:r>
              <a:rPr lang="ru-RU" dirty="0"/>
              <a:t>Таким образом, привлечение к социальному аудиту институтов гражданского общества позволяет государству выступать не в качестве контролера, а, преимущественно, как координатора </a:t>
            </a:r>
            <a:r>
              <a:rPr lang="ru-RU" dirty="0" err="1"/>
              <a:t>социо-экономических</a:t>
            </a:r>
            <a:r>
              <a:rPr lang="ru-RU" dirty="0"/>
              <a:t> отношений и тем самым придавать более гибкий характер системе регулирования отношений в социальной сфере.</a:t>
            </a:r>
          </a:p>
          <a:p>
            <a:pPr>
              <a:buNone/>
            </a:pPr>
            <a:r>
              <a:rPr lang="ru-RU" dirty="0"/>
              <a:t>Исходя из характерных черт и особенностей социального аудита в России, его можно считать эффективным инструментом социального партнерства, позволяющим осуществлять диалог между заинтересованными сторонами на основе достоверных результатов добровольного, независимого и объективного аудиторского обследования, имеющего целью достижение консенсуса в регулировании </a:t>
            </a:r>
            <a:r>
              <a:rPr lang="ru-RU" dirty="0" err="1"/>
              <a:t>социо</a:t>
            </a:r>
            <a:r>
              <a:rPr lang="ru-RU" dirty="0"/>
              <a:t>-экономических отношений.</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Социальный аудит</a:t>
            </a:r>
          </a:p>
        </p:txBody>
      </p:sp>
      <p:sp>
        <p:nvSpPr>
          <p:cNvPr id="3" name="Содержимое 2"/>
          <p:cNvSpPr>
            <a:spLocks noGrp="1"/>
          </p:cNvSpPr>
          <p:nvPr>
            <p:ph idx="1"/>
          </p:nvPr>
        </p:nvSpPr>
        <p:spPr/>
        <p:txBody>
          <a:bodyPr>
            <a:normAutofit fontScale="92500" lnSpcReduction="10000"/>
          </a:bodyPr>
          <a:lstStyle/>
          <a:p>
            <a:pPr>
              <a:buNone/>
            </a:pPr>
            <a:r>
              <a:rPr lang="ru-RU" dirty="0"/>
              <a:t>Объектом социального аудита являются </a:t>
            </a:r>
            <a:r>
              <a:rPr lang="ru-RU" dirty="0" err="1"/>
              <a:t>социо-экономические</a:t>
            </a:r>
            <a:r>
              <a:rPr lang="ru-RU" dirty="0"/>
              <a:t> отношения в контексте разработки, принятия и реализации трех- и двусторонних соглашений и коллективных договоров, планов и программ социального развития, действующих на всех уровнях системы социального партнерства и управления социально-экономической сферой.</a:t>
            </a:r>
          </a:p>
          <a:p>
            <a:pPr>
              <a:buNone/>
            </a:pPr>
            <a:endParaRPr lang="ru-RU" dirty="0"/>
          </a:p>
          <a:p>
            <a:pPr>
              <a:buNone/>
            </a:pPr>
            <a:r>
              <a:rPr lang="ru-RU" dirty="0"/>
              <a:t>Предметом социального аудита является достоверная и объективная </a:t>
            </a:r>
            <a:r>
              <a:rPr lang="ru-RU" dirty="0" err="1"/>
              <a:t>социо-экономическая</a:t>
            </a:r>
            <a:r>
              <a:rPr lang="ru-RU" dirty="0"/>
              <a:t> информация, поступающая со всех уровней обследования </a:t>
            </a:r>
            <a:r>
              <a:rPr lang="ru-RU" dirty="0" err="1"/>
              <a:t>социо-экономических</a:t>
            </a:r>
            <a:r>
              <a:rPr lang="ru-RU" dirty="0"/>
              <a:t> отношений через анализ существующей нормативно-правовой документации (законы, указы, соглашения, договоры, приказы, положения, инструкции), а также через полевые исследования, опросы, интервью, мониторинг, статистические данные.</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Социальный аудит</a:t>
            </a:r>
          </a:p>
        </p:txBody>
      </p:sp>
      <p:sp>
        <p:nvSpPr>
          <p:cNvPr id="3" name="Содержимое 2"/>
          <p:cNvSpPr>
            <a:spLocks noGrp="1"/>
          </p:cNvSpPr>
          <p:nvPr>
            <p:ph idx="1"/>
          </p:nvPr>
        </p:nvSpPr>
        <p:spPr/>
        <p:txBody>
          <a:bodyPr>
            <a:normAutofit fontScale="92500" lnSpcReduction="10000"/>
          </a:bodyPr>
          <a:lstStyle/>
          <a:p>
            <a:pPr>
              <a:buNone/>
            </a:pPr>
            <a:r>
              <a:rPr lang="ru-RU" dirty="0"/>
              <a:t>Принимать ответственность за своё воздействие на общество означает, что компания должна отчитываться за свои действия, вести их учёт. Таким образом, концепция, которая описывает взаимосвязь социального и экологического воздействий экономической деятельности компании на определенные группы по интересам и на общество в целом, является важным элементом КСО. </a:t>
            </a:r>
          </a:p>
          <a:p>
            <a:pPr>
              <a:buNone/>
            </a:pPr>
            <a:r>
              <a:rPr lang="ru-RU" dirty="0"/>
              <a:t>Если в 60-70-х годах </a:t>
            </a:r>
            <a:r>
              <a:rPr lang="en-US" dirty="0"/>
              <a:t>XX </a:t>
            </a:r>
            <a:r>
              <a:rPr lang="ru-RU" dirty="0"/>
              <a:t>века в годовых отчетах и рекламных кампаниях стало часто фигурировать слово «экология», то в 80-е пришло время социальных аудитов. </a:t>
            </a:r>
          </a:p>
          <a:p>
            <a:pPr>
              <a:buNone/>
            </a:pPr>
            <a:r>
              <a:rPr lang="ru-RU" dirty="0"/>
              <a:t>Аналитики начали оценивать деятельность компаний еще и с точки зрения этичности их поведения по отношению к сотрудникам, клиентам, инвесторам и поставщикам. «Корпоративная социальная ответственность» стала одной из восьми позиций, по которым оцениваются кандидаты в список «Fortune-500».</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Социальный аудит</a:t>
            </a:r>
          </a:p>
        </p:txBody>
      </p:sp>
      <p:sp>
        <p:nvSpPr>
          <p:cNvPr id="3" name="Содержимое 2"/>
          <p:cNvSpPr>
            <a:spLocks noGrp="1"/>
          </p:cNvSpPr>
          <p:nvPr>
            <p:ph idx="1"/>
          </p:nvPr>
        </p:nvSpPr>
        <p:spPr>
          <a:xfrm>
            <a:off x="457200" y="1340768"/>
            <a:ext cx="8507288" cy="5328592"/>
          </a:xfrm>
        </p:spPr>
        <p:txBody>
          <a:bodyPr>
            <a:normAutofit fontScale="47500" lnSpcReduction="20000"/>
          </a:bodyPr>
          <a:lstStyle/>
          <a:p>
            <a:pPr>
              <a:buNone/>
            </a:pPr>
            <a:r>
              <a:rPr lang="ru-RU" sz="3400" dirty="0"/>
              <a:t>Был разработан ряд руководств и стандартов отчетности, которые служат в качестве основных принципов социального учета, аудита и отчетности:</a:t>
            </a:r>
          </a:p>
          <a:p>
            <a:pPr>
              <a:buNone/>
            </a:pPr>
            <a:r>
              <a:rPr lang="ru-RU" sz="3400" dirty="0"/>
              <a:t>· Стандарт ответственности института </a:t>
            </a:r>
            <a:r>
              <a:rPr lang="ru-RU" sz="3400" dirty="0" err="1"/>
              <a:t>AccountAbility</a:t>
            </a:r>
            <a:r>
              <a:rPr lang="ru-RU" sz="3400" dirty="0"/>
              <a:t> (Институт социальной и этической отчетности) АА1000, основанный на принципе отчетности с тройным итогом (3BL) Джона </a:t>
            </a:r>
            <a:r>
              <a:rPr lang="ru-RU" sz="3400" dirty="0" err="1"/>
              <a:t>Элкингтона</a:t>
            </a:r>
            <a:r>
              <a:rPr lang="ru-RU" sz="3400" dirty="0"/>
              <a:t> (</a:t>
            </a:r>
            <a:r>
              <a:rPr lang="ru-RU" sz="3400" dirty="0" err="1"/>
              <a:t>John</a:t>
            </a:r>
            <a:r>
              <a:rPr lang="ru-RU" sz="3400" dirty="0"/>
              <a:t> </a:t>
            </a:r>
            <a:r>
              <a:rPr lang="ru-RU" sz="3400" dirty="0" err="1"/>
              <a:t>Elkington</a:t>
            </a:r>
            <a:r>
              <a:rPr lang="ru-RU" sz="3400" dirty="0"/>
              <a:t>);</a:t>
            </a:r>
          </a:p>
          <a:p>
            <a:pPr>
              <a:buNone/>
            </a:pPr>
            <a:r>
              <a:rPr lang="ru-RU" sz="3400" dirty="0"/>
              <a:t>· Учет связанной с устойчивостью системы отчетности;</a:t>
            </a:r>
          </a:p>
          <a:p>
            <a:pPr>
              <a:buNone/>
            </a:pPr>
            <a:r>
              <a:rPr lang="ru-RU" sz="3400" dirty="0"/>
              <a:t>· Руководство по отчетности по устойчивому развитию Глобальной инициативы по отчетности;</a:t>
            </a:r>
          </a:p>
          <a:p>
            <a:pPr>
              <a:buNone/>
            </a:pPr>
            <a:r>
              <a:rPr lang="ru-RU" sz="3400" dirty="0"/>
              <a:t>· Руководство по мониторингу </a:t>
            </a:r>
            <a:r>
              <a:rPr lang="ru-RU" sz="3400" dirty="0" err="1"/>
              <a:t>Verite</a:t>
            </a:r>
            <a:r>
              <a:rPr lang="ru-RU" sz="3400" dirty="0"/>
              <a:t>;</a:t>
            </a:r>
          </a:p>
          <a:p>
            <a:pPr>
              <a:buNone/>
            </a:pPr>
            <a:r>
              <a:rPr lang="ru-RU" sz="3400" dirty="0"/>
              <a:t>· Международный стандарт социальной ответственности SA8000;</a:t>
            </a:r>
          </a:p>
          <a:p>
            <a:pPr>
              <a:buNone/>
            </a:pPr>
            <a:r>
              <a:rPr lang="ru-RU" sz="3400" dirty="0"/>
              <a:t>· Стандарт экологического управления ISO 14000;</a:t>
            </a:r>
          </a:p>
          <a:p>
            <a:pPr>
              <a:buNone/>
            </a:pPr>
            <a:r>
              <a:rPr lang="ru-RU" sz="3400" dirty="0"/>
              <a:t>· Межправительственная рабочая группа экспертов по международным стандартам учета и отчетности ООН обеспечивает добровольное техническое руководство по показателям экономической эффективности, отчетности по корпоративной ответственности и раскрытии информации о корпоративном управлении.</a:t>
            </a:r>
          </a:p>
          <a:p>
            <a:pPr>
              <a:buNone/>
            </a:pPr>
            <a:endParaRPr lang="ru-RU" sz="3400" dirty="0"/>
          </a:p>
          <a:p>
            <a:pPr>
              <a:buNone/>
            </a:pPr>
            <a:r>
              <a:rPr lang="ru-RU" sz="3400" dirty="0"/>
              <a:t>С 2001 года Газета </a:t>
            </a:r>
            <a:r>
              <a:rPr lang="ru-RU" sz="3400" dirty="0" err="1"/>
              <a:t>Financial</a:t>
            </a:r>
            <a:r>
              <a:rPr lang="ru-RU" sz="3400" dirty="0"/>
              <a:t> </a:t>
            </a:r>
            <a:r>
              <a:rPr lang="ru-RU" sz="3400" dirty="0" err="1"/>
              <a:t>Times</a:t>
            </a:r>
            <a:r>
              <a:rPr lang="ru-RU" sz="3400" dirty="0"/>
              <a:t> совместно с Лондонской фондовой биржей публикует индекс FTSE4Good, предоставляющий оценку эффективности компаний в области КСО.</a:t>
            </a:r>
          </a:p>
          <a:p>
            <a:pPr>
              <a:buNone/>
            </a:pPr>
            <a:r>
              <a:rPr lang="ru-RU" sz="3400" dirty="0"/>
              <a:t>В некоторых странах существуют законодательные требования к социальному учету, аудиту и отчетности (например, </a:t>
            </a:r>
            <a:r>
              <a:rPr lang="ru-RU" sz="3400" dirty="0" err="1"/>
              <a:t>Bilan</a:t>
            </a:r>
            <a:r>
              <a:rPr lang="ru-RU" sz="3400" dirty="0"/>
              <a:t> </a:t>
            </a:r>
            <a:r>
              <a:rPr lang="ru-RU" sz="3400" dirty="0" err="1"/>
              <a:t>Social</a:t>
            </a:r>
            <a:r>
              <a:rPr lang="ru-RU" sz="3400" dirty="0"/>
              <a:t> во Франции).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54162"/>
          </a:xfrm>
        </p:spPr>
        <p:txBody>
          <a:bodyPr>
            <a:normAutofit fontScale="90000"/>
          </a:bodyPr>
          <a:lstStyle/>
          <a:p>
            <a:r>
              <a:rPr lang="ru-RU" dirty="0"/>
              <a:t>Социальный аудит в системе социального управления</a:t>
            </a:r>
            <a:br>
              <a:rPr lang="ru-RU" dirty="0"/>
            </a:br>
            <a:endParaRPr lang="ru-RU" dirty="0"/>
          </a:p>
        </p:txBody>
      </p:sp>
      <p:sp>
        <p:nvSpPr>
          <p:cNvPr id="3" name="Содержимое 2"/>
          <p:cNvSpPr>
            <a:spLocks noGrp="1"/>
          </p:cNvSpPr>
          <p:nvPr>
            <p:ph idx="1"/>
          </p:nvPr>
        </p:nvSpPr>
        <p:spPr/>
        <p:txBody>
          <a:bodyPr>
            <a:normAutofit fontScale="40000" lnSpcReduction="20000"/>
          </a:bodyPr>
          <a:lstStyle/>
          <a:p>
            <a:pPr>
              <a:buNone/>
            </a:pPr>
            <a:r>
              <a:rPr lang="ru-RU" dirty="0"/>
              <a:t>На уровне предприятия в рамках социального аудита исследуются следующие вопросы, касающиеся конкретных характеристик качества трудовой жизни:</a:t>
            </a:r>
          </a:p>
          <a:p>
            <a:pPr>
              <a:buNone/>
            </a:pPr>
            <a:r>
              <a:rPr lang="ru-RU" dirty="0"/>
              <a:t>	1. Аудит трудового потенциала:</a:t>
            </a:r>
          </a:p>
          <a:p>
            <a:pPr>
              <a:buNone/>
            </a:pPr>
            <a:r>
              <a:rPr lang="ru-RU" dirty="0"/>
              <a:t>- профессионализм;</a:t>
            </a:r>
          </a:p>
          <a:p>
            <a:pPr>
              <a:buNone/>
            </a:pPr>
            <a:r>
              <a:rPr lang="ru-RU" dirty="0"/>
              <a:t>- образование;</a:t>
            </a:r>
          </a:p>
          <a:p>
            <a:pPr>
              <a:buNone/>
            </a:pPr>
            <a:r>
              <a:rPr lang="ru-RU" dirty="0"/>
              <a:t>- этнокультура;</a:t>
            </a:r>
          </a:p>
          <a:p>
            <a:pPr>
              <a:buNone/>
            </a:pPr>
            <a:r>
              <a:rPr lang="ru-RU" dirty="0"/>
              <a:t>- психофизическое состояние.</a:t>
            </a:r>
          </a:p>
          <a:p>
            <a:pPr>
              <a:buNone/>
            </a:pPr>
            <a:r>
              <a:rPr lang="ru-RU" dirty="0"/>
              <a:t>	2. Аудит мотивационного поля:</a:t>
            </a:r>
          </a:p>
          <a:p>
            <a:pPr>
              <a:buNone/>
            </a:pPr>
            <a:r>
              <a:rPr lang="ru-RU" dirty="0"/>
              <a:t>- отношение к собственности;</a:t>
            </a:r>
          </a:p>
          <a:p>
            <a:pPr>
              <a:buNone/>
            </a:pPr>
            <a:r>
              <a:rPr lang="ru-RU" dirty="0"/>
              <a:t>- содержание труда;</a:t>
            </a:r>
          </a:p>
          <a:p>
            <a:pPr>
              <a:buNone/>
            </a:pPr>
            <a:r>
              <a:rPr lang="ru-RU" dirty="0"/>
              <a:t>- материальное стимулирование труда;</a:t>
            </a:r>
          </a:p>
          <a:p>
            <a:pPr>
              <a:buNone/>
            </a:pPr>
            <a:r>
              <a:rPr lang="ru-RU" dirty="0"/>
              <a:t>- моральное стимулирование труда;</a:t>
            </a:r>
          </a:p>
          <a:p>
            <a:pPr>
              <a:buNone/>
            </a:pPr>
            <a:r>
              <a:rPr lang="ru-RU" dirty="0"/>
              <a:t>- социальная защищенность труженика;</a:t>
            </a:r>
          </a:p>
          <a:p>
            <a:pPr>
              <a:buNone/>
            </a:pPr>
            <a:r>
              <a:rPr lang="ru-RU" dirty="0"/>
              <a:t>- эргономика;</a:t>
            </a:r>
          </a:p>
          <a:p>
            <a:pPr>
              <a:buNone/>
            </a:pPr>
            <a:r>
              <a:rPr lang="ru-RU" dirty="0"/>
              <a:t>- участие труженика в управлении;</a:t>
            </a:r>
          </a:p>
          <a:p>
            <a:pPr>
              <a:buNone/>
            </a:pPr>
            <a:r>
              <a:rPr lang="ru-RU" dirty="0"/>
              <a:t>- корпоративная культура.</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Социальный аудит в системе социального управления</a:t>
            </a:r>
          </a:p>
        </p:txBody>
      </p:sp>
      <p:sp>
        <p:nvSpPr>
          <p:cNvPr id="3" name="Содержимое 2"/>
          <p:cNvSpPr>
            <a:spLocks noGrp="1"/>
          </p:cNvSpPr>
          <p:nvPr>
            <p:ph idx="1"/>
          </p:nvPr>
        </p:nvSpPr>
        <p:spPr>
          <a:xfrm>
            <a:off x="457200" y="1600200"/>
            <a:ext cx="8229600" cy="5069160"/>
          </a:xfrm>
        </p:spPr>
        <p:txBody>
          <a:bodyPr>
            <a:normAutofit/>
          </a:bodyPr>
          <a:lstStyle/>
          <a:p>
            <a:pPr>
              <a:buNone/>
            </a:pPr>
            <a:r>
              <a:rPr lang="ru-RU" dirty="0"/>
              <a:t>Изучается также психологический фон, имеющийся в трудовом коллективе: положительный, который порождает энтузиазм, воодушевление, сплоченность, благожелательную атмосферу, желание к труду и т.д., и отрицательный, который приводит к безразличию, враждебности, намеренному замалчиванию проблем, неискренности и т.п.</a:t>
            </a:r>
          </a:p>
          <a:p>
            <a:pPr>
              <a:buNone/>
            </a:pPr>
            <a:endParaRPr lang="ru-RU" dirty="0"/>
          </a:p>
          <a:p>
            <a:pPr>
              <a:buNone/>
            </a:pPr>
            <a:r>
              <a:rPr lang="ru-RU" dirty="0"/>
              <a:t>Иными словами, анализируется влияние психологических особенностей людей на социальный климат и мотивацию к труду.</a:t>
            </a:r>
          </a:p>
          <a:p>
            <a:pPr>
              <a:buNone/>
            </a:pPr>
            <a:endParaRPr lang="ru-RU" dirty="0"/>
          </a:p>
          <a:p>
            <a:pPr>
              <a:buNone/>
            </a:pPr>
            <a:r>
              <a:rPr lang="ru-RU" dirty="0"/>
              <a:t>Следовательно, улучшение социального климата следует рассматривать как один из важнейших факторов увеличения эффективности деятельности предприятия, а социальный аудит является одним из важнейших факторов управления эффективностью деятельности предприятия.</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Проведение социального аудита дает следующий эффект:</a:t>
            </a:r>
            <a:br>
              <a:rPr lang="ru-RU" dirty="0"/>
            </a:br>
            <a:endParaRPr lang="ru-RU" dirty="0"/>
          </a:p>
        </p:txBody>
      </p:sp>
      <p:sp>
        <p:nvSpPr>
          <p:cNvPr id="3" name="Содержимое 2"/>
          <p:cNvSpPr>
            <a:spLocks noGrp="1"/>
          </p:cNvSpPr>
          <p:nvPr>
            <p:ph idx="1"/>
          </p:nvPr>
        </p:nvSpPr>
        <p:spPr>
          <a:xfrm>
            <a:off x="457200" y="1268760"/>
            <a:ext cx="8507288" cy="5589240"/>
          </a:xfrm>
        </p:spPr>
        <p:txBody>
          <a:bodyPr>
            <a:normAutofit fontScale="92500" lnSpcReduction="20000"/>
          </a:bodyPr>
          <a:lstStyle/>
          <a:p>
            <a:pPr>
              <a:buNone/>
            </a:pPr>
            <a:r>
              <a:rPr lang="ru-RU" dirty="0"/>
              <a:t>- сокращает операционные расходы;</a:t>
            </a:r>
          </a:p>
          <a:p>
            <a:pPr>
              <a:buNone/>
            </a:pPr>
            <a:r>
              <a:rPr lang="ru-RU" dirty="0"/>
              <a:t>- улучшает имидж и репутацию, напомню вам, что сегодня только 30% рыночной стоимости предприятия отражаются в балансе, остальное – это имидж, репутация, организация труда, ноу-хау и т.д.;</a:t>
            </a:r>
          </a:p>
          <a:p>
            <a:pPr>
              <a:buNone/>
            </a:pPr>
            <a:r>
              <a:rPr lang="ru-RU" dirty="0"/>
              <a:t>- повышает продажи и лояльность потребителей;</a:t>
            </a:r>
          </a:p>
          <a:p>
            <a:pPr>
              <a:buNone/>
            </a:pPr>
            <a:r>
              <a:rPr lang="ru-RU" dirty="0"/>
              <a:t>- снижает текучесть кадров (здесь хотелось бы добавить, что организация ведения бизнеса на предприятии влияет на конкурентоспособность управления кадрами). При наличии выбора большинство потенциальных сотрудников, в том числе лучшие выпускники вузов, не будут заинтересованы в работе компаний, которые не придерживаются передовых стандартов корпоративного управления. В процессе выбора работы, при условии интереса со стороны конкурентов и нехватки квалифицированных специалистов, они сделают выбор в пользу компании с более высокими стандартами в работе;</a:t>
            </a:r>
          </a:p>
          <a:p>
            <a:pPr>
              <a:buNone/>
            </a:pPr>
            <a:r>
              <a:rPr lang="ru-RU" dirty="0"/>
              <a:t>- повышает лояльность персонала, повышает мотивацию сотрудников (система мер по мотивации персонала – это мощное оружие, позволяющее повысить прибыльность работы предприятия);</a:t>
            </a:r>
          </a:p>
          <a:p>
            <a:pPr>
              <a:buNone/>
            </a:pPr>
            <a:r>
              <a:rPr lang="ru-RU" dirty="0"/>
              <a:t>- сокращает давление со стороны проверяющих органов;</a:t>
            </a:r>
          </a:p>
          <a:p>
            <a:pPr>
              <a:buNone/>
            </a:pPr>
            <a:r>
              <a:rPr lang="ru-RU" dirty="0"/>
              <a:t>- предоставляет доступ к капиталу.</a:t>
            </a:r>
          </a:p>
          <a:p>
            <a:pPr>
              <a:buNone/>
            </a:pPr>
            <a:r>
              <a:rPr lang="ru-RU" dirty="0"/>
              <a:t>И в совокупности все это приводит к увеличению финансовых возможностей и показателей предприятия. </a:t>
            </a:r>
          </a:p>
          <a:p>
            <a:pPr>
              <a:buNone/>
            </a:pPr>
            <a:endParaRPr lang="ru-RU" dirty="0"/>
          </a:p>
          <a:p>
            <a:pPr>
              <a:buNone/>
            </a:pPr>
            <a:endParaRPr lang="ru-RU" dirty="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Социальный аудит</a:t>
            </a:r>
          </a:p>
        </p:txBody>
      </p:sp>
      <p:sp>
        <p:nvSpPr>
          <p:cNvPr id="3" name="Содержимое 2"/>
          <p:cNvSpPr>
            <a:spLocks noGrp="1"/>
          </p:cNvSpPr>
          <p:nvPr>
            <p:ph idx="1"/>
          </p:nvPr>
        </p:nvSpPr>
        <p:spPr/>
        <p:txBody>
          <a:bodyPr/>
          <a:lstStyle/>
          <a:p>
            <a:pPr>
              <a:buNone/>
            </a:pPr>
            <a:r>
              <a:rPr lang="ru-RU" dirty="0"/>
              <a:t>Социальный аудит при наличии государственной воли и общественной поддержки позволяет создать реальную систему диагностики общественного прогресса и сформировать один из каналов адекватной информации для органов статистики!</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34</TotalTime>
  <Words>3088</Words>
  <Application>Microsoft Office PowerPoint</Application>
  <PresentationFormat>Экран (4:3)</PresentationFormat>
  <Paragraphs>173</Paragraphs>
  <Slides>26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26</vt:i4>
      </vt:variant>
    </vt:vector>
  </HeadingPairs>
  <TitlesOfParts>
    <vt:vector size="32" baseType="lpstr">
      <vt:lpstr>Calibri</vt:lpstr>
      <vt:lpstr>Tw Cen MT</vt:lpstr>
      <vt:lpstr>Tw Cen MT Condensed</vt:lpstr>
      <vt:lpstr>Wingdings</vt:lpstr>
      <vt:lpstr>Wingdings 3</vt:lpstr>
      <vt:lpstr>Интеграл</vt:lpstr>
      <vt:lpstr>Социальный учет, аудит и отчетность</vt:lpstr>
      <vt:lpstr>Социальный аудит </vt:lpstr>
      <vt:lpstr>Социальный аудит</vt:lpstr>
      <vt:lpstr>Социальный аудит</vt:lpstr>
      <vt:lpstr>Социальный аудит</vt:lpstr>
      <vt:lpstr>Социальный аудит в системе социального управления </vt:lpstr>
      <vt:lpstr>Социальный аудит в системе социального управления</vt:lpstr>
      <vt:lpstr>Проведение социального аудита дает следующий эффект: </vt:lpstr>
      <vt:lpstr>Социальный аудит</vt:lpstr>
      <vt:lpstr>С. Туркин предлагает следующую последовательность проведения социального аудита (десять шагов):</vt:lpstr>
      <vt:lpstr>С. Туркин предлагает следующую последовательность проведения социального аудита (десять шагов):</vt:lpstr>
      <vt:lpstr>Технология проведения социального аудита (по Т.В.Гришиной) </vt:lpstr>
      <vt:lpstr>В качестве эталонов достижения социо-экономических показателей могут выступать:</vt:lpstr>
      <vt:lpstr>Зачем нужен эталон?</vt:lpstr>
      <vt:lpstr>Технологии социального аудита</vt:lpstr>
      <vt:lpstr>7 шагов при проведении социального аудита</vt:lpstr>
      <vt:lpstr>С чего начать социальный аудит?</vt:lpstr>
      <vt:lpstr>Индикаторы социального аудита</vt:lpstr>
      <vt:lpstr>Очень важно!</vt:lpstr>
      <vt:lpstr>Классификация социального аудита</vt:lpstr>
      <vt:lpstr>Классификация социального аудита</vt:lpstr>
      <vt:lpstr>Классификация социального аудита</vt:lpstr>
      <vt:lpstr>Социальный аудит как инструмент системы социального партнерства </vt:lpstr>
      <vt:lpstr>Социальный аудит как инструмент системы социального партнерства</vt:lpstr>
      <vt:lpstr>Социальный аудит как инструмент системы социального партнерства</vt:lpstr>
      <vt:lpstr>Выводы: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domrachev</dc:creator>
  <cp:lastModifiedBy>Сметанин Александр</cp:lastModifiedBy>
  <cp:revision>8</cp:revision>
  <dcterms:created xsi:type="dcterms:W3CDTF">2015-03-10T05:07:47Z</dcterms:created>
  <dcterms:modified xsi:type="dcterms:W3CDTF">2025-12-07T02:27:18Z</dcterms:modified>
</cp:coreProperties>
</file>