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1" r:id="rId3"/>
    <p:sldId id="262" r:id="rId4"/>
    <p:sldId id="263" r:id="rId5"/>
    <p:sldId id="264" r:id="rId6"/>
    <p:sldId id="267" r:id="rId7"/>
    <p:sldId id="274" r:id="rId8"/>
    <p:sldId id="275" r:id="rId9"/>
    <p:sldId id="282" r:id="rId10"/>
    <p:sldId id="265" r:id="rId11"/>
    <p:sldId id="266" r:id="rId12"/>
    <p:sldId id="268" r:id="rId13"/>
    <p:sldId id="269" r:id="rId14"/>
    <p:sldId id="272" r:id="rId15"/>
    <p:sldId id="270" r:id="rId16"/>
    <p:sldId id="271" r:id="rId17"/>
    <p:sldId id="277" r:id="rId18"/>
    <p:sldId id="278" r:id="rId19"/>
    <p:sldId id="279" r:id="rId20"/>
    <p:sldId id="280" r:id="rId21"/>
    <p:sldId id="281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C4A21F-5755-47FA-9D80-9DB683190BA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C6B410-E56C-431C-974A-A73B2B62F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A21F-5755-47FA-9D80-9DB683190BA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B410-E56C-431C-974A-A73B2B62F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C4A21F-5755-47FA-9D80-9DB683190BA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9C6B410-E56C-431C-974A-A73B2B62F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A21F-5755-47FA-9D80-9DB683190BA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C6B410-E56C-431C-974A-A73B2B62F1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A21F-5755-47FA-9D80-9DB683190BA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9C6B410-E56C-431C-974A-A73B2B62F1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C4A21F-5755-47FA-9D80-9DB683190BA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9C6B410-E56C-431C-974A-A73B2B62F1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C4A21F-5755-47FA-9D80-9DB683190BA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9C6B410-E56C-431C-974A-A73B2B62F1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A21F-5755-47FA-9D80-9DB683190BA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C6B410-E56C-431C-974A-A73B2B62F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A21F-5755-47FA-9D80-9DB683190BA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C6B410-E56C-431C-974A-A73B2B62F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A21F-5755-47FA-9D80-9DB683190BA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C6B410-E56C-431C-974A-A73B2B62F1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C4A21F-5755-47FA-9D80-9DB683190BA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9C6B410-E56C-431C-974A-A73B2B62F1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C4A21F-5755-47FA-9D80-9DB683190BA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C6B410-E56C-431C-974A-A73B2B62F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opedia.ru/8_32648_dokumentatsionnoe-obespechenie-sistemi-upravleniya-personalom.html" TargetMode="External"/><Relationship Id="rId2" Type="http://schemas.openxmlformats.org/officeDocument/2006/relationships/hyperlink" Target="https://bstudy.net/608038/ekonomika/normativno_pravovaya_baza_deyatelnosti_sluzhby_kadr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rznanii.com/a/165951-2/spetsifika-dokumentatsionnogo-obespecheniya-v-kadrovykh-sluzhbakh-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3789039"/>
          </a:xfrm>
        </p:spPr>
        <p:txBody>
          <a:bodyPr>
            <a:normAutofit fontScale="90000"/>
          </a:bodyPr>
          <a:lstStyle/>
          <a:p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4900" dirty="0"/>
              <a:t>Нормативно-методическое и документационное обеспечение системы управления персоналом в организации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700" dirty="0"/>
            </a:br>
            <a:r>
              <a:rPr lang="ru-RU" sz="2700" dirty="0"/>
              <a:t>Основополагающими организационными документами для компаний являются устав и учредительный договор</a:t>
            </a:r>
            <a:br>
              <a:rPr lang="ru-RU" dirty="0"/>
            </a:br>
            <a:endParaRPr lang="ru-RU" dirty="0"/>
          </a:p>
        </p:txBody>
      </p:sp>
      <p:pic>
        <p:nvPicPr>
          <p:cNvPr id="14" name="Содержимое 13" descr="uch-up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314045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Содержимое 14" descr="ustav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4020946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88024" y="4826675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Устав -- свод правил, регулирующих деятельность организаций, учреждений, обществ, граждан, их взаимоотношения с другими организациями и гражданами, права и обязанности в разных сферах государственного управления, хозяйственной или иной 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Учредительный договор</a:t>
            </a:r>
            <a:r>
              <a:rPr lang="ru-RU" dirty="0"/>
              <a:t> — </a:t>
            </a:r>
            <a:r>
              <a:rPr lang="ru-RU" dirty="0" err="1"/>
              <a:t>договор</a:t>
            </a:r>
            <a:r>
              <a:rPr lang="ru-RU" dirty="0"/>
              <a:t>, заключаемый между учредителями юридического лица при его создании.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Правила внутреннего распорядка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4610472" cy="486376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Правила внутреннего распорядка включают:</a:t>
            </a:r>
          </a:p>
          <a:p>
            <a:pPr lvl="0"/>
            <a:r>
              <a:rPr lang="ru-RU" dirty="0"/>
              <a:t>1. Общие положения.</a:t>
            </a:r>
          </a:p>
          <a:p>
            <a:pPr lvl="0"/>
            <a:r>
              <a:rPr lang="ru-RU" dirty="0"/>
              <a:t>2. Порядок приема и увольнения рабочих и служащих.</a:t>
            </a:r>
          </a:p>
          <a:p>
            <a:pPr lvl="0"/>
            <a:r>
              <a:rPr lang="ru-RU" dirty="0"/>
              <a:t>3. Основные обязанности рабочих и служащих.</a:t>
            </a:r>
          </a:p>
          <a:p>
            <a:pPr lvl="0"/>
            <a:r>
              <a:rPr lang="ru-RU" dirty="0"/>
              <a:t>4. Основные обязанности администрации.</a:t>
            </a:r>
          </a:p>
          <a:p>
            <a:pPr lvl="0"/>
            <a:r>
              <a:rPr lang="ru-RU" dirty="0"/>
              <a:t>5. Рабочее время и его использование.</a:t>
            </a:r>
          </a:p>
          <a:p>
            <a:pPr lvl="0"/>
            <a:r>
              <a:rPr lang="ru-RU" dirty="0"/>
              <a:t>6. Поощрения за успехи в работе.</a:t>
            </a:r>
          </a:p>
          <a:p>
            <a:pPr lvl="0"/>
            <a:r>
              <a:rPr lang="ru-RU" dirty="0"/>
              <a:t>7. Ответственность за нарушение трудовой дисциплины.</a:t>
            </a:r>
          </a:p>
          <a:p>
            <a:endParaRPr lang="ru-RU" dirty="0"/>
          </a:p>
        </p:txBody>
      </p:sp>
      <p:pic>
        <p:nvPicPr>
          <p:cNvPr id="5" name="Содержимое 4" descr="pravila_vnut_trud_raspor1_5cb87e3b0b24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484784"/>
            <a:ext cx="3024336" cy="4647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Коллективный договор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994848" cy="248750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Коллективный договор</a:t>
            </a:r>
            <a:r>
              <a:rPr lang="ru-RU" i="1" dirty="0"/>
              <a:t> </a:t>
            </a:r>
            <a:r>
              <a:rPr lang="ru-RU" dirty="0"/>
              <a:t>является важнейшим организационным документом, который разрабатывается при непосредственном участии кадровой службы. Коллективный договор - это соглашение, заключаемое трудовым коллективом с администрацией по урегулированию их взаимоотношений в процессе производственно-хозяйственной деятельности на календарный год.</a:t>
            </a:r>
          </a:p>
          <a:p>
            <a:endParaRPr lang="ru-RU" dirty="0"/>
          </a:p>
        </p:txBody>
      </p:sp>
      <p:pic>
        <p:nvPicPr>
          <p:cNvPr id="5" name="Содержимое 4" descr="caa8c32e77fbbc358f959284ba9f972b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691680" y="3645024"/>
            <a:ext cx="6120680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Должностная инструкция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89566"/>
            <a:ext cx="4608512" cy="526843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Должностная инструкция является важнейшим организационно-распорядительным документом в системе менеджмента организации и системе управления персоналом, на основе которых строится распределение обязанностей в структурных подразделениях, эффективное их использование для достижения целей организации. </a:t>
            </a:r>
          </a:p>
          <a:p>
            <a:endParaRPr lang="ru-RU" dirty="0"/>
          </a:p>
        </p:txBody>
      </p:sp>
      <p:pic>
        <p:nvPicPr>
          <p:cNvPr id="5" name="Содержимое 4" descr="image01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844824"/>
            <a:ext cx="4032448" cy="35436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Должностная инструкция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Основной смысл должностных инструкций заключается в придании большей прозрачности трудовому процессу, облегчении адаптации нового сотрудника, обеспечении контроля за работой сотрудника и собственного самоконтроля, в образовательных функциях, задании стандартов и технологии выполнения поставленных задач.</a:t>
            </a:r>
          </a:p>
          <a:p>
            <a:r>
              <a:rPr lang="ru-RU" dirty="0"/>
              <a:t>Чтобы составить качественную должностную инструкцию, необходимо глубоко изучить те процессы, работы, которые должны выполняться в соответствии с данной должностью (или на данном рабочем месте), а затем определить требования к ра­ботнику, который будет занимать эту должность, к его знаниям, навыкам, опыту, т.е. составить личностную спецификацию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584176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Положение о подразделении - документ, регламентирующий деятельность какого-либо структурного подразделения кадровой службы: его задачи, функции, права и ответственность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589566"/>
            <a:ext cx="4464496" cy="500778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Типовая структура положения включает следующие разделы:</a:t>
            </a:r>
          </a:p>
          <a:p>
            <a:pPr lvl="0"/>
            <a:r>
              <a:rPr lang="ru-RU" dirty="0"/>
              <a:t>1. Общие положения (кому подчиняется данное подразделение, степень его самостоятельности, какими нормативно-правовыми документами оно руководствуется в своей деятельности и т.д.).</a:t>
            </a:r>
          </a:p>
          <a:p>
            <a:pPr lvl="0"/>
            <a:r>
              <a:rPr lang="ru-RU" dirty="0"/>
              <a:t>2. Задачи подразделения.</a:t>
            </a:r>
          </a:p>
          <a:p>
            <a:pPr lvl="0"/>
            <a:r>
              <a:rPr lang="ru-RU" dirty="0"/>
              <a:t>3. Организационная структура подразделений </a:t>
            </a:r>
          </a:p>
          <a:p>
            <a:pPr lvl="0"/>
            <a:r>
              <a:rPr lang="ru-RU" dirty="0"/>
              <a:t>4. Функции подразделения.</a:t>
            </a:r>
          </a:p>
          <a:p>
            <a:pPr lvl="0"/>
            <a:r>
              <a:rPr lang="ru-RU" dirty="0"/>
              <a:t>5. Взаимоотношения подразделения с другими звеньями организации с указанием информации, документации, получаемой и передаваемой данным подразделением.</a:t>
            </a:r>
          </a:p>
          <a:p>
            <a:pPr lvl="0"/>
            <a:r>
              <a:rPr lang="ru-RU" dirty="0"/>
              <a:t>6. Права подразделения).</a:t>
            </a:r>
          </a:p>
          <a:p>
            <a:pPr lvl="0"/>
            <a:r>
              <a:rPr lang="ru-RU" dirty="0"/>
              <a:t>7. Ответственность подразделений.</a:t>
            </a:r>
          </a:p>
          <a:p>
            <a:endParaRPr lang="ru-RU" dirty="0"/>
          </a:p>
        </p:txBody>
      </p:sp>
      <p:pic>
        <p:nvPicPr>
          <p:cNvPr id="5" name="Содержимое 4" descr="2aed039f7e0fe8847b60cd4670aa58df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268760"/>
            <a:ext cx="3888432" cy="53949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.</a:t>
            </a:r>
            <a:br>
              <a:rPr lang="ru-RU" dirty="0"/>
            </a:br>
            <a:r>
              <a:rPr lang="ru-RU" sz="3600" dirty="0"/>
              <a:t>Документы технического, технико-экономического и экономического характера</a:t>
            </a:r>
            <a:r>
              <a:rPr lang="ru-RU" sz="3600" i="1" dirty="0"/>
              <a:t> 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89566"/>
            <a:ext cx="4248472" cy="500778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Они содержат правила, нормы, требования, регламентирующие стандарты всех категорий и видов. </a:t>
            </a:r>
          </a:p>
          <a:p>
            <a:r>
              <a:rPr lang="ru-RU" dirty="0"/>
              <a:t>К этой группе документов можно отнести:</a:t>
            </a:r>
          </a:p>
          <a:p>
            <a:pPr lvl="0"/>
            <a:r>
              <a:rPr lang="ru-RU" dirty="0"/>
              <a:t>1. Нормы планировки помещения и рабочих мест.</a:t>
            </a:r>
          </a:p>
          <a:p>
            <a:pPr lvl="0"/>
            <a:r>
              <a:rPr lang="ru-RU" dirty="0"/>
              <a:t>2. Стандарты качества, ТУ на продукцию.</a:t>
            </a:r>
          </a:p>
          <a:p>
            <a:pPr lvl="0"/>
            <a:r>
              <a:rPr lang="ru-RU" dirty="0"/>
              <a:t>3. Нормативы организации труда руководителей инженерных подразделений.</a:t>
            </a:r>
          </a:p>
          <a:p>
            <a:pPr lvl="0"/>
            <a:r>
              <a:rPr lang="ru-RU" dirty="0"/>
              <a:t>4. Бизнес-план.</a:t>
            </a:r>
          </a:p>
          <a:p>
            <a:pPr lvl="0"/>
            <a:r>
              <a:rPr lang="ru-RU" dirty="0"/>
              <a:t>5. Смета затрат на производство.</a:t>
            </a:r>
          </a:p>
          <a:p>
            <a:pPr lvl="0"/>
            <a:r>
              <a:rPr lang="ru-RU" dirty="0"/>
              <a:t>6. Отчет о численности работников организации.</a:t>
            </a:r>
          </a:p>
          <a:p>
            <a:endParaRPr lang="ru-RU" dirty="0"/>
          </a:p>
        </p:txBody>
      </p:sp>
      <p:pic>
        <p:nvPicPr>
          <p:cNvPr id="5" name="Содержимое 4" descr="Бизнес-план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4203441" cy="381642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Понятие документационного обеспечения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95536" y="1752600"/>
            <a:ext cx="3240360" cy="4556720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/>
              <a:t>Документационное обеспечение — организация работы с документами, обращающимися в системе управления персоналом. Его основой является делопроизводство — полный цикл обработки и движения документов с момента их создания работниками кадровой службы (или получения ими) до завершения исполнения и передачи в другие подразделения</a:t>
            </a:r>
          </a:p>
          <a:p>
            <a:endParaRPr lang="ru-RU" dirty="0"/>
          </a:p>
        </p:txBody>
      </p:sp>
      <p:pic>
        <p:nvPicPr>
          <p:cNvPr id="8" name="Содержимое 7" descr="Woman-working-with-piles-of-pap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3467" y="1916832"/>
            <a:ext cx="4856512" cy="420357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Функции документационного обеспечения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-- документирование по кадровым вопросам;</a:t>
            </a:r>
          </a:p>
          <a:p>
            <a:r>
              <a:rPr lang="ru-RU" dirty="0"/>
              <a:t>-- обработка поступающей и передаваемой документации;</a:t>
            </a:r>
          </a:p>
          <a:p>
            <a:r>
              <a:rPr lang="ru-RU" dirty="0"/>
              <a:t>-- доведение документации до исполнителей -- работников системы управления персоналом;</a:t>
            </a:r>
          </a:p>
          <a:p>
            <a:r>
              <a:rPr lang="ru-RU" dirty="0"/>
              <a:t>-- регистрация, учет и хранение документов по личному составу;</a:t>
            </a:r>
          </a:p>
          <a:p>
            <a:r>
              <a:rPr lang="ru-RU" dirty="0"/>
              <a:t>-- формирование дел в соответствии с их номенклатурой, утвержденной для данной организации;</a:t>
            </a:r>
          </a:p>
          <a:p>
            <a:r>
              <a:rPr lang="ru-RU" dirty="0"/>
              <a:t>-- копирование и размножение документов по кадровым вопросам;</a:t>
            </a:r>
          </a:p>
          <a:p>
            <a:r>
              <a:rPr lang="ru-RU" dirty="0"/>
              <a:t>-- контроль исполнения документов по личному составу;</a:t>
            </a:r>
          </a:p>
          <a:p>
            <a:r>
              <a:rPr lang="ru-RU" dirty="0"/>
              <a:t>-- передача документов по вертикальным и горизонтальным связям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 </a:t>
            </a:r>
            <a:r>
              <a:rPr lang="ru-RU" sz="3600" b="1" i="1" dirty="0"/>
              <a:t>Формы организации работ по документационному обеспечению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4100264" cy="482453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зависимости от размеров организации делопроизводство может либо осуществляться непосредственно в одном подразделении (канцелярии, общем отделе, секретариате), либо быть рассредоточено по различным звеньям. </a:t>
            </a:r>
          </a:p>
          <a:p>
            <a:endParaRPr lang="ru-RU" dirty="0"/>
          </a:p>
          <a:p>
            <a:r>
              <a:rPr lang="ru-RU" dirty="0"/>
              <a:t>На практике преобладает смешанная форма, когда часть наиболее важных, общих для всей организации работ выполняется в одном месте, а остальная часть работ — во всех подразделениях и службах, в том числе в кадровой службе. </a:t>
            </a:r>
          </a:p>
        </p:txBody>
      </p:sp>
      <p:pic>
        <p:nvPicPr>
          <p:cNvPr id="5" name="Содержимое 4" descr="img1_4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7" y="2204864"/>
            <a:ext cx="4147661" cy="309634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Понятие системы управления персоналом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2060848"/>
            <a:ext cx="2808312" cy="4032448"/>
          </a:xfrm>
        </p:spPr>
        <p:txBody>
          <a:bodyPr>
            <a:normAutofit/>
          </a:bodyPr>
          <a:lstStyle/>
          <a:p>
            <a:r>
              <a:rPr lang="ru-RU" sz="2000" i="1" dirty="0"/>
              <a:t>Под</a:t>
            </a:r>
            <a:r>
              <a:rPr lang="ru-RU" sz="2000" b="1" i="1" dirty="0"/>
              <a:t> системой управления персоналом</a:t>
            </a:r>
            <a:r>
              <a:rPr lang="ru-RU" sz="2000" dirty="0"/>
              <a:t> понимается совокупность методов, процедур и программ воздействия организации на своих сотрудников, с целью максимального использования их потенциала</a:t>
            </a:r>
          </a:p>
        </p:txBody>
      </p:sp>
      <p:pic>
        <p:nvPicPr>
          <p:cNvPr id="5" name="Содержимое 4" descr="vazhlivi-zmini-u-formulyari-zaproshen-na-robotu-dlya-ukrayinciv-v-polshhi-1509-1024x6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043410"/>
            <a:ext cx="5271120" cy="38379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Унифицированные системы документации в системе управления персоналом организации: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7922840" cy="493577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     • плановой (плановые задания по кадровым вопросам, заявки на молодых специалистов, наряды, плановые расчеты по численности, оплате труда и т.п.);</a:t>
            </a:r>
          </a:p>
          <a:p>
            <a:r>
              <a:rPr lang="ru-RU" dirty="0"/>
              <a:t>• первичной учетной (по учету труда и заработной платы); </a:t>
            </a:r>
          </a:p>
          <a:p>
            <a:r>
              <a:rPr lang="ru-RU" dirty="0"/>
              <a:t>• отчетно-статистической (по численности, балансу рабочего времени, заработной плате, производительности труда, высвобождению работников и т.п.); </a:t>
            </a:r>
          </a:p>
          <a:p>
            <a:r>
              <a:rPr lang="ru-RU" dirty="0"/>
              <a:t>• по социальному обеспечению (по пенсиям, пособиям, льготам, социальному страхованию и т.п.); </a:t>
            </a:r>
          </a:p>
          <a:p>
            <a:r>
              <a:rPr lang="ru-RU" dirty="0"/>
              <a:t>• организационно-распорядительной (акты, письма, докладные записки, заявления, инструкции, анкеты, объяснительные записки, положения, постановления, правила, представления, приказы, протоколы, распоряжения, решения, устав и т.п.)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Работникам кадровых служб, как и другим лицам управленческих систем, по роду своей деятельности приходится ежедневно составлять массу документов. Для правильного ведения кадровой документации необходимо хорошо знать и руководствоваться нормативно-методической и законодательной документацией.</a:t>
            </a:r>
          </a:p>
          <a:p>
            <a:r>
              <a:rPr lang="ru-RU" dirty="0"/>
              <a:t>Законодательная и нормативно-методическая документация по вопросам ведения кадровой документации регламентирует единообразную практику ведения кадрового делопроизводства. Грамотная постановка и ведение кадрового делопроизводства не мыслимы без знания  нормативных документов в этой сфере.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Документационное обеспечение системы службы управления персоналом//</a:t>
            </a:r>
            <a:r>
              <a:rPr lang="en-US" dirty="0"/>
              <a:t>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// Режим доступа:</a:t>
            </a:r>
            <a:r>
              <a:rPr lang="en-US" dirty="0">
                <a:hlinkClick r:id="rId2"/>
              </a:rPr>
              <a:t>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https://studopedia.ru/8_32648_dokumentatsionnoe-obespechenie-sistemi-upravleniya-personalom.html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Нормативно-правовая деятельность службы кадров //</a:t>
            </a:r>
            <a:r>
              <a:rPr lang="en-US" dirty="0"/>
              <a:t>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// Режим доступа:</a:t>
            </a:r>
            <a:r>
              <a:rPr lang="en-US" dirty="0">
                <a:hlinkClick r:id="rId2"/>
              </a:rPr>
              <a:t>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ttps://bstudy.net/608038/ekonomika/normativno_pravovaya_baza_deyatelnosti_sluzhby_kadrov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Служба документационного обеспечения в кадровых службах //</a:t>
            </a:r>
            <a:r>
              <a:rPr lang="en-US" dirty="0"/>
              <a:t>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// Режим доступа:</a:t>
            </a:r>
            <a:r>
              <a:rPr lang="en-US" dirty="0">
                <a:hlinkClick r:id="rId2"/>
              </a:rPr>
              <a:t> </a:t>
            </a:r>
            <a:r>
              <a:rPr lang="en-US" dirty="0">
                <a:solidFill>
                  <a:srgbClr val="66CCFF"/>
                </a:solidFill>
                <a:hlinkClick r:id="rId4"/>
              </a:rPr>
              <a:t>https://mirznanii.com/a/165951-2/spetsifika-dokumentatsionnogo-obespecheniya-v-kadrovykh-sluzhbakh-2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5445224"/>
            <a:ext cx="7315200" cy="141277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Для успешного функционирования службы управления персоналом необходимо качественное нормативно-методическое и документационное обеспечение</a:t>
            </a:r>
            <a:r>
              <a:rPr lang="ru-RU" dirty="0"/>
              <a:t>.</a:t>
            </a:r>
          </a:p>
        </p:txBody>
      </p:sp>
      <p:pic>
        <p:nvPicPr>
          <p:cNvPr id="5" name="Рисунок 4" descr="компенсация-мобильного_закон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88" r="1588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Понятие нормативно-методического обеспечения системы управления персоналом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/>
              <a:t>    Нормативно-методическое обеспечение системы управления персоналом </a:t>
            </a:r>
            <a:r>
              <a:rPr lang="ru-RU" dirty="0"/>
              <a:t>– это документы организационно-методического, организационно-распорядительного, организационного, технико-экономического, технического, нормативно-технического и экономического характера и нормативно-справочные сведения, содержащие нормы, правила, требования, методы и другие положения, используемые в процессе управления персоналом организации и утвержденные в установленном порядке руководством компании.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3888432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Нормативно-методическое обеспечение системы управления персоналом состоит в организации разработки и применении нормативно-методических документов, а также введении совокупности норм и правил в систему управления персоналом.</a:t>
            </a:r>
          </a:p>
        </p:txBody>
      </p:sp>
      <p:pic>
        <p:nvPicPr>
          <p:cNvPr id="8" name="Рисунок 7" descr="zakon-R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348880"/>
            <a:ext cx="4702217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8600"/>
            <a:ext cx="8153400" cy="1256184"/>
          </a:xfrm>
        </p:spPr>
        <p:txBody>
          <a:bodyPr>
            <a:normAutofit fontScale="90000"/>
          </a:bodyPr>
          <a:lstStyle/>
          <a:p>
            <a:r>
              <a:rPr lang="ru-RU" dirty="0"/>
              <a:t>Классификация нормативно-методической документации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нормативно-справочные документы;</a:t>
            </a:r>
          </a:p>
          <a:p>
            <a:pPr lvl="0"/>
            <a:r>
              <a:rPr lang="ru-RU" dirty="0"/>
              <a:t>документы организационного, организационно-распорядительного и организационно-методического характера;</a:t>
            </a:r>
          </a:p>
          <a:p>
            <a:pPr lvl="0"/>
            <a:r>
              <a:rPr lang="ru-RU" dirty="0"/>
              <a:t>документы технического, технико-экономического и экономического характера.</a:t>
            </a:r>
          </a:p>
          <a:p>
            <a:endParaRPr lang="ru-RU" dirty="0"/>
          </a:p>
        </p:txBody>
      </p:sp>
      <p:pic>
        <p:nvPicPr>
          <p:cNvPr id="5" name="Содержимое 4" descr="452821_origina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988840"/>
            <a:ext cx="4752528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Нормативно-справочные документы</a:t>
            </a:r>
            <a:r>
              <a:rPr lang="ru-RU" i="1" dirty="0"/>
              <a:t> </a:t>
            </a:r>
            <a:r>
              <a:rPr lang="ru-RU" dirty="0"/>
              <a:t>включают:</a:t>
            </a:r>
          </a:p>
        </p:txBody>
      </p:sp>
      <p:pic>
        <p:nvPicPr>
          <p:cNvPr id="5" name="Содержимое 4" descr="slide-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3528392" cy="201622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1. Первичные операционные нормы времени и расценки; нормы времени на выполнение управленческих процедур (маршрутно-технологическая карта, технологическая карта управленческих процедур).</a:t>
            </a:r>
          </a:p>
          <a:p>
            <a:pPr lvl="0"/>
            <a:r>
              <a:rPr lang="ru-RU" dirty="0"/>
              <a:t>2. Производные нормы и нормативы, полученные на основе первичных (сводные нормы трудовых затрат на изготовление продукции).</a:t>
            </a:r>
          </a:p>
          <a:p>
            <a:pPr lvl="0"/>
            <a:r>
              <a:rPr lang="ru-RU" dirty="0"/>
              <a:t>3. Нормы, установленные вышестоящими организациями или в централизованном порядке (нормы налогообложения фонда оплаты труда; размер подоходного налога с физических лиц).</a:t>
            </a:r>
          </a:p>
          <a:p>
            <a:endParaRPr lang="ru-RU" dirty="0"/>
          </a:p>
        </p:txBody>
      </p:sp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573016"/>
            <a:ext cx="3803915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Документы организационного, организационно-распорядительного и организационно-методического характера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    Они регламентируют задачи, функции, права, обязанности подразделений и отдельных работников системы управления персоналом; содержат методы и правила выполнения работ по управлению персоналом. Эти документы включают:</a:t>
            </a:r>
          </a:p>
          <a:p>
            <a:pPr lvl="0"/>
            <a:r>
              <a:rPr lang="ru-RU" dirty="0"/>
              <a:t>1. Законодательные акты по вопросам труда и кадров.</a:t>
            </a:r>
          </a:p>
          <a:p>
            <a:pPr lvl="0"/>
            <a:r>
              <a:rPr lang="ru-RU" dirty="0"/>
              <a:t>2. Указы Президента РФ, постановления и распоряжения Правительства РФ по вопросам труда, охраны труда, занятости.</a:t>
            </a:r>
          </a:p>
          <a:p>
            <a:pPr lvl="0"/>
            <a:r>
              <a:rPr lang="ru-RU" dirty="0"/>
              <a:t>3. Руководящие документы (положения, инструкции, методические указания, правила и другие документы) Минтруда РФ и других государственных органов.</a:t>
            </a:r>
          </a:p>
          <a:p>
            <a:r>
              <a:rPr lang="ru-RU" dirty="0"/>
              <a:t>4. Приказы, положения, правила и другие документы, издаваемые руководителем организации или соответствующими подразделениями по вопросам труда, численности, оплаты труда и т.д. (Правила внутреннего трудового распорядка, Коллективный договор, Положение о подразделении, Должностная инст­рукция, Штатное расписание)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Важнейшим нормативно-правовым документов в сфере управления персоналом является Трудовой кодекс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538464" cy="45720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Это основной закон, которым должен руководствоваться в своей работе кадровый специалист. Нормы ТК регулируют порядок приема и увольнения сотрудников, организацию их рабочего времени и времени отдыха, условия выплаты заработной платы, предоставление работникам различных льгот и компенсаций.</a:t>
            </a:r>
          </a:p>
        </p:txBody>
      </p:sp>
      <p:pic>
        <p:nvPicPr>
          <p:cNvPr id="5" name="Содержимое 4" descr="235393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556792"/>
            <a:ext cx="3022699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224</TotalTime>
  <Words>1397</Words>
  <Application>Microsoft Office PowerPoint</Application>
  <PresentationFormat>Экран (4:3)</PresentationFormat>
  <Paragraphs>88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Tw Cen MT</vt:lpstr>
      <vt:lpstr>Wingdings</vt:lpstr>
      <vt:lpstr>Wingdings 2</vt:lpstr>
      <vt:lpstr>Обычная</vt:lpstr>
      <vt:lpstr>       Нормативно-методическое и документационное обеспечение системы управления персоналом в организации</vt:lpstr>
      <vt:lpstr>Понятие системы управления персоналом</vt:lpstr>
      <vt:lpstr>Для успешного функционирования службы управления персоналом необходимо качественное нормативно-методическое и документационное обеспечение.</vt:lpstr>
      <vt:lpstr>Понятие нормативно-методического обеспечения системы управления персоналом</vt:lpstr>
      <vt:lpstr>Презентация PowerPoint</vt:lpstr>
      <vt:lpstr>Классификация нормативно-методической документации </vt:lpstr>
      <vt:lpstr>Нормативно-справочные документы включают:</vt:lpstr>
      <vt:lpstr>Документы организационного, организационно-распорядительного и организационно-методического характера</vt:lpstr>
      <vt:lpstr>Важнейшим нормативно-правовым документов в сфере управления персоналом является Трудовой кодекс</vt:lpstr>
      <vt:lpstr> Основополагающими организационными документами для компаний являются устав и учредительный договор </vt:lpstr>
      <vt:lpstr>Правила внутреннего распорядка</vt:lpstr>
      <vt:lpstr>Коллективный договор</vt:lpstr>
      <vt:lpstr>Должностная инструкция</vt:lpstr>
      <vt:lpstr>Должностная инструкция</vt:lpstr>
      <vt:lpstr>Положение о подразделении - документ, регламентирующий деятельность какого-либо структурного подразделения кадровой службы: его задачи, функции, права и ответственность </vt:lpstr>
      <vt:lpstr>. Документы технического, технико-экономического и экономического характера </vt:lpstr>
      <vt:lpstr>Понятие документационного обеспечения</vt:lpstr>
      <vt:lpstr>Функции документационного обеспечения</vt:lpstr>
      <vt:lpstr> Формы организации работ по документационному обеспечению</vt:lpstr>
      <vt:lpstr>Унифицированные системы документации в системе управления персоналом организации:</vt:lpstr>
      <vt:lpstr>Заключение</vt:lpstr>
      <vt:lpstr>Источники литературы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Нормативно-методическое и документационное обеспечение системы управления персоналом в организации</dc:title>
  <dc:creator>Q</dc:creator>
  <cp:lastModifiedBy>Сметанин Александр</cp:lastModifiedBy>
  <cp:revision>25</cp:revision>
  <dcterms:created xsi:type="dcterms:W3CDTF">2019-11-03T13:29:25Z</dcterms:created>
  <dcterms:modified xsi:type="dcterms:W3CDTF">2025-12-07T08:34:22Z</dcterms:modified>
</cp:coreProperties>
</file>