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D2B0F-3EA8-4753-B818-949C52354357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01855-C28F-4E35-A55D-BD408AA633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4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01855-C28F-4E35-A55D-BD408AA6339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47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548681"/>
            <a:ext cx="6777318" cy="1512167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 smtClean="0"/>
              <a:t>ТЕМА </a:t>
            </a:r>
            <a:r>
              <a:rPr lang="ru-RU" sz="2800" dirty="0"/>
              <a:t>5</a:t>
            </a:r>
            <a:r>
              <a:rPr lang="ru-RU" sz="2800" dirty="0" smtClean="0"/>
              <a:t>. Личность юриста. Профессиональная этика юриста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8136903" cy="324036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96952"/>
            <a:ext cx="8280920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072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88841"/>
            <a:ext cx="8496943" cy="46805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/>
              <a:t>Особенности адвокатской этики находят свое отражение, в частности, в следующих положениях Кодекса профессиональной этики адвокатов (статьи 3, 4, 6, 10</a:t>
            </a:r>
            <a:r>
              <a:rPr lang="ru-RU" sz="1600" dirty="0" smtClean="0"/>
              <a:t>):</a:t>
            </a:r>
            <a:endParaRPr lang="ru-RU" sz="1600" dirty="0"/>
          </a:p>
          <a:p>
            <a:pPr algn="just"/>
            <a:r>
              <a:rPr lang="ru-RU" sz="1600" dirty="0"/>
              <a:t>адвокаты при всех обстоятельствах должны сохранять честь и достоинство, присущие их профессии</a:t>
            </a:r>
            <a:r>
              <a:rPr lang="ru-RU" sz="1600" dirty="0" smtClean="0"/>
              <a:t>;</a:t>
            </a:r>
            <a:endParaRPr lang="ru-RU" sz="1600" dirty="0"/>
          </a:p>
          <a:p>
            <a:pPr algn="just"/>
            <a:r>
              <a:rPr lang="ru-RU" sz="1600" dirty="0"/>
              <a:t>адвокат обязан соблюдать сложившиеся в адвокатуре обычаи и традиции, соответствующие общим принципам нравственности в обществе</a:t>
            </a:r>
            <a:r>
              <a:rPr lang="ru-RU" sz="1600" dirty="0" smtClean="0"/>
              <a:t>;</a:t>
            </a:r>
            <a:endParaRPr lang="ru-RU" sz="1600" dirty="0"/>
          </a:p>
          <a:p>
            <a:pPr algn="just"/>
            <a:r>
              <a:rPr lang="ru-RU" sz="1600" dirty="0"/>
              <a:t>доверие к адвокату не может быть без уверенности в сохранении тайны. Профессиональная тайна адвоката представляет собой иммунитет доверителя</a:t>
            </a:r>
            <a:r>
              <a:rPr lang="ru-RU" sz="1600" dirty="0" smtClean="0"/>
              <a:t>;</a:t>
            </a:r>
            <a:endParaRPr lang="ru-RU" sz="1600" dirty="0"/>
          </a:p>
          <a:p>
            <a:pPr algn="just"/>
            <a:r>
              <a:rPr lang="ru-RU" sz="1600" dirty="0"/>
              <a:t>адвокат не может быть освобожден от обязанности хранить профессиональную тайну никем, кроме доверителя. Правила сохранения профессиональной тайны распространяются на содержание правовых советов, данных непосредственно доверителю или ему предназначенных; условия соглашения об оказании юридической помощи, включая денежные расчеты между адвокатом и доверителем; любые другие сведения, связанные с оказанием юридической помощи</a:t>
            </a:r>
            <a:r>
              <a:rPr lang="ru-RU" sz="1600" dirty="0" smtClean="0"/>
              <a:t>;</a:t>
            </a:r>
            <a:endParaRPr lang="ru-RU" sz="1600" dirty="0"/>
          </a:p>
          <a:p>
            <a:pPr algn="just"/>
            <a:r>
              <a:rPr lang="ru-RU" sz="1600" dirty="0"/>
              <a:t>адвокат не вправе давать свидетельские показания об обстоятельствах, которые стали ему известны в связи с исполнением профессиональных обязанностей</a:t>
            </a:r>
            <a:r>
              <a:rPr lang="ru-RU" sz="1600" dirty="0" smtClean="0"/>
              <a:t>;</a:t>
            </a:r>
            <a:endParaRPr lang="ru-RU" sz="1600" dirty="0"/>
          </a:p>
          <a:p>
            <a:pPr algn="just"/>
            <a:r>
              <a:rPr lang="ru-RU" sz="1600" dirty="0"/>
              <a:t>адвокат не вправе оказывать юридическую помощь, руководствуясь соображениями собственной выгоды, безнравственными интересами или под воздействием давления извне.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Адвокатская этика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2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988840"/>
            <a:ext cx="8568952" cy="4608513"/>
          </a:xfrm>
        </p:spPr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ru-RU" sz="1600" b="1" i="1" dirty="0" smtClean="0"/>
              <a:t>	</a:t>
            </a:r>
            <a:r>
              <a:rPr lang="ru-RU" sz="1600" b="1" dirty="0" smtClean="0"/>
              <a:t>Профессиональная деформация </a:t>
            </a:r>
            <a:r>
              <a:rPr lang="ru-RU" sz="1600" dirty="0" smtClean="0"/>
              <a:t>– несоответствующая общепринятой модели манера поведения, мышления и действий в профессиональной и повседневной жизни</a:t>
            </a:r>
            <a:r>
              <a:rPr lang="ru-RU" sz="1600" b="1" i="1" dirty="0" smtClean="0"/>
              <a:t>.</a:t>
            </a:r>
          </a:p>
          <a:p>
            <a:pPr indent="0" algn="just">
              <a:buNone/>
            </a:pPr>
            <a:r>
              <a:rPr lang="ru-RU" sz="1600" b="1" i="1" dirty="0"/>
              <a:t>	</a:t>
            </a:r>
            <a:r>
              <a:rPr lang="ru-RU" sz="1600" b="1" dirty="0"/>
              <a:t>Профессиональная деформация юриста </a:t>
            </a:r>
            <a:r>
              <a:rPr lang="ru-RU" sz="1600" dirty="0"/>
              <a:t>находит свое проявление, в частности, в следующих формах</a:t>
            </a:r>
            <a:r>
              <a:rPr lang="ru-RU" sz="1600" dirty="0" smtClean="0"/>
              <a:t>:</a:t>
            </a:r>
            <a:endParaRPr lang="ru-RU" sz="1600" dirty="0"/>
          </a:p>
          <a:p>
            <a:pPr marL="651510" indent="-285750" algn="just"/>
            <a:r>
              <a:rPr lang="ru-RU" sz="1600" dirty="0" smtClean="0"/>
              <a:t>злоупотребление </a:t>
            </a:r>
            <a:r>
              <a:rPr lang="ru-RU" sz="1600" dirty="0"/>
              <a:t>властью или служебным положением, превышение власти или должностных полномочий, использование административного ресурса (например, вмешательство извне на расследование и раскрытие преступления, использование так называемого «телефонного права», в совершении других противоправных деяний</a:t>
            </a:r>
            <a:r>
              <a:rPr lang="ru-RU" sz="1600" dirty="0" smtClean="0"/>
              <a:t>);</a:t>
            </a:r>
            <a:endParaRPr lang="ru-RU" sz="1600" dirty="0"/>
          </a:p>
          <a:p>
            <a:pPr marL="651510" indent="-285750" algn="just"/>
            <a:r>
              <a:rPr lang="ru-RU" sz="1600" dirty="0" smtClean="0"/>
              <a:t>совершение  </a:t>
            </a:r>
            <a:r>
              <a:rPr lang="ru-RU" sz="1600" dirty="0"/>
              <a:t>коррупционных деяний, в частности, способствование физическим и юридическим лицам в незаконном приобретении движимого и недвижимого </a:t>
            </a:r>
            <a:r>
              <a:rPr lang="ru-RU" sz="1600" dirty="0" smtClean="0"/>
              <a:t>имущества </a:t>
            </a:r>
            <a:r>
              <a:rPr lang="ru-RU" sz="1600" dirty="0"/>
              <a:t>за определенную взятку, незаконное получение различных услуг, льгот и привилегий</a:t>
            </a:r>
            <a:r>
              <a:rPr lang="ru-RU" sz="1600" dirty="0" smtClean="0"/>
              <a:t>;</a:t>
            </a:r>
            <a:endParaRPr lang="ru-RU" sz="1600" dirty="0"/>
          </a:p>
          <a:p>
            <a:pPr marL="651510" indent="-285750" algn="just"/>
            <a:r>
              <a:rPr lang="ru-RU" sz="1600" dirty="0" smtClean="0"/>
              <a:t>наличие </a:t>
            </a:r>
            <a:r>
              <a:rPr lang="ru-RU" sz="1600" dirty="0"/>
              <a:t>обвинительного или оправдательного уклона при расследовании и рассмотрении уголовных дел, вынесение судом наказания несоразмерно совершенному правонарушению</a:t>
            </a:r>
            <a:r>
              <a:rPr lang="ru-RU" sz="1600" dirty="0" smtClean="0"/>
              <a:t>;</a:t>
            </a:r>
            <a:endParaRPr lang="ru-RU" sz="1600" dirty="0"/>
          </a:p>
          <a:p>
            <a:pPr marL="651510" indent="-285750" algn="just"/>
            <a:r>
              <a:rPr lang="ru-RU" sz="1600" dirty="0" smtClean="0"/>
              <a:t>завышение </a:t>
            </a:r>
            <a:r>
              <a:rPr lang="ru-RU" sz="1600" dirty="0"/>
              <a:t>показателей о раскрываемости преступлений или искажение отчетности о </a:t>
            </a:r>
            <a:r>
              <a:rPr lang="ru-RU" sz="1600" dirty="0" smtClean="0"/>
              <a:t>состоянии </a:t>
            </a:r>
            <a:r>
              <a:rPr lang="ru-RU" sz="1600" dirty="0"/>
              <a:t>преступности в том или ином регионе страны</a:t>
            </a:r>
            <a:r>
              <a:rPr lang="ru-RU" sz="1600" dirty="0" smtClean="0"/>
              <a:t>;</a:t>
            </a:r>
            <a:endParaRPr lang="ru-RU" sz="1600" dirty="0"/>
          </a:p>
          <a:p>
            <a:pPr marL="651510" indent="-285750" algn="just"/>
            <a:r>
              <a:rPr lang="ru-RU" sz="1600" dirty="0" smtClean="0"/>
              <a:t>правовая некомпетентности– неспособность </a:t>
            </a:r>
            <a:r>
              <a:rPr lang="ru-RU" sz="1600" dirty="0"/>
              <a:t>профессионально выполнять закрепленный законом и иными нормативно-правовыми актами объем полномочий (прав и обязанностей), нести ответственность за их реализацию применительно к функциям и задачам органа (организации, учреждения, предприятия), где осуществляется юридическая практическая деятельность.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4. Профессиональная деформация юриста</a:t>
            </a:r>
            <a:br>
              <a:rPr lang="ru-RU" sz="2400" dirty="0" smtClean="0">
                <a:solidFill>
                  <a:schemeClr val="accent5"/>
                </a:solidFill>
              </a:rPr>
            </a:b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684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88841"/>
            <a:ext cx="864096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b="1" dirty="0" smtClean="0"/>
              <a:t>Объективные </a:t>
            </a:r>
            <a:r>
              <a:rPr lang="ru-RU" sz="1600" b="1" dirty="0"/>
              <a:t>факторы профессиональной деформации юриста </a:t>
            </a:r>
            <a:r>
              <a:rPr lang="ru-RU" sz="1600" dirty="0"/>
              <a:t>кроятся прежде всего в недостатках, несовершенстве политической и экономической системы нашего </a:t>
            </a:r>
            <a:r>
              <a:rPr lang="ru-RU" sz="1600" dirty="0" smtClean="0"/>
              <a:t>общества. Низкая правовая культура общества в целом. </a:t>
            </a:r>
            <a:r>
              <a:rPr lang="ru-RU" sz="1600" dirty="0"/>
              <a:t>Они выступают как среда, в которой функционирует право, а также как определяющие факторы общественной жизни, оказывающие воздействие на все виды социальных отношений, в том числе и на правовые отношения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b="1" dirty="0" smtClean="0"/>
              <a:t>	Субъективными </a:t>
            </a:r>
            <a:r>
              <a:rPr lang="ru-RU" sz="1600" b="1" dirty="0"/>
              <a:t>факторами проявления профессиональной деформации юриста </a:t>
            </a:r>
            <a:r>
              <a:rPr lang="ru-RU" sz="1600" dirty="0"/>
              <a:t>являются также незнание самого закона, заранее ведомое его нарушение, невыполнение; низкая социально-правовая и экономическая защищенность работников юридической профессии; коррумпированность, укрытие от регистрации и учета правонарушений некоторыми сотрудниками правоохранительных органов, низкий уровень их квалификации; выполнение ими несвойственных функций; неэффективность форм и методов </a:t>
            </a:r>
            <a:r>
              <a:rPr lang="ru-RU" sz="1600" dirty="0" err="1"/>
              <a:t>правовоспитательной</a:t>
            </a:r>
            <a:r>
              <a:rPr lang="ru-RU" sz="1600" dirty="0"/>
              <a:t> </a:t>
            </a:r>
            <a:r>
              <a:rPr lang="ru-RU" sz="1600" dirty="0" smtClean="0"/>
              <a:t>работы и другие.</a:t>
            </a:r>
            <a:r>
              <a:rPr lang="ru-RU" sz="1600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Профессиональная деформация юриста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836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988840"/>
            <a:ext cx="8640960" cy="4680520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повышение </a:t>
            </a:r>
            <a:r>
              <a:rPr lang="ru-RU" sz="1600" dirty="0"/>
              <a:t>общей и правовой культуры, </a:t>
            </a:r>
            <a:endParaRPr lang="ru-RU" sz="1600" dirty="0" smtClean="0"/>
          </a:p>
          <a:p>
            <a:pPr algn="just"/>
            <a:r>
              <a:rPr lang="ru-RU" sz="1600" dirty="0" smtClean="0"/>
              <a:t> улучшение </a:t>
            </a:r>
            <a:r>
              <a:rPr lang="ru-RU" sz="1600" dirty="0"/>
              <a:t>качественной подготовки юридических кадров, </a:t>
            </a:r>
            <a:endParaRPr lang="ru-RU" sz="1600" dirty="0" smtClean="0"/>
          </a:p>
          <a:p>
            <a:pPr algn="just"/>
            <a:r>
              <a:rPr lang="ru-RU" sz="1600" dirty="0" smtClean="0"/>
              <a:t>постоянное повышение квалификации юридических кадров; </a:t>
            </a:r>
          </a:p>
          <a:p>
            <a:pPr algn="just"/>
            <a:r>
              <a:rPr lang="ru-RU" sz="1600" dirty="0" smtClean="0"/>
              <a:t>периодическое проведение </a:t>
            </a:r>
            <a:r>
              <a:rPr lang="ru-RU" sz="1600" dirty="0"/>
              <a:t>аттестации с целью проверки пригодности занимаемой должности, компетентности и профессионализма.</a:t>
            </a:r>
          </a:p>
          <a:p>
            <a:pPr algn="just"/>
            <a:r>
              <a:rPr lang="ru-RU" sz="1600" dirty="0"/>
              <a:t>п</a:t>
            </a:r>
            <a:r>
              <a:rPr lang="ru-RU" sz="1600" dirty="0" smtClean="0"/>
              <a:t>ривлечение к ответственности </a:t>
            </a:r>
            <a:r>
              <a:rPr lang="ru-RU" sz="1600" dirty="0"/>
              <a:t>за нарушение правовых и морально-этических норм, регулирующих деятельность юриста; </a:t>
            </a:r>
            <a:endParaRPr lang="ru-RU" sz="1600" dirty="0" smtClean="0"/>
          </a:p>
          <a:p>
            <a:pPr algn="just"/>
            <a:r>
              <a:rPr lang="ru-RU" sz="1600" dirty="0" smtClean="0"/>
              <a:t>формирование </a:t>
            </a:r>
            <a:r>
              <a:rPr lang="ru-RU" sz="1600" dirty="0"/>
              <a:t>в юридической практике единой системы предупреждения коррупции</a:t>
            </a:r>
            <a:r>
              <a:rPr lang="ru-RU" sz="1600" dirty="0" smtClean="0"/>
              <a:t>;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600" dirty="0"/>
              <a:t>систематический обмен передовым опытом профессиональной деятельности юриста и т.д.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Пути преодоления профессиональной </a:t>
            </a:r>
            <a:br>
              <a:rPr lang="ru-RU" sz="2400" dirty="0" smtClean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>деформации юриста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2132856"/>
            <a:ext cx="8568952" cy="44644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400" b="1" dirty="0" smtClean="0"/>
              <a:t>Правовая культура</a:t>
            </a:r>
            <a:r>
              <a:rPr lang="en-US" sz="1400" b="1" dirty="0" smtClean="0"/>
              <a:t> </a:t>
            </a:r>
            <a:r>
              <a:rPr lang="ru-RU" sz="1400" b="1" dirty="0" smtClean="0"/>
              <a:t>– </a:t>
            </a:r>
            <a:r>
              <a:rPr lang="ru-RU" sz="1400" dirty="0" smtClean="0"/>
              <a:t>обусловленное всем социальным, духовным, политическим и экономическим строем качественное состояние правовой жизни общества, выражающееся в достигнутом уровне развития правовой деятельности, юридических актов, правосознания и в целом в уровне правового развития субъекта (человека различных групп, всего населения), а также в степени гарантированности государством и гражданским обществом прав и свобод человека ( учебник под ред. </a:t>
            </a:r>
            <a:r>
              <a:rPr lang="ru-RU" sz="1400" dirty="0" err="1" smtClean="0"/>
              <a:t>В.Д</a:t>
            </a:r>
            <a:r>
              <a:rPr lang="ru-RU" sz="1400" dirty="0" smtClean="0"/>
              <a:t>. </a:t>
            </a:r>
            <a:r>
              <a:rPr lang="ru-RU" sz="1400" dirty="0" err="1" smtClean="0"/>
              <a:t>Перевалова</a:t>
            </a:r>
            <a:r>
              <a:rPr lang="ru-RU" sz="1400" dirty="0" smtClean="0"/>
              <a:t>).</a:t>
            </a:r>
          </a:p>
          <a:p>
            <a:pPr marL="0" indent="0" algn="just">
              <a:buNone/>
            </a:pPr>
            <a:r>
              <a:rPr lang="ru-RU" sz="1400" dirty="0" smtClean="0"/>
              <a:t>	Правовая культура - некое качество правовой жизни общества, уровень ее развития, складывающийся из пребывающих в том или ином состоянии подсистем, частей или элементов.</a:t>
            </a:r>
          </a:p>
          <a:p>
            <a:pPr marL="0" indent="0" algn="just">
              <a:buNone/>
            </a:pPr>
            <a:r>
              <a:rPr lang="ru-RU" sz="1400" dirty="0" smtClean="0"/>
              <a:t>	Правовая культура – триединство понятий: право (обладание правовыми знаниями), правосознание, правовое поведение.</a:t>
            </a:r>
          </a:p>
          <a:p>
            <a:pPr marL="0" indent="0" algn="just">
              <a:buNone/>
            </a:pPr>
            <a:r>
              <a:rPr lang="ru-RU" sz="1400" dirty="0" smtClean="0"/>
              <a:t>	Правовая </a:t>
            </a:r>
            <a:r>
              <a:rPr lang="ru-RU" sz="1400" dirty="0"/>
              <a:t>культура </a:t>
            </a:r>
            <a:r>
              <a:rPr lang="ru-RU" sz="1400" dirty="0" smtClean="0"/>
              <a:t>общества выражается </a:t>
            </a:r>
            <a:r>
              <a:rPr lang="ru-RU" sz="1400" dirty="0"/>
              <a:t>в достигнутом уровне совершенства правовых актов, правовой и правоприменительной деятельности, правосознания и правового развития личности, а также в степени взаимной ответственности государства и личности. </a:t>
            </a: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/>
              <a:t> </a:t>
            </a:r>
            <a:r>
              <a:rPr lang="ru-RU" sz="1400" dirty="0" smtClean="0"/>
              <a:t>	</a:t>
            </a:r>
            <a:r>
              <a:rPr lang="ru-RU" sz="1400" b="1" dirty="0" smtClean="0"/>
              <a:t>Профессиональная </a:t>
            </a:r>
            <a:r>
              <a:rPr lang="ru-RU" sz="1400" b="1" dirty="0"/>
              <a:t>правовая культура юриста </a:t>
            </a:r>
            <a:r>
              <a:rPr lang="ru-RU" sz="1400" dirty="0"/>
              <a:t>– это система правовых знаний, умений и навыков, которые характеризуют высокий уровень правового развития юриста как профессионала и ее влияние на правовую культуру общества, благодаря профессиональной юридической деятельности.</a:t>
            </a: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 smtClean="0"/>
              <a:t>	</a:t>
            </a:r>
            <a:r>
              <a:rPr lang="ru-RU" sz="1400" b="1" dirty="0" smtClean="0"/>
              <a:t>Профессиональная </a:t>
            </a:r>
            <a:r>
              <a:rPr lang="ru-RU" sz="1400" b="1" dirty="0"/>
              <a:t>правовая культура </a:t>
            </a:r>
            <a:r>
              <a:rPr lang="ru-RU" sz="1400" dirty="0"/>
              <a:t>– одна из форм культуры, свойственная общности людей, которая профессионально занимается юридической деятельностью, требующей специального образования и практической подготовки</a:t>
            </a:r>
            <a:r>
              <a:rPr lang="ru-RU" sz="1400" dirty="0" smtClean="0"/>
              <a:t>.</a:t>
            </a:r>
          </a:p>
          <a:p>
            <a:pPr marL="0" indent="0" algn="just">
              <a:buNone/>
            </a:pPr>
            <a:endParaRPr lang="ru-RU" sz="1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Правовая культура юриста: понятие, основные черты, функции.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280919" cy="4608511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формируется в рамках профессиональной группы (судьи, прокуроры, адвокаты, нотариусы и т.д.);</a:t>
            </a:r>
          </a:p>
          <a:p>
            <a:pPr algn="just"/>
            <a:r>
              <a:rPr lang="ru-RU" sz="1600" dirty="0" smtClean="0"/>
              <a:t>правовая культура юриста принадлежит к </a:t>
            </a:r>
            <a:r>
              <a:rPr lang="ru-RU" sz="1600" dirty="0"/>
              <a:t>правовой культуре профессионального </a:t>
            </a:r>
            <a:r>
              <a:rPr lang="ru-RU" sz="1600" dirty="0" smtClean="0"/>
              <a:t>уровня</a:t>
            </a:r>
            <a:r>
              <a:rPr lang="en-US" sz="1600" dirty="0" smtClean="0"/>
              <a:t> (</a:t>
            </a:r>
            <a:r>
              <a:rPr lang="ru-RU" sz="1600" dirty="0" smtClean="0"/>
              <a:t>не бытового), имеет более высокий уровень развития в силу наличия юридических знаний, сформированного профессионального правосознания и личных качеств юриста;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является неотъемлемой частью правовой культуры общества (взаимосвязь- уровень правовой культуры общества влияет на правовую культуру юриста, с другой стороны- от профессионального уровня юристов зависит состояние правовой культуры общества);</a:t>
            </a:r>
          </a:p>
          <a:p>
            <a:pPr algn="just"/>
            <a:r>
              <a:rPr lang="ru-RU" sz="1600" dirty="0" smtClean="0"/>
              <a:t> является важнейшим компонентом эффективности профессиональной деятельности юриста.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endParaRPr lang="ru-RU" sz="1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Черты правовой культуры юриста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6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1" cy="47525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600" dirty="0"/>
              <a:t>уважительное отношение к праву, правовую образованность и информированность; </a:t>
            </a:r>
            <a:r>
              <a:rPr lang="ru-RU" sz="1600" dirty="0" smtClean="0"/>
              <a:t>глубокое </a:t>
            </a:r>
            <a:r>
              <a:rPr lang="ru-RU" sz="1600" dirty="0"/>
              <a:t>знание законодательства и подзаконных правовых </a:t>
            </a:r>
            <a:r>
              <a:rPr lang="ru-RU" sz="1600" dirty="0" smtClean="0"/>
              <a:t>актов; </a:t>
            </a:r>
            <a:r>
              <a:rPr lang="ru-RU" sz="1600" dirty="0"/>
              <a:t>высокий уровень правового мышления; качество профессиональной подготовки; умение эффективно использовать правовой инструментарий в юридической деятельности;</a:t>
            </a:r>
          </a:p>
          <a:p>
            <a:pPr algn="just"/>
            <a:r>
              <a:rPr lang="ru-RU" sz="1600" dirty="0" smtClean="0"/>
              <a:t>обширность </a:t>
            </a:r>
            <a:r>
              <a:rPr lang="ru-RU" sz="1600" dirty="0"/>
              <a:t>знаний по различным, в том числе и смежным, областям права, степень глубины политического и экономического мышления и анализа складывающихся реалий в государстве, кругозор в сфере специфических государственно-правовых проблем, определенный уровень общей правовой культуры;</a:t>
            </a:r>
          </a:p>
          <a:p>
            <a:pPr algn="just"/>
            <a:r>
              <a:rPr lang="ru-RU" sz="1600" dirty="0" smtClean="0"/>
              <a:t>владение навыками </a:t>
            </a:r>
            <a:r>
              <a:rPr lang="ru-RU" sz="1600" dirty="0"/>
              <a:t>правового поведения, высокие моральные, нравственные качества юриста, соответствие служебного и внеслужебного поведения этическим требованиям юриста (например, профессиональная безупречность, служебная дисциплинированность, добросовестность, честность и т.д.);</a:t>
            </a:r>
          </a:p>
          <a:p>
            <a:pPr algn="just"/>
            <a:r>
              <a:rPr lang="ru-RU" sz="1600" dirty="0" smtClean="0"/>
              <a:t>внутреннюю </a:t>
            </a:r>
            <a:r>
              <a:rPr lang="ru-RU" sz="1600" dirty="0"/>
              <a:t>убежденность юриста в необходимости своевременного, полного и всестороннего раскрытия того или иного правонарушения, рассмотрения и разрешения дела, в понимании ответственности за необеспечение охраны прав и законных интересов всех юридических лиц и граждан.</a:t>
            </a:r>
          </a:p>
          <a:p>
            <a:pPr marL="0" indent="0" algn="just">
              <a:buNone/>
            </a:pPr>
            <a:r>
              <a:rPr lang="ru-RU" sz="1600" dirty="0" smtClean="0"/>
              <a:t>	Важнейшим </a:t>
            </a:r>
            <a:r>
              <a:rPr lang="ru-RU" sz="1600" dirty="0"/>
              <a:t>элементом профессиональной правовой культуры является правосознание юристов.</a:t>
            </a:r>
          </a:p>
          <a:p>
            <a:pPr marL="0" indent="0" algn="just">
              <a:buNone/>
            </a:pPr>
            <a:r>
              <a:rPr lang="ru-RU" sz="1600" b="1" i="1" dirty="0" smtClean="0"/>
              <a:t>	Профессиональное </a:t>
            </a:r>
            <a:r>
              <a:rPr lang="ru-RU" sz="1600" b="1" i="1" dirty="0"/>
              <a:t>правосознание юриста </a:t>
            </a:r>
            <a:r>
              <a:rPr lang="ru-RU" sz="1600" dirty="0"/>
              <a:t>– это научно обоснованная стройная система правовых знаний, убеждений и чувств, которыми он руководствуется в своей </a:t>
            </a:r>
            <a:r>
              <a:rPr lang="ru-RU" sz="1600" dirty="0" smtClean="0"/>
              <a:t>деятельности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Юристы  </a:t>
            </a:r>
            <a:r>
              <a:rPr lang="ru-RU" sz="1600" dirty="0"/>
              <a:t>обладают специализированными, углубленными знаниями действующего законодательства, умениями и навыками его применения. Для профессионального правосознания характерно усвоение правовых знаний как системы, понимание взаимосвязей различных правовых норм, представление о воздействии права на общественные отношения, на мотивы поведения личности в правовой сфере.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Структура правовой культуры юриста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1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132856"/>
            <a:ext cx="8568951" cy="4536504"/>
          </a:xfrm>
        </p:spPr>
        <p:txBody>
          <a:bodyPr>
            <a:noAutofit/>
          </a:bodyPr>
          <a:lstStyle/>
          <a:p>
            <a:pPr algn="just"/>
            <a:r>
              <a:rPr lang="ru-RU" sz="1400" dirty="0"/>
              <a:t>познавательная </a:t>
            </a:r>
            <a:r>
              <a:rPr lang="ru-RU" sz="1400" dirty="0" smtClean="0"/>
              <a:t>функция – </a:t>
            </a:r>
            <a:r>
              <a:rPr lang="ru-RU" sz="1400" dirty="0"/>
              <a:t>выражается, в частности, в познании закономерностей становления и развития правового государства, модернизации политической и правовой систем, всего законодательства, ориентации на приоритет прав и свобод человека при разрешении государственных первоочередных задач общественной жизни</a:t>
            </a:r>
            <a:r>
              <a:rPr lang="ru-RU" sz="1400" dirty="0" smtClean="0"/>
              <a:t>,</a:t>
            </a:r>
          </a:p>
          <a:p>
            <a:pPr algn="just"/>
            <a:r>
              <a:rPr lang="ru-RU" sz="1400" dirty="0"/>
              <a:t> </a:t>
            </a:r>
            <a:r>
              <a:rPr lang="ru-RU" sz="1400" dirty="0" smtClean="0"/>
              <a:t>регулятивная </a:t>
            </a:r>
            <a:r>
              <a:rPr lang="ru-RU" sz="1400" dirty="0"/>
              <a:t>функция </a:t>
            </a:r>
            <a:r>
              <a:rPr lang="ru-RU" sz="1400" dirty="0" smtClean="0"/>
              <a:t>- направлена </a:t>
            </a:r>
            <a:r>
              <a:rPr lang="ru-RU" sz="1400" dirty="0"/>
              <a:t>на обеспечение устойчивого, динамичного, эффективного функционирования всех элементов правовой </a:t>
            </a:r>
            <a:r>
              <a:rPr lang="ru-RU" sz="1400" dirty="0" smtClean="0"/>
              <a:t>системы</a:t>
            </a:r>
          </a:p>
          <a:p>
            <a:pPr algn="just"/>
            <a:r>
              <a:rPr lang="ru-RU" sz="1400" dirty="0"/>
              <a:t>ценностно-оценочная функция -</a:t>
            </a:r>
            <a:r>
              <a:rPr lang="ru-RU" sz="1400" dirty="0" smtClean="0"/>
              <a:t> </a:t>
            </a:r>
            <a:r>
              <a:rPr lang="ru-RU" sz="1400" dirty="0"/>
              <a:t>проявляется при изучении и оценке им правовой действительности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/>
              <a:t> функция передачи накопленного правового опыта аккумулирует правовые ценности общества, сохраняет и передает их новому поколению, формируя необходимые правовые традиции. </a:t>
            </a:r>
            <a:endParaRPr lang="ru-RU" sz="1400" dirty="0" smtClean="0"/>
          </a:p>
          <a:p>
            <a:pPr algn="just"/>
            <a:r>
              <a:rPr lang="ru-RU" sz="1400" dirty="0"/>
              <a:t> функция правового моделирования (прогностическая) выражается в научном предвидении тенденций и разработке направлений дальнейшего развития и совершенствования законодательства, юридической практики, в разработке новых фундаментальных теорий, тенденций права, </a:t>
            </a:r>
            <a:endParaRPr lang="ru-RU" sz="1400" dirty="0" smtClean="0"/>
          </a:p>
          <a:p>
            <a:pPr algn="just"/>
            <a:r>
              <a:rPr lang="ru-RU" sz="1400" dirty="0"/>
              <a:t> воспитательная функция </a:t>
            </a:r>
            <a:r>
              <a:rPr lang="ru-RU" sz="1400" dirty="0" smtClean="0"/>
              <a:t> </a:t>
            </a:r>
            <a:r>
              <a:rPr lang="ru-RU" sz="1400" dirty="0"/>
              <a:t>способствует воспитанию у личности внутренней потребности, привычки соблюдать нормы права, формированию таких черт, как законопослушание, привитию уважительного отношения к праву, как непреложной ценности.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Функции правовой культуры юриста 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9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88840"/>
            <a:ext cx="8352928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 </a:t>
            </a:r>
            <a:r>
              <a:rPr lang="ru-RU" sz="1400" dirty="0" smtClean="0"/>
              <a:t>Термин «профессиональная </a:t>
            </a:r>
            <a:r>
              <a:rPr lang="ru-RU" sz="1400" dirty="0"/>
              <a:t>этика» обычно употребляется для обозначения своеобразного нравственного кодекса поведения людей определенной профессии</a:t>
            </a:r>
            <a:r>
              <a:rPr lang="ru-RU" sz="1400" dirty="0" smtClean="0"/>
              <a:t>.</a:t>
            </a:r>
            <a:endParaRPr lang="ru-RU" sz="1400" dirty="0"/>
          </a:p>
          <a:p>
            <a:pPr marL="0" indent="0" algn="just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Профессиональная </a:t>
            </a:r>
            <a:r>
              <a:rPr lang="ru-RU" sz="1400" dirty="0"/>
              <a:t>этика изучает нравственные качества специалиста, обеспечивающие выполнение профессионального долга; специфические для данной профессии нравственные нормы, которые выражают эти отношения; профессиональную деятельность как нравственное качество личности.</a:t>
            </a:r>
          </a:p>
          <a:p>
            <a:pPr marL="0" indent="0" algn="just">
              <a:buNone/>
            </a:pPr>
            <a:r>
              <a:rPr lang="ru-RU" sz="1600" b="1" dirty="0" smtClean="0"/>
              <a:t>       </a:t>
            </a:r>
            <a:r>
              <a:rPr lang="ru-RU" sz="1400" b="1" i="1" dirty="0" smtClean="0"/>
              <a:t>Профессиональная </a:t>
            </a:r>
            <a:r>
              <a:rPr lang="ru-RU" sz="1400" b="1" i="1" dirty="0"/>
              <a:t>этика юриста </a:t>
            </a:r>
            <a:r>
              <a:rPr lang="ru-RU" sz="1400" dirty="0"/>
              <a:t>– это совокупность моральных требований к работникам юридической профессии, обеспечивающих нравственный характер их трудовой деятельности и внеслужебного </a:t>
            </a:r>
            <a:r>
              <a:rPr lang="ru-RU" sz="1400" dirty="0" smtClean="0"/>
              <a:t>поведения.</a:t>
            </a:r>
          </a:p>
          <a:p>
            <a:pPr marL="0" indent="0" algn="just">
              <a:buNone/>
            </a:pPr>
            <a:r>
              <a:rPr lang="ru-RU" sz="1400" dirty="0" smtClean="0"/>
              <a:t>       Для </a:t>
            </a:r>
            <a:r>
              <a:rPr lang="ru-RU" sz="1400" dirty="0"/>
              <a:t>профессиональной этики юриста характерна особо тесная связь правовых и моральных норм, регулирующих его профессиональную деятельность</a:t>
            </a:r>
            <a:r>
              <a:rPr lang="ru-RU" sz="1400" dirty="0" smtClean="0"/>
              <a:t>.</a:t>
            </a:r>
          </a:p>
          <a:p>
            <a:pPr marL="0" indent="0" algn="just">
              <a:buNone/>
            </a:pPr>
            <a:r>
              <a:rPr lang="ru-RU" sz="1400" dirty="0" smtClean="0"/>
              <a:t>        </a:t>
            </a:r>
            <a:r>
              <a:rPr lang="ru-RU" sz="1400" b="1" dirty="0" smtClean="0"/>
              <a:t>Качества личности юриста-профессионала </a:t>
            </a:r>
            <a:r>
              <a:rPr lang="ru-RU" sz="1400" b="1" dirty="0"/>
              <a:t>с</a:t>
            </a:r>
            <a:r>
              <a:rPr lang="ru-RU" sz="1400" b="1" dirty="0" smtClean="0"/>
              <a:t> </a:t>
            </a:r>
            <a:r>
              <a:rPr lang="ru-RU" sz="1400" b="1" dirty="0"/>
              <a:t>позиции профессиональной </a:t>
            </a:r>
            <a:r>
              <a:rPr lang="ru-RU" sz="1400" b="1" dirty="0" smtClean="0"/>
              <a:t>этики</a:t>
            </a:r>
            <a:endParaRPr lang="ru-RU" sz="1400" b="1" dirty="0"/>
          </a:p>
          <a:p>
            <a:pPr algn="just"/>
            <a:r>
              <a:rPr lang="ru-RU" sz="1400" dirty="0"/>
              <a:t> </a:t>
            </a:r>
            <a:r>
              <a:rPr lang="ru-RU" sz="1400" dirty="0" smtClean="0"/>
              <a:t> </a:t>
            </a:r>
            <a:r>
              <a:rPr lang="ru-RU" sz="1400" b="1" i="1" dirty="0" smtClean="0"/>
              <a:t>профессионально-деловые</a:t>
            </a:r>
            <a:r>
              <a:rPr lang="ru-RU" sz="1400" b="1" i="1" dirty="0"/>
              <a:t>: </a:t>
            </a:r>
            <a:r>
              <a:rPr lang="ru-RU" sz="1400" dirty="0"/>
              <a:t>глубокое уважение закона, работоспособность, ответственность за судьбу людей; дисциплинированность, пунктуальность и </a:t>
            </a:r>
            <a:r>
              <a:rPr lang="ru-RU" sz="1400" dirty="0" err="1"/>
              <a:t>др</a:t>
            </a:r>
            <a:r>
              <a:rPr lang="ru-RU" sz="1400" dirty="0" smtClean="0"/>
              <a:t>;</a:t>
            </a:r>
            <a:endParaRPr lang="ru-RU" sz="1400" dirty="0"/>
          </a:p>
          <a:p>
            <a:pPr algn="just"/>
            <a:r>
              <a:rPr lang="ru-RU" sz="1400" b="1" i="1" dirty="0" smtClean="0"/>
              <a:t>морально-этические</a:t>
            </a:r>
            <a:r>
              <a:rPr lang="ru-RU" sz="1400" b="1" i="1" dirty="0"/>
              <a:t>: </a:t>
            </a:r>
            <a:r>
              <a:rPr lang="ru-RU" sz="1400" dirty="0"/>
              <a:t>твердость моральных устоев, высокие этические взгляды, совесть, принципиальность, гуманность, нетерпимость к нарушителям закона и </a:t>
            </a:r>
            <a:r>
              <a:rPr lang="ru-RU" sz="1400" dirty="0" err="1"/>
              <a:t>др</a:t>
            </a:r>
            <a:r>
              <a:rPr lang="ru-RU" sz="1400" dirty="0" smtClean="0"/>
              <a:t>;</a:t>
            </a:r>
            <a:endParaRPr lang="ru-RU" sz="1400" dirty="0"/>
          </a:p>
          <a:p>
            <a:pPr algn="just"/>
            <a:r>
              <a:rPr lang="ru-RU" sz="1400" b="1" i="1" dirty="0" smtClean="0"/>
              <a:t>интеллектуальные</a:t>
            </a:r>
            <a:r>
              <a:rPr lang="ru-RU" sz="1400" b="1" i="1" dirty="0"/>
              <a:t>:</a:t>
            </a:r>
            <a:r>
              <a:rPr lang="ru-RU" sz="1400" dirty="0"/>
              <a:t> умение отличать существенное от несущественного, глубина и логичность мышления, здравый смысл, рассудительность, гибкость мышления, наблюдательность, память и </a:t>
            </a:r>
            <a:r>
              <a:rPr lang="ru-RU" sz="1400" dirty="0" err="1"/>
              <a:t>др</a:t>
            </a:r>
            <a:r>
              <a:rPr lang="ru-RU" sz="1400" dirty="0" smtClean="0"/>
              <a:t>;</a:t>
            </a:r>
            <a:endParaRPr lang="ru-RU" sz="1400" dirty="0"/>
          </a:p>
          <a:p>
            <a:pPr algn="just"/>
            <a:r>
              <a:rPr lang="ru-RU" sz="1400" b="1" i="1" dirty="0" smtClean="0"/>
              <a:t>организационные</a:t>
            </a:r>
            <a:r>
              <a:rPr lang="ru-RU" sz="1400" b="1" i="1" dirty="0"/>
              <a:t>:</a:t>
            </a:r>
            <a:r>
              <a:rPr lang="ru-RU" sz="1400" dirty="0"/>
              <a:t> умение организовать собственную эффективную работу, а также работу коллег и коллектива.</a:t>
            </a:r>
            <a:endParaRPr lang="ru-RU" sz="1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2. Профессиональная этика юриста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88840"/>
            <a:ext cx="8496943" cy="4869160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 принцип </a:t>
            </a:r>
            <a:r>
              <a:rPr lang="ru-RU" sz="1400" dirty="0">
                <a:solidFill>
                  <a:schemeClr val="tx1"/>
                </a:solidFill>
              </a:rPr>
              <a:t>господства права, верховенства правового </a:t>
            </a:r>
            <a:r>
              <a:rPr lang="ru-RU" sz="1400" dirty="0" smtClean="0">
                <a:solidFill>
                  <a:schemeClr val="tx1"/>
                </a:solidFill>
              </a:rPr>
              <a:t>закона;</a:t>
            </a:r>
          </a:p>
          <a:p>
            <a:r>
              <a:rPr lang="ru-RU" sz="1400" dirty="0">
                <a:solidFill>
                  <a:schemeClr val="tx1"/>
                </a:solidFill>
              </a:rPr>
              <a:t> принцип независимости и подчинения только </a:t>
            </a:r>
            <a:r>
              <a:rPr lang="ru-RU" sz="1400" dirty="0" smtClean="0">
                <a:solidFill>
                  <a:schemeClr val="tx1"/>
                </a:solidFill>
              </a:rPr>
              <a:t>закону;</a:t>
            </a:r>
          </a:p>
          <a:p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принцип </a:t>
            </a:r>
            <a:r>
              <a:rPr lang="ru-RU" sz="1400" dirty="0">
                <a:solidFill>
                  <a:schemeClr val="tx1"/>
                </a:solidFill>
              </a:rPr>
              <a:t>непримиримости к </a:t>
            </a:r>
            <a:r>
              <a:rPr lang="ru-RU" sz="1400" dirty="0" smtClean="0">
                <a:solidFill>
                  <a:schemeClr val="tx1"/>
                </a:solidFill>
              </a:rPr>
              <a:t>несправедливости;</a:t>
            </a:r>
          </a:p>
          <a:p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принцип исполнения профессионального  долга;</a:t>
            </a:r>
          </a:p>
          <a:p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принцип гуманного, заботливого отношения к </a:t>
            </a:r>
            <a:r>
              <a:rPr lang="ru-RU" sz="1400" dirty="0" smtClean="0">
                <a:solidFill>
                  <a:schemeClr val="tx1"/>
                </a:solidFill>
              </a:rPr>
              <a:t>человеку;</a:t>
            </a:r>
          </a:p>
          <a:p>
            <a:r>
              <a:rPr lang="ru-RU" sz="1400" dirty="0">
                <a:solidFill>
                  <a:schemeClr val="tx1"/>
                </a:solidFill>
              </a:rPr>
              <a:t> честность и </a:t>
            </a:r>
            <a:r>
              <a:rPr lang="ru-RU" sz="1400" dirty="0" smtClean="0">
                <a:solidFill>
                  <a:schemeClr val="tx1"/>
                </a:solidFill>
              </a:rPr>
              <a:t>правдивость;</a:t>
            </a:r>
          </a:p>
          <a:p>
            <a:r>
              <a:rPr lang="ru-RU" sz="1400" dirty="0">
                <a:solidFill>
                  <a:schemeClr val="tx1"/>
                </a:solidFill>
              </a:rPr>
              <a:t> доброжелательность, чуткость и отзывчивость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	Правила профессиональной этики юриста закреплены в соответствующих кодексах профессиональной этики:</a:t>
            </a:r>
          </a:p>
          <a:p>
            <a:r>
              <a:rPr lang="ru-RU" sz="1400" dirty="0">
                <a:solidFill>
                  <a:schemeClr val="tx1"/>
                </a:solidFill>
              </a:rPr>
              <a:t> «Кодекс судейской этики» ,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утверждён VIII Всероссийским съездом судей </a:t>
            </a:r>
            <a:r>
              <a:rPr lang="ru-RU" sz="1400" dirty="0" smtClean="0">
                <a:solidFill>
                  <a:schemeClr val="tx1"/>
                </a:solidFill>
              </a:rPr>
              <a:t>19.12.2012; </a:t>
            </a:r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«Кодекс этики прокурорского работника Российской Федерации» утверждён Приказом Генпрокуратуры РФ от 17 марта 2010 </a:t>
            </a:r>
            <a:r>
              <a:rPr lang="ru-RU" sz="1400" dirty="0" smtClean="0">
                <a:solidFill>
                  <a:schemeClr val="tx1"/>
                </a:solidFill>
              </a:rPr>
              <a:t>года.</a:t>
            </a:r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«</a:t>
            </a:r>
            <a:r>
              <a:rPr lang="ru-RU" sz="1400" dirty="0">
                <a:solidFill>
                  <a:schemeClr val="tx1"/>
                </a:solidFill>
              </a:rPr>
              <a:t>Кодекс профессиональной этики сотрудника органов внутренних дел Российской Федерации</a:t>
            </a:r>
            <a:r>
              <a:rPr lang="ru-RU" sz="1400" dirty="0" smtClean="0">
                <a:solidFill>
                  <a:schemeClr val="tx1"/>
                </a:solidFill>
              </a:rPr>
              <a:t>», </a:t>
            </a:r>
            <a:r>
              <a:rPr lang="ru-RU" sz="1400" dirty="0">
                <a:solidFill>
                  <a:schemeClr val="tx1"/>
                </a:solidFill>
              </a:rPr>
              <a:t>принят Приказом МВД РФ от 24 декабря 2008 </a:t>
            </a:r>
            <a:r>
              <a:rPr lang="ru-RU" sz="1400" dirty="0" smtClean="0">
                <a:solidFill>
                  <a:schemeClr val="tx1"/>
                </a:solidFill>
              </a:rPr>
              <a:t>года.</a:t>
            </a:r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«Кодекс профессиональной этики адвоката</a:t>
            </a:r>
            <a:r>
              <a:rPr lang="ru-RU" sz="1400" dirty="0" smtClean="0">
                <a:solidFill>
                  <a:schemeClr val="tx1"/>
                </a:solidFill>
              </a:rPr>
              <a:t>», </a:t>
            </a:r>
            <a:r>
              <a:rPr lang="ru-RU" sz="1400" dirty="0">
                <a:solidFill>
                  <a:schemeClr val="tx1"/>
                </a:solidFill>
              </a:rPr>
              <a:t>принят Всероссийским съездом адвокатов 31 января 2003 </a:t>
            </a:r>
            <a:r>
              <a:rPr lang="ru-RU" sz="1400" dirty="0" smtClean="0">
                <a:solidFill>
                  <a:schemeClr val="tx1"/>
                </a:solidFill>
              </a:rPr>
              <a:t>года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 с изменениями и дополнениями.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«</a:t>
            </a:r>
            <a:r>
              <a:rPr lang="ru-RU" sz="1400" dirty="0">
                <a:solidFill>
                  <a:schemeClr val="tx1"/>
                </a:solidFill>
              </a:rPr>
              <a:t>Кодекс этики и служебного поведения федеральных государственных служащих Следственного комитета Российской Федерации» (утв. Следственным комитетом РФ 11.04.2011)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«Кодекс профессиональной этики нотариусов» (утв. </a:t>
            </a:r>
            <a:r>
              <a:rPr lang="ru-RU" sz="1400" dirty="0" err="1" smtClean="0">
                <a:solidFill>
                  <a:schemeClr val="tx1"/>
                </a:solidFill>
              </a:rPr>
              <a:t>МинЮстом</a:t>
            </a:r>
            <a:r>
              <a:rPr lang="ru-RU" sz="1400" dirty="0" smtClean="0">
                <a:solidFill>
                  <a:schemeClr val="tx1"/>
                </a:solidFill>
              </a:rPr>
              <a:t> РФ от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3. Принципы профессиональной этики юриста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35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988840"/>
            <a:ext cx="8352928" cy="475252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	</a:t>
            </a:r>
            <a:r>
              <a:rPr lang="ru-RU" sz="2900" dirty="0" smtClean="0"/>
              <a:t>Кодекс </a:t>
            </a:r>
            <a:r>
              <a:rPr lang="ru-RU" sz="2900" dirty="0"/>
              <a:t>судейской этики исходит из признания высокого авторитета нравственных норм, их обязательности наряду с правовыми нормами. </a:t>
            </a:r>
            <a:endParaRPr lang="ru-RU" sz="2900" dirty="0" smtClean="0"/>
          </a:p>
          <a:p>
            <a:pPr marL="0" indent="0" algn="just">
              <a:buNone/>
            </a:pPr>
            <a:r>
              <a:rPr lang="ru-RU" sz="2900" dirty="0"/>
              <a:t>	</a:t>
            </a:r>
            <a:r>
              <a:rPr lang="ru-RU" sz="2900" dirty="0" smtClean="0"/>
              <a:t>«</a:t>
            </a:r>
            <a:r>
              <a:rPr lang="ru-RU" sz="2900" dirty="0"/>
              <a:t>В своей профессиональной деятельности и вне службы судья обязан соблюдать Конституцию Российской Федерации, руководствоваться Законом Российской Федерации «О статусе судей в Российской Федерации» и другими нормативно-правовыми актами, правилами поведения, установленными настоящим кодексом, общепринятыми нормами морали, способствовать утверждению в обществе уверенности в справедливости, беспристрастности и независимости суда». В этой формуле находит свое отражение неразрывная связь права и нравственности, регулирующих жизнь и деятельность людей юридической профессии.</a:t>
            </a:r>
          </a:p>
          <a:p>
            <a:pPr marL="0" indent="0" algn="just">
              <a:buNone/>
            </a:pPr>
            <a:r>
              <a:rPr lang="ru-RU" sz="2900" dirty="0" smtClean="0"/>
              <a:t>	В </a:t>
            </a:r>
            <a:r>
              <a:rPr lang="ru-RU" sz="2900" dirty="0"/>
              <a:t>главах второй и третьей </a:t>
            </a:r>
            <a:r>
              <a:rPr lang="ru-RU" sz="2900" dirty="0" smtClean="0"/>
              <a:t>Кодекса судейской этики </a:t>
            </a:r>
            <a:r>
              <a:rPr lang="ru-RU" sz="2900" dirty="0"/>
              <a:t>отмечается, в частности, что судья при исполнении своих обязанностей по осуществлению правосудия:</a:t>
            </a:r>
          </a:p>
          <a:p>
            <a:pPr algn="just"/>
            <a:r>
              <a:rPr lang="ru-RU" sz="2900" dirty="0" smtClean="0"/>
              <a:t>должен </a:t>
            </a:r>
            <a:r>
              <a:rPr lang="ru-RU" sz="2900" dirty="0"/>
              <a:t>добросовестно исполнять свои профессиональные обязанности и принимать все необходимые меры для своевременного рассмотрения дел и материалов;</a:t>
            </a:r>
          </a:p>
          <a:p>
            <a:pPr algn="just"/>
            <a:r>
              <a:rPr lang="ru-RU" sz="2900" dirty="0" smtClean="0"/>
              <a:t>обязан </a:t>
            </a:r>
            <a:r>
              <a:rPr lang="ru-RU" sz="2900" dirty="0"/>
              <a:t>быть беспристрастным, не допускать влияний на свою профессиональную деятельность со стороны кого бы то ни было;</a:t>
            </a:r>
          </a:p>
          <a:p>
            <a:pPr algn="just"/>
            <a:r>
              <a:rPr lang="ru-RU" sz="2900" dirty="0" smtClean="0"/>
              <a:t>должен </a:t>
            </a:r>
            <a:r>
              <a:rPr lang="ru-RU" sz="2900" dirty="0"/>
              <a:t>быть терпимым, вежливым, тактичным и уважительным в отношении участников судебного разбирательства. Судье следует требовать аналогичного поведения от всех лиц, участвующих в судопроизводстве;</a:t>
            </a:r>
          </a:p>
          <a:p>
            <a:pPr algn="just"/>
            <a:r>
              <a:rPr lang="ru-RU" sz="2900" dirty="0" smtClean="0"/>
              <a:t>не </a:t>
            </a:r>
            <a:r>
              <a:rPr lang="ru-RU" sz="2900" dirty="0"/>
              <a:t>вправе разглашать информацию, полученную при исполнении своих обязанностей;</a:t>
            </a:r>
          </a:p>
          <a:p>
            <a:pPr algn="just"/>
            <a:r>
              <a:rPr lang="ru-RU" sz="2900" dirty="0" smtClean="0"/>
              <a:t>должен </a:t>
            </a:r>
            <a:r>
              <a:rPr lang="ru-RU" sz="2900" dirty="0"/>
              <a:t>требовать от работников аппарата суда и своих непосредственных подчиненных добросовестности и преданности своему делу;</a:t>
            </a:r>
          </a:p>
          <a:p>
            <a:pPr algn="just"/>
            <a:r>
              <a:rPr lang="ru-RU" sz="2900" dirty="0" smtClean="0"/>
              <a:t>должен </a:t>
            </a:r>
            <a:r>
              <a:rPr lang="ru-RU" sz="2900" dirty="0"/>
              <a:t>избегать любых личных связей, которые могут причинить ущерб репутации, затронуть его честь и достоинство.  </a:t>
            </a:r>
            <a:endParaRPr lang="ru-RU" sz="29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56263" cy="1440160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1"/>
                </a:solidFill>
              </a:rPr>
              <a:t>Этика судьи</a:t>
            </a:r>
            <a:endParaRPr lang="ru-RU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2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352927" cy="4464495"/>
          </a:xfrm>
        </p:spPr>
        <p:txBody>
          <a:bodyPr>
            <a:normAutofit fontScale="92500" lnSpcReduction="20000"/>
          </a:bodyPr>
          <a:lstStyle/>
          <a:p>
            <a:pPr indent="0">
              <a:buNone/>
            </a:pPr>
            <a:r>
              <a:rPr lang="ru-RU" sz="1600" dirty="0" smtClean="0"/>
              <a:t>	</a:t>
            </a:r>
            <a:r>
              <a:rPr lang="ru-RU" sz="1600" dirty="0"/>
              <a:t>Поведение сотрудника всегда и при любых обстоятельствах должно быть безупречным, соответствовать высоким стандартам профессионализма и нравственно-этическим принципам стража правопорядка. Ничто не должно порочить деловую репутацию и авторитет сотрудника.</a:t>
            </a:r>
          </a:p>
          <a:p>
            <a:pPr indent="0">
              <a:buNone/>
            </a:pPr>
            <a:r>
              <a:rPr lang="ru-RU" sz="1600" dirty="0" smtClean="0"/>
              <a:t>	 </a:t>
            </a:r>
            <a:r>
              <a:rPr lang="ru-RU" sz="1600" dirty="0"/>
              <a:t>Нормы профессиональной этики предписывают сотруднику:</a:t>
            </a:r>
          </a:p>
          <a:p>
            <a:pPr marL="651510" indent="-285750"/>
            <a:r>
              <a:rPr lang="ru-RU" sz="1600" dirty="0" smtClean="0"/>
              <a:t>вести </a:t>
            </a:r>
            <a:r>
              <a:rPr lang="ru-RU" sz="1600" dirty="0"/>
              <a:t>себя с чувством собственного достоинства, доброжелательно и открыто, внимательно и предупредительно, вызывая уважение граждан к органам внутренних дел и готовность сотрудничать с ними;</a:t>
            </a:r>
          </a:p>
          <a:p>
            <a:pPr marL="651510" indent="-285750"/>
            <a:r>
              <a:rPr lang="ru-RU" sz="1600" dirty="0" smtClean="0"/>
              <a:t>постоянно </a:t>
            </a:r>
            <a:r>
              <a:rPr lang="ru-RU" sz="1600" dirty="0"/>
              <a:t>контролировать своё поведение, чувства и эмоции, не позволяя личным симпатиям или антипатиям, неприязни, недоброму настроению или дружеским чувствам влиять на служебные решения, уметь предвидеть последствия своих поступков и действий;</a:t>
            </a:r>
          </a:p>
          <a:p>
            <a:pPr marL="651510" indent="-285750"/>
            <a:r>
              <a:rPr lang="ru-RU" sz="1600" dirty="0" smtClean="0"/>
              <a:t>обращаться </a:t>
            </a:r>
            <a:r>
              <a:rPr lang="ru-RU" sz="1600" dirty="0"/>
              <a:t>одинаково корректно с гражданами независимо от их служебного или социального положения, не проявляя подобострастия к социально успешным и пренебрежения к людям с низким социальным статусом;</a:t>
            </a:r>
          </a:p>
          <a:p>
            <a:pPr marL="651510" indent="-285750"/>
            <a:r>
              <a:rPr lang="ru-RU" sz="1600" dirty="0" smtClean="0"/>
              <a:t>оказывать </a:t>
            </a:r>
            <a:r>
              <a:rPr lang="ru-RU" sz="1600" dirty="0"/>
              <a:t>уважение и внимание старшим по званию или возрасту, всегда первым приветствовать: младшему – старшего, подчинённому – начальника, мужчине – женщину</a:t>
            </a:r>
            <a:r>
              <a:rPr lang="ru-RU" sz="1600" dirty="0" smtClean="0"/>
              <a:t>;</a:t>
            </a:r>
            <a:endParaRPr lang="ru-RU" sz="1600" dirty="0"/>
          </a:p>
          <a:p>
            <a:pPr marL="651510" indent="-285750"/>
            <a:r>
              <a:rPr lang="ru-RU" sz="1600" dirty="0"/>
              <a:t>придерживаться делового стиля поведения, основанного на самодисциплине и выражающегося в профессиональной компетентности, обязательности, аккуратности, точности, внимательности, умении ценить своё и чужое время</a:t>
            </a:r>
            <a:r>
              <a:rPr lang="ru-RU" sz="1600" dirty="0" smtClean="0"/>
              <a:t>;</a:t>
            </a:r>
            <a:endParaRPr lang="ru-RU" sz="1600" dirty="0"/>
          </a:p>
          <a:p>
            <a:pPr marL="651510" indent="-285750"/>
            <a:r>
              <a:rPr lang="ru-RU" sz="1600" dirty="0"/>
              <a:t>в поведении с коллегами проявлять простоту и скромность, умение искренне радоваться успехам сослуживцев, содействовать успешному выполнению ими трудных поручений, быть нетерпимым к бахвальству и хвастовству, зависти и недоброжелательности.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 Этика сотрудника органов внутренних дел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12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1378</TotalTime>
  <Words>757</Words>
  <Application>Microsoft Office PowerPoint</Application>
  <PresentationFormat>Экран (4:3)</PresentationFormat>
  <Paragraphs>101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      ТЕМА 5. Личность юриста. Профессиональная этика юриста</vt:lpstr>
      <vt:lpstr>1. Правовая культура юриста: понятие, основные черты, функции.</vt:lpstr>
      <vt:lpstr>Черты правовой культуры юриста</vt:lpstr>
      <vt:lpstr>Структура правовой культуры юриста</vt:lpstr>
      <vt:lpstr>Функции правовой культуры юриста </vt:lpstr>
      <vt:lpstr>2. Профессиональная этика юриста</vt:lpstr>
      <vt:lpstr>3. Принципы профессиональной этики юриста</vt:lpstr>
      <vt:lpstr>Этика судьи</vt:lpstr>
      <vt:lpstr> Этика сотрудника органов внутренних дел</vt:lpstr>
      <vt:lpstr>Адвокатская этика</vt:lpstr>
      <vt:lpstr>4. Профессиональная деформация юриста </vt:lpstr>
      <vt:lpstr>Профессиональная деформация юриста</vt:lpstr>
      <vt:lpstr>Пути преодоления профессиональной  деформации юриста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Понятие юриспруденции</dc:title>
  <dc:creator>Крюкова Ю.Я.</dc:creator>
  <cp:lastModifiedBy>Крюкова Юлия Я.</cp:lastModifiedBy>
  <cp:revision>120</cp:revision>
  <dcterms:created xsi:type="dcterms:W3CDTF">2019-08-22T19:11:12Z</dcterms:created>
  <dcterms:modified xsi:type="dcterms:W3CDTF">2019-11-26T06:28:11Z</dcterms:modified>
</cp:coreProperties>
</file>