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2" r:id="rId26"/>
    <p:sldId id="298" r:id="rId27"/>
    <p:sldId id="299" r:id="rId28"/>
    <p:sldId id="297" r:id="rId29"/>
    <p:sldId id="283" r:id="rId30"/>
    <p:sldId id="284" r:id="rId31"/>
    <p:sldId id="285" r:id="rId32"/>
    <p:sldId id="286" r:id="rId33"/>
    <p:sldId id="301" r:id="rId34"/>
    <p:sldId id="289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FB27-294B-4094-AABD-7855B8BA963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A06C-B57D-41B5-8CA4-23089B687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231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Ленин рассматривал федерацию как продиктованную условиями многонациональной России форму перехода к «вполне единому государству».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40DC362-8B0B-40CE-932E-757933A5B454}" type="slidenum">
              <a:rPr lang="ru-RU" altLang="ru-RU" smtClean="0">
                <a:latin typeface="Arial" charset="0"/>
              </a:rPr>
              <a:pPr/>
              <a:t>31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9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54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8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88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0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8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2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8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2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9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5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4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lchevskpravoslavniy.ru/wp-content/uploads/2011/07/134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shist.com/images/russia/ermak-surikov-bi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l-biography.ru/alpha/l/lermontov-mixail-yurevich-lermontov-mikhail-yuryevich" TargetMode="External"/><Relationship Id="rId2" Type="http://schemas.openxmlformats.org/officeDocument/2006/relationships/hyperlink" Target="http://all-biography.ru/alpha/p/petr-i-petr-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/index.php?title=%D0%A4%D0%B0%D0%B9%D0%BB:Chersonesos_ruins.jpg&amp;filetimestamp=2009040415254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80920" cy="511256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</a:t>
            </a:r>
            <a:r>
              <a:rPr lang="ru-RU" sz="4400" b="1" i="1" dirty="0">
                <a:solidFill>
                  <a:srgbClr val="FF0000"/>
                </a:solidFill>
              </a:rPr>
              <a:t>стория формирования </a:t>
            </a:r>
            <a:r>
              <a:rPr lang="ru-RU" b="1" i="1" dirty="0">
                <a:solidFill>
                  <a:srgbClr val="FF0000"/>
                </a:solidFill>
              </a:rPr>
              <a:t>Р</a:t>
            </a:r>
            <a:r>
              <a:rPr lang="ru-RU" sz="4400" b="1" i="1" dirty="0">
                <a:solidFill>
                  <a:srgbClr val="FF0000"/>
                </a:solidFill>
              </a:rPr>
              <a:t>оссии как </a:t>
            </a:r>
            <a:r>
              <a:rPr lang="ru-RU" sz="4400" b="1" i="1" dirty="0" err="1">
                <a:solidFill>
                  <a:srgbClr val="FF0000"/>
                </a:solidFill>
              </a:rPr>
              <a:t>полиэтничного</a:t>
            </a:r>
            <a:r>
              <a:rPr lang="ru-RU" sz="4400" b="1" i="1" dirty="0">
                <a:solidFill>
                  <a:srgbClr val="FF0000"/>
                </a:solidFill>
              </a:rPr>
              <a:t> и </a:t>
            </a:r>
            <a:r>
              <a:rPr lang="ru-RU" sz="4400" b="1" i="1" dirty="0" err="1">
                <a:solidFill>
                  <a:srgbClr val="FF0000"/>
                </a:solidFill>
              </a:rPr>
              <a:t>поликонфессионального</a:t>
            </a:r>
            <a:r>
              <a:rPr lang="ru-RU" sz="4400" b="1" i="1" dirty="0">
                <a:solidFill>
                  <a:srgbClr val="FF0000"/>
                </a:solidFill>
              </a:rPr>
              <a:t> государства</a:t>
            </a:r>
            <a:br>
              <a:rPr lang="ru-RU" sz="4400" i="1" dirty="0">
                <a:solidFill>
                  <a:srgbClr val="FF0000"/>
                </a:solidFill>
              </a:rPr>
            </a:b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lchevskpravoslavniy.ru/wp-content/uploads/2011/07/134-300x2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8293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5414411"/>
            <a:ext cx="55446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Крещение князя Владимира.</a:t>
            </a:r>
            <a:b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Бронников Фёдор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y-dlya-prezentacii-po-istorii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" y="0"/>
            <a:ext cx="9108152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Князь Ярослав Мудрый стоял у истоков появления первых русских монастырей, в числе которых главный – Киево-Печерский. Монастырь не только внёс огромную лепту в продвижение и популяризацию христианства и православия, но и сыграл огромную роль в просвещении. Ведь здесь составлялись летописи и переводились книги. А ещё в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 это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 время появилась «Русская правда» Ярослава Мудрого. Это первый свод законов Руси, который последователи дописывали и преумножали.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5286412" cy="384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fea90e853966c2eb54828c6ecc03e4a7197c7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858692"/>
            <a:ext cx="3143272" cy="464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88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873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Куликовская битва 1380г.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643438" y="1340768"/>
            <a:ext cx="4321175" cy="52568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- </a:t>
            </a:r>
            <a:r>
              <a:rPr lang="ru-RU" altLang="ru-RU" b="1" u="sng" dirty="0">
                <a:solidFill>
                  <a:srgbClr val="6600CC"/>
                </a:solidFill>
              </a:rPr>
              <a:t>на Куликовом поле впервые сражалось единое русское войско, составленное из дружин практически всех русских земель, под единым командованием московского князя</a:t>
            </a:r>
            <a:r>
              <a:rPr lang="ru-RU" altLang="ru-RU" dirty="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2293" name="Picture 5" descr="kuli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175894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7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8678"/>
          <a:stretch/>
        </p:blipFill>
        <p:spPr bwMode="auto">
          <a:xfrm>
            <a:off x="1259632" y="44624"/>
            <a:ext cx="6408712" cy="65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3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3159E-02B0-414A-8806-5B23298F4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6652"/>
            <a:ext cx="836381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207962"/>
            <a:ext cx="8795072" cy="106079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dirty="0"/>
              <a:t>        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Свержение ордынского владычества – </a:t>
            </a:r>
            <a:b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1480 год «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стояние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 реке Угре»</a:t>
            </a:r>
            <a:r>
              <a:rPr lang="ru-RU" altLang="ru-RU" sz="4000" dirty="0"/>
              <a:t> </a:t>
            </a:r>
          </a:p>
        </p:txBody>
      </p:sp>
      <p:pic>
        <p:nvPicPr>
          <p:cNvPr id="20484" name="Picture 5" descr="map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4096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9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зятие Каза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47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00" y="116632"/>
            <a:ext cx="732704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Покорение Сибири Ермаком. Картина В. Сурикова, 1895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Ермак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3250"/>
            <a:ext cx="8424936" cy="505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72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280"/>
            <a:ext cx="7848872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И. Скотти. Минин и Пожарский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oxford.ru/uploads/tinymce_image/image/32408/%D0%BC%D0%B8%D0%BD%D0%B8%D0%BD_%D0%B8_%D0%BF%D0%BE%D0%B6%D0%B0%D1%80%D1%81%D0%BA%D0%B8%D0%B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2" y="836712"/>
            <a:ext cx="867946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8272" y="6188389"/>
            <a:ext cx="852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1612 г.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ополочение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подошло к Москве и 26 октября освободило ее от поляков. </a:t>
            </a:r>
          </a:p>
        </p:txBody>
      </p:sp>
    </p:spTree>
    <p:extLst>
      <p:ext uri="{BB962C8B-B14F-4D97-AF65-F5344CB8AC3E}">
        <p14:creationId xmlns:p14="http://schemas.microsoft.com/office/powerpoint/2010/main" val="165887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 rot="5400000">
            <a:off x="3428991" y="2357430"/>
            <a:ext cx="2143140" cy="1587"/>
          </a:xfrm>
          <a:prstGeom prst="straightConnector1">
            <a:avLst/>
          </a:prstGeom>
          <a:noFill/>
          <a:ln w="57150" cap="flat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5715007" y="1000108"/>
            <a:ext cx="928694" cy="642941"/>
          </a:xfrm>
          <a:prstGeom prst="straightConnector1">
            <a:avLst/>
          </a:prstGeom>
          <a:noFill/>
          <a:ln w="57150" cap="flat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Shape 128"/>
          <p:cNvCxnSpPr/>
          <p:nvPr/>
        </p:nvCxnSpPr>
        <p:spPr>
          <a:xfrm flipH="1">
            <a:off x="2643174" y="1000108"/>
            <a:ext cx="785818" cy="571503"/>
          </a:xfrm>
          <a:prstGeom prst="straightConnector1">
            <a:avLst/>
          </a:prstGeom>
          <a:noFill/>
          <a:ln w="57150" cap="flat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Shape 129"/>
          <p:cNvSpPr/>
          <p:nvPr/>
        </p:nvSpPr>
        <p:spPr>
          <a:xfrm>
            <a:off x="3286116" y="714356"/>
            <a:ext cx="2520279" cy="93610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>
            <a:solidFill>
              <a:srgbClr val="B56E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Задачи </a:t>
            </a:r>
          </a:p>
        </p:txBody>
      </p:sp>
      <p:sp>
        <p:nvSpPr>
          <p:cNvPr id="130" name="Shape 130"/>
          <p:cNvSpPr/>
          <p:nvPr/>
        </p:nvSpPr>
        <p:spPr>
          <a:xfrm>
            <a:off x="500033" y="1571612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Завершение войны против интервентов</a:t>
            </a:r>
          </a:p>
        </p:txBody>
      </p:sp>
      <p:sp>
        <p:nvSpPr>
          <p:cNvPr id="131" name="Shape 131"/>
          <p:cNvSpPr/>
          <p:nvPr/>
        </p:nvSpPr>
        <p:spPr>
          <a:xfrm>
            <a:off x="6554024" y="1571612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Возвращение утраченных земель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500694" y="2786058"/>
            <a:ext cx="3643306" cy="400109"/>
          </a:xfrm>
          <a:prstGeom prst="rect">
            <a:avLst/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1632 -1634 -  Смоленская война</a:t>
            </a:r>
            <a:r>
              <a:rPr lang="ru-RU" sz="20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2786058"/>
            <a:ext cx="3349036" cy="707886"/>
          </a:xfrm>
          <a:prstGeom prst="rect">
            <a:avLst/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1617 – </a:t>
            </a:r>
            <a:r>
              <a:rPr lang="ru-RU" sz="2000" b="1" i="0" u="none" strike="noStrike" cap="none" baseline="0" dirty="0" err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Столбовский</a:t>
            </a:r>
            <a:r>
              <a:rPr lang="ru-RU" sz="20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мир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1618 – </a:t>
            </a:r>
            <a:r>
              <a:rPr lang="ru-RU" sz="2000" b="1" i="0" u="none" strike="noStrike" cap="none" baseline="0" dirty="0" err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Деулинское</a:t>
            </a:r>
            <a:r>
              <a:rPr lang="ru-RU" sz="20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перемирие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Внешняя политика России в 1613-1645 гг.</a:t>
            </a:r>
          </a:p>
        </p:txBody>
      </p:sp>
      <p:sp>
        <p:nvSpPr>
          <p:cNvPr id="135" name="Shape 135"/>
          <p:cNvSpPr/>
          <p:nvPr/>
        </p:nvSpPr>
        <p:spPr>
          <a:xfrm>
            <a:off x="3500430" y="3429000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Обеспечение безопасности южных границ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571604" y="4686366"/>
            <a:ext cx="5786477" cy="400109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1637 – 1642 -  Азовское «сидение» донских казаков</a:t>
            </a:r>
          </a:p>
        </p:txBody>
      </p:sp>
    </p:spTree>
    <p:extLst>
      <p:ext uri="{BB962C8B-B14F-4D97-AF65-F5344CB8AC3E}">
        <p14:creationId xmlns:p14="http://schemas.microsoft.com/office/powerpoint/2010/main" val="353641638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E5DBEA8-060A-388A-CE2F-98C0F0D2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" t="-41" r="6097" b="-279"/>
          <a:stretch/>
        </p:blipFill>
        <p:spPr>
          <a:xfrm>
            <a:off x="-23568" y="-340"/>
            <a:ext cx="9144617" cy="685834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F5CACB4-60B7-673F-4B65-4A2AB81C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2448272"/>
          </a:xfrm>
          <a:solidFill>
            <a:srgbClr val="FFFFFF">
              <a:alpha val="75000"/>
            </a:srgb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Российская Федерация – одно из крупнейших в мире многонациональных государств.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Большинство народов России на протяжении веков формировались на территории современного Российского государства и внесли свой вклад в развитие российской государственности и культуры.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6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6480175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96001"/>
                </a:srgbClr>
              </a:gs>
              <a:gs pos="50000">
                <a:srgbClr val="FFFF00">
                  <a:alpha val="83000"/>
                </a:srgbClr>
              </a:gs>
              <a:gs pos="100000">
                <a:srgbClr val="FFFF00">
                  <a:gamma/>
                  <a:shade val="46275"/>
                  <a:invGamma/>
                  <a:alpha val="96001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89756" y="1124744"/>
            <a:ext cx="8964488" cy="4832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походы и политические переговоры -  (1654-1656).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1654г - воссоединение Украины и государства Русского.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с Речью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(1654-1667) -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Андрусовское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перемирие.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со шведами  -  1656-1661гг.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1635-1646гг - Строительство оборонительной линии (Белгород-Воронеж–Тамбов) –29 крепостей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масштабные военные реформы с приглашением иностранных специалистов.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357188"/>
            <a:ext cx="8143875" cy="500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Внешняя 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764872266"/>
      </p:ext>
    </p:extLst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1121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 Сибири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1435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 Дежнев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1648 г. – плавание вдоль Чукотского п-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открытие пролива, отделяющего Азию от Северной Америки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Поярков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1643-1646 г. – прошел из Якутска по рекам Лена, Алдан, вышел по Амуру в охотское море, а затем вернулся в Якутск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Ерофей Хабаров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1649-1650г. – поход в Даурию, освоил земли по р. Амур и составил их карты (чертеж)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Атласов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1696-1697 г. – экспедиция на Камчатку          присоединение ее к России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00250" y="6072188"/>
            <a:ext cx="5715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43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052736"/>
            <a:ext cx="3887788" cy="3528392"/>
          </a:xfrm>
          <a:prstGeom prst="rect">
            <a:avLst/>
          </a:prstGeom>
        </p:spPr>
        <p:txBody>
          <a:bodyPr vert="horz" anchor="t" anchorCtr="1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br>
              <a:rPr kumimoji="0" lang="ru-RU" sz="4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800" cap="all" dirty="0">
                <a:solidFill>
                  <a:schemeClr val="bg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2"/>
              </a:rPr>
              <a:t>Петр </a:t>
            </a:r>
            <a:r>
              <a:rPr lang="en-US" sz="4800" cap="all" dirty="0">
                <a:solidFill>
                  <a:schemeClr val="bg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2"/>
              </a:rPr>
              <a:t>1 </a:t>
            </a:r>
            <a:r>
              <a:rPr lang="ru-RU" sz="4800" cap="all" dirty="0">
                <a:solidFill>
                  <a:schemeClr val="bg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2"/>
              </a:rPr>
              <a:t>Великий</a:t>
            </a:r>
            <a:endParaRPr lang="ru-RU" sz="4800" cap="all" dirty="0">
              <a:solidFill>
                <a:schemeClr val="bg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  <a:hlinkClick r:id="rId3"/>
            </a:endParaRPr>
          </a:p>
        </p:txBody>
      </p:sp>
      <p:pic>
        <p:nvPicPr>
          <p:cNvPr id="5" name="Picture 4" descr="М. Ю. Лермонтов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3968" y="548680"/>
            <a:ext cx="4621431" cy="5528027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422108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(1672 - 1725)</a:t>
            </a:r>
          </a:p>
        </p:txBody>
      </p:sp>
    </p:spTree>
    <p:extLst>
      <p:ext uri="{BB962C8B-B14F-4D97-AF65-F5344CB8AC3E}">
        <p14:creationId xmlns:p14="http://schemas.microsoft.com/office/powerpoint/2010/main" val="918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Титул императора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941168"/>
            <a:ext cx="8424936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b="1" dirty="0">
                <a:solidFill>
                  <a:srgbClr val="FF0000"/>
                </a:solidFill>
              </a:rPr>
              <a:t>После победы в Великой Северной войне (1700 – 1721), которая позволила расширить территории России в Прибалтийском регионе, Петр I по прошению сенаторов принял титул Отца Отечества, Императора Всероссийского, Петра Великого в 1721 году.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328592" cy="32211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4581128"/>
            <a:ext cx="5328592" cy="246221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Царь Пётр </a:t>
            </a:r>
            <a:r>
              <a:rPr lang="en-US" sz="1000" dirty="0"/>
              <a:t>I</a:t>
            </a:r>
            <a:r>
              <a:rPr lang="ru-RU" sz="1000" dirty="0"/>
              <a:t> принимает титул Отца Отечества, Императора Всероссийского, 1721 год.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8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внешней политики Екатерины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285720" y="6143644"/>
            <a:ext cx="357190" cy="35719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6" y="2643182"/>
            <a:ext cx="3286116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выхода России к черному морю.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643182"/>
            <a:ext cx="3214710" cy="1500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/>
              <a:t>Обеспечение безопасности петровских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завоеваний</a:t>
            </a:r>
            <a:r>
              <a:rPr lang="ru-RU" b="1" dirty="0"/>
              <a:t> в Прибалтике.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4929198"/>
            <a:ext cx="4786346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антифранцузская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коалиция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(созданная под эгидой Екатерины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Великой французской революцией).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00166" y="1571612"/>
            <a:ext cx="714380" cy="107157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0" y="1571612"/>
            <a:ext cx="714380" cy="335758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72264" y="1571612"/>
            <a:ext cx="714380" cy="107157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47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5" y="40700"/>
            <a:ext cx="8140133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Результаты внешней политики Екатерины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1428736"/>
            <a:ext cx="5286412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1406" y="3214686"/>
            <a:ext cx="3500462" cy="192882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рост территорий.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и присоединены: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на Дальнем Востоке и Северной Америке;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Северное Причерноморье; 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Южная Прибалтика;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Правобережная Украина и Белоруссия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3214686"/>
            <a:ext cx="2286016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населения.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36 миллионов человек</a:t>
            </a:r>
          </a:p>
        </p:txBody>
      </p:sp>
      <p:sp>
        <p:nvSpPr>
          <p:cNvPr id="25" name="Загнутый угол 24"/>
          <p:cNvSpPr/>
          <p:nvPr/>
        </p:nvSpPr>
        <p:spPr>
          <a:xfrm>
            <a:off x="1785918" y="2214554"/>
            <a:ext cx="5786478" cy="71438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России из европейской страны в великую мировую державу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00760" y="3214686"/>
            <a:ext cx="3000396" cy="1857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Русского флота в Средиземном море, Тихом  и Атлантическом океанах.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5720" y="5500702"/>
            <a:ext cx="8643998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стоило России больших усилий, коллосального напряжения сил, материальных затрат и людских потерь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Управляющая кнопка: назад 37">
            <a:hlinkClick r:id="rId3" action="ppaction://hlinksldjump" highlightClick="1"/>
          </p:cNvPr>
          <p:cNvSpPr/>
          <p:nvPr/>
        </p:nvSpPr>
        <p:spPr>
          <a:xfrm>
            <a:off x="285720" y="6357958"/>
            <a:ext cx="357190" cy="35719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714876" y="192880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25" idx="2"/>
            <a:endCxn id="7" idx="3"/>
          </p:cNvCxnSpPr>
          <p:nvPr/>
        </p:nvCxnSpPr>
        <p:spPr>
          <a:xfrm rot="5400000">
            <a:off x="3107521" y="1643050"/>
            <a:ext cx="285752" cy="2857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5" idx="2"/>
          </p:cNvCxnSpPr>
          <p:nvPr/>
        </p:nvCxnSpPr>
        <p:spPr>
          <a:xfrm rot="5400000">
            <a:off x="4518422" y="3053953"/>
            <a:ext cx="285754" cy="35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5" idx="2"/>
            <a:endCxn id="31" idx="0"/>
          </p:cNvCxnSpPr>
          <p:nvPr/>
        </p:nvCxnSpPr>
        <p:spPr>
          <a:xfrm rot="16200000" flipH="1">
            <a:off x="5947181" y="1660909"/>
            <a:ext cx="285752" cy="2821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1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Присоединение Средней Азии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39750" y="1268413"/>
            <a:ext cx="7848600" cy="504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1830-е гг. – присоединение Казахстана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539750" y="2060575"/>
            <a:ext cx="7848600" cy="504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1865-1875 гг. – завоевание Коканда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39750" y="2924175"/>
            <a:ext cx="7848600" cy="504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1873 г. – подчинение Бухарского эмирата и Хивинского ханства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539750" y="3860800"/>
            <a:ext cx="7848600" cy="5048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1879-1884 гг. – присоединение Туркмении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755650" y="4652963"/>
            <a:ext cx="7272338" cy="1728787"/>
          </a:xfrm>
          <a:prstGeom prst="upArrow">
            <a:avLst>
              <a:gd name="adj1" fmla="val 50537"/>
              <a:gd name="adj2" fmla="val 375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Туркестанское</a:t>
            </a:r>
          </a:p>
          <a:p>
            <a:pPr algn="ctr"/>
            <a:r>
              <a:rPr lang="ru-RU"/>
              <a:t>генерал-губернаторство</a:t>
            </a:r>
          </a:p>
          <a:p>
            <a:pPr algn="ctr"/>
            <a:r>
              <a:rPr lang="ru-RU"/>
              <a:t>(Ташкент)</a:t>
            </a:r>
          </a:p>
        </p:txBody>
      </p:sp>
    </p:spTree>
    <p:extLst>
      <p:ext uri="{BB962C8B-B14F-4D97-AF65-F5344CB8AC3E}">
        <p14:creationId xmlns:p14="http://schemas.microsoft.com/office/powerpoint/2010/main" val="29215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5" grpId="0" animBg="1"/>
      <p:bldP spid="532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400" y="31330"/>
            <a:ext cx="6589199" cy="949745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 Дальнем Востоке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5867400" y="1628775"/>
            <a:ext cx="1728788" cy="10080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Китай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1042988" y="1773238"/>
            <a:ext cx="4608512" cy="792162"/>
          </a:xfrm>
          <a:prstGeom prst="homePlate">
            <a:avLst>
              <a:gd name="adj" fmla="val 677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Айгунский договор 1858 г.</a:t>
            </a:r>
          </a:p>
          <a:p>
            <a:pPr algn="ctr"/>
            <a:r>
              <a:rPr lang="ru-RU"/>
              <a:t>Пекинский договор 1860 г.</a:t>
            </a:r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2763838" y="1268413"/>
            <a:ext cx="2592387" cy="360362"/>
          </a:xfrm>
          <a:prstGeom prst="borderCallout2">
            <a:avLst>
              <a:gd name="adj1" fmla="val 31718"/>
              <a:gd name="adj2" fmla="val 102940"/>
              <a:gd name="adj3" fmla="val 31718"/>
              <a:gd name="adj4" fmla="val 108694"/>
              <a:gd name="adj5" fmla="val 230398"/>
              <a:gd name="adj6" fmla="val 1138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pPr algn="ctr"/>
            <a:r>
              <a:rPr lang="ru-RU"/>
              <a:t>Граница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5867400" y="2997200"/>
            <a:ext cx="1728788" cy="6477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Япония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1042988" y="2997200"/>
            <a:ext cx="4608512" cy="576263"/>
          </a:xfrm>
          <a:prstGeom prst="homePlate">
            <a:avLst>
              <a:gd name="adj" fmla="val 9311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Симодский договор 1855 г.</a:t>
            </a:r>
          </a:p>
          <a:p>
            <a:pPr algn="ctr"/>
            <a:r>
              <a:rPr lang="ru-RU"/>
              <a:t>Петербургский договор 1875 г.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042988" y="2708275"/>
            <a:ext cx="410527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Курилы – российские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042988" y="3573463"/>
            <a:ext cx="4105275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dirty="0"/>
              <a:t>Курилы – японские</a:t>
            </a:r>
          </a:p>
          <a:p>
            <a:pPr algn="ctr">
              <a:lnSpc>
                <a:spcPct val="75000"/>
              </a:lnSpc>
            </a:pPr>
            <a:r>
              <a:rPr lang="ru-RU" dirty="0"/>
              <a:t>Сахалин - российский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5724525" y="4292600"/>
            <a:ext cx="1943100" cy="1441450"/>
          </a:xfrm>
          <a:prstGeom prst="star5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США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042988" y="4652963"/>
            <a:ext cx="4608512" cy="792162"/>
          </a:xfrm>
          <a:prstGeom prst="homePlate">
            <a:avLst>
              <a:gd name="adj" fmla="val 677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1867 г.</a:t>
            </a:r>
          </a:p>
          <a:p>
            <a:pPr algn="ctr"/>
            <a:r>
              <a:rPr lang="ru-RU" dirty="0"/>
              <a:t>Продажа Аляски (7,2 млн. </a:t>
            </a:r>
            <a:r>
              <a:rPr lang="en-US" dirty="0">
                <a:cs typeface="Arial" charset="0"/>
              </a:rPr>
              <a:t>$</a:t>
            </a:r>
            <a:r>
              <a:rPr lang="ru-RU" dirty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8" grpId="0" animBg="1"/>
      <p:bldP spid="54280" grpId="0" animBg="1"/>
      <p:bldP spid="54281" grpId="0" animBg="1"/>
      <p:bldP spid="54282" grpId="0" animBg="1"/>
      <p:bldP spid="54283" grpId="0" animBg="1"/>
      <p:bldP spid="54285" grpId="0" animBg="1"/>
      <p:bldP spid="54286" grpId="0" animBg="1"/>
      <p:bldP spid="54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339" y="0"/>
            <a:ext cx="7745133" cy="12808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Консервативное направление:</a:t>
            </a:r>
            <a:br>
              <a:rPr lang="ru-RU" alt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официальной народности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27994" y="1566640"/>
            <a:ext cx="5903912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</a:rPr>
              <a:t>Граф С.С. Уваров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Президент академии наук (1818-1855)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Министр народного просвещения (1833-1849)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827088" y="3141663"/>
            <a:ext cx="28670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Православие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539750" y="4076700"/>
            <a:ext cx="315436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Самодержавие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827088" y="5013325"/>
            <a:ext cx="28670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Народность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flipH="1">
            <a:off x="4140200" y="4076700"/>
            <a:ext cx="4535488" cy="649288"/>
          </a:xfrm>
          <a:prstGeom prst="homePlate">
            <a:avLst>
              <a:gd name="adj" fmla="val 174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Единственно возможная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для России форма правления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 flipH="1">
            <a:off x="4140200" y="3078956"/>
            <a:ext cx="4535488" cy="649287"/>
          </a:xfrm>
          <a:prstGeom prst="homePlate">
            <a:avLst>
              <a:gd name="adj" fmla="val 174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Глубокая религиозность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российского народа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 flipH="1">
            <a:off x="4211638" y="4941888"/>
            <a:ext cx="4464050" cy="649287"/>
          </a:xfrm>
          <a:prstGeom prst="homePlate">
            <a:avLst>
              <a:gd name="adj" fmla="val 1718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Духовная связь народа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с монархом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539750" y="5805488"/>
            <a:ext cx="8135938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Цель – укрепление самодержавия, сохранение существующего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порядка, борьба с революционной «заразой» Запада</a:t>
            </a:r>
          </a:p>
        </p:txBody>
      </p:sp>
    </p:spTree>
    <p:extLst>
      <p:ext uri="{BB962C8B-B14F-4D97-AF65-F5344CB8AC3E}">
        <p14:creationId xmlns:p14="http://schemas.microsoft.com/office/powerpoint/2010/main" val="14272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6" grpId="0" animBg="1"/>
      <p:bldP spid="40967" grpId="0" animBg="1"/>
      <p:bldP spid="40968" grpId="0" animBg="1"/>
      <p:bldP spid="40969" grpId="0" animBg="1"/>
      <p:bldP spid="40971" grpId="0" animBg="1"/>
      <p:bldP spid="40972" grpId="0" animBg="1"/>
      <p:bldP spid="409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6247" y="332583"/>
            <a:ext cx="8811505" cy="5400600"/>
          </a:xfrm>
        </p:spPr>
      </p:pic>
      <p:sp>
        <p:nvSpPr>
          <p:cNvPr id="12" name="TextBox 11"/>
          <p:cNvSpPr txBox="1"/>
          <p:nvPr/>
        </p:nvSpPr>
        <p:spPr>
          <a:xfrm>
            <a:off x="1547664" y="5085184"/>
            <a:ext cx="2326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452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4348" y="428604"/>
            <a:ext cx="7286676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Памятник ,посвященный  тысячелетию Руси в Новгороде</a:t>
            </a:r>
          </a:p>
        </p:txBody>
      </p:sp>
      <p:pic>
        <p:nvPicPr>
          <p:cNvPr id="1027" name="Picture 3" descr="C:\Documents and Settings\user\Мои документы\Мои рисунки\c3262b1ce2a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558" r="7558"/>
          <a:stretch>
            <a:fillRect/>
          </a:stretch>
        </p:blipFill>
        <p:spPr bwMode="auto">
          <a:xfrm>
            <a:off x="683568" y="1124744"/>
            <a:ext cx="7403727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57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29038" y="771525"/>
            <a:ext cx="5414962" cy="865188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ручной ввод 7"/>
          <p:cNvSpPr/>
          <p:nvPr/>
        </p:nvSpPr>
        <p:spPr>
          <a:xfrm rot="16200000">
            <a:off x="1466057" y="-680244"/>
            <a:ext cx="969962" cy="3648075"/>
          </a:xfrm>
          <a:prstGeom prst="flowChartManualInput">
            <a:avLst/>
          </a:prstGeom>
          <a:solidFill>
            <a:srgbClr val="DAB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827088" y="744538"/>
            <a:ext cx="81375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rgbClr val="500000"/>
                </a:solidFill>
                <a:latin typeface="Trebuchet MS" pitchFamily="34" charset="0"/>
              </a:rPr>
              <a:t>Взгляды большевиков на национально-государственное устройство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95288" y="1844675"/>
            <a:ext cx="302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rebuchet MS" pitchFamily="34" charset="0"/>
              </a:rPr>
              <a:t>С одной стороны</a:t>
            </a: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3995738" y="1844675"/>
            <a:ext cx="4897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rebuchet MS" pitchFamily="34" charset="0"/>
              </a:rPr>
              <a:t>считали, что Россия должна быть единой и нераздельной республикой с твердой властью, т.е. </a:t>
            </a:r>
            <a:r>
              <a:rPr lang="ru-RU" altLang="ru-RU" sz="2800" b="1">
                <a:solidFill>
                  <a:srgbClr val="7A0000"/>
                </a:solidFill>
                <a:latin typeface="Trebuchet MS" pitchFamily="34" charset="0"/>
              </a:rPr>
              <a:t>унитарным</a:t>
            </a:r>
            <a:r>
              <a:rPr lang="ru-RU" altLang="ru-RU" sz="2400" b="1">
                <a:latin typeface="Trebuchet MS" pitchFamily="34" charset="0"/>
              </a:rPr>
              <a:t> государством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468313" y="40005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rebuchet MS" pitchFamily="34" charset="0"/>
              </a:rPr>
              <a:t>С другой стороны</a:t>
            </a: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3563938" y="4000500"/>
            <a:ext cx="5329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rebuchet MS" pitchFamily="34" charset="0"/>
              </a:rPr>
              <a:t>выдвинули тезис о праве наций на самоопределение вплоть до отделения и образования самостоятельного государства </a:t>
            </a:r>
          </a:p>
          <a:p>
            <a:r>
              <a:rPr lang="ru-RU" altLang="ru-RU" sz="2400" b="1">
                <a:latin typeface="Trebuchet MS" pitchFamily="34" charset="0"/>
              </a:rPr>
              <a:t>(«Декларация прав народов России», 2 ноября 1917г.).</a:t>
            </a:r>
          </a:p>
        </p:txBody>
      </p:sp>
    </p:spTree>
    <p:extLst>
      <p:ext uri="{BB962C8B-B14F-4D97-AF65-F5344CB8AC3E}">
        <p14:creationId xmlns:p14="http://schemas.microsoft.com/office/powerpoint/2010/main" val="3820712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29038" y="771525"/>
            <a:ext cx="5414962" cy="865188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ручной ввод 7"/>
          <p:cNvSpPr/>
          <p:nvPr/>
        </p:nvSpPr>
        <p:spPr>
          <a:xfrm rot="16200000">
            <a:off x="1466057" y="-680244"/>
            <a:ext cx="969962" cy="3648075"/>
          </a:xfrm>
          <a:prstGeom prst="flowChartManualInput">
            <a:avLst/>
          </a:prstGeom>
          <a:solidFill>
            <a:srgbClr val="DAB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827088" y="744538"/>
            <a:ext cx="81375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>
                <a:solidFill>
                  <a:srgbClr val="500000"/>
                </a:solidFill>
                <a:latin typeface="Trebuchet MS" pitchFamily="34" charset="0"/>
              </a:rPr>
              <a:t>Взгляды большевиков на национально-государственное устройство</a:t>
            </a: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395288" y="1962150"/>
            <a:ext cx="84772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200" b="1" i="1" dirty="0">
                <a:latin typeface="Trebuchet MS" pitchFamily="34" charset="0"/>
              </a:rPr>
              <a:t>В результате победы октябрьской </a:t>
            </a:r>
          </a:p>
          <a:p>
            <a:pPr algn="ctr"/>
            <a:r>
              <a:rPr lang="ru-RU" altLang="ru-RU" sz="2200" b="1" i="1" dirty="0">
                <a:latin typeface="Trebuchet MS" pitchFamily="34" charset="0"/>
              </a:rPr>
              <a:t>социалистической  революции</a:t>
            </a:r>
          </a:p>
          <a:p>
            <a:endParaRPr lang="ru-RU" altLang="ru-RU" sz="2200" b="1" dirty="0">
              <a:solidFill>
                <a:srgbClr val="7A0000"/>
              </a:solidFill>
              <a:latin typeface="Trebuchet MS" pitchFamily="34" charset="0"/>
            </a:endParaRPr>
          </a:p>
          <a:p>
            <a:r>
              <a:rPr lang="ru-RU" altLang="ru-RU" sz="2200" b="1" dirty="0">
                <a:solidFill>
                  <a:srgbClr val="7A0000"/>
                </a:solidFill>
                <a:latin typeface="Trebuchet MS" pitchFamily="34" charset="0"/>
              </a:rPr>
              <a:t>    Декабрь 1917 г. – </a:t>
            </a:r>
            <a:r>
              <a:rPr lang="ru-RU" altLang="ru-RU" sz="2200" b="1" dirty="0">
                <a:latin typeface="Trebuchet MS" pitchFamily="34" charset="0"/>
              </a:rPr>
              <a:t>признание независимости </a:t>
            </a:r>
          </a:p>
          <a:p>
            <a:r>
              <a:rPr lang="ru-RU" altLang="ru-RU" sz="2200" b="1" dirty="0">
                <a:latin typeface="Trebuchet MS" pitchFamily="34" charset="0"/>
              </a:rPr>
              <a:t>                                          Финляндии</a:t>
            </a:r>
          </a:p>
          <a:p>
            <a:r>
              <a:rPr lang="ru-RU" altLang="ru-RU" sz="2200" b="1" dirty="0">
                <a:solidFill>
                  <a:srgbClr val="7A0000"/>
                </a:solidFill>
                <a:latin typeface="Trebuchet MS" pitchFamily="34" charset="0"/>
              </a:rPr>
              <a:t>     Август 1918г. – </a:t>
            </a:r>
            <a:r>
              <a:rPr lang="ru-RU" altLang="ru-RU" sz="2200" b="1" dirty="0">
                <a:latin typeface="Trebuchet MS" pitchFamily="34" charset="0"/>
              </a:rPr>
              <a:t>признание независимости Польши.</a:t>
            </a:r>
          </a:p>
          <a:p>
            <a:endParaRPr lang="ru-RU" altLang="ru-RU" sz="2200" b="1" dirty="0">
              <a:latin typeface="Trebuchet MS" pitchFamily="34" charset="0"/>
            </a:endParaRPr>
          </a:p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rgbClr val="7A0000"/>
                </a:solidFill>
              </a:rPr>
              <a:t>      1918-1922г.г.</a:t>
            </a:r>
            <a:r>
              <a:rPr lang="ru-RU" altLang="ru-RU" sz="2400" b="1" dirty="0"/>
              <a:t> – в составе РСФСР образовались автономии: Башкирская АССР, Татарская АССР, Дагестанская АССР, Бурят-Монгольский АО, Калмыцкий АО и др.</a:t>
            </a:r>
          </a:p>
          <a:p>
            <a:r>
              <a:rPr lang="ru-RU" altLang="ru-RU" sz="2200" b="1" dirty="0">
                <a:solidFill>
                  <a:srgbClr val="7A0000"/>
                </a:solidFill>
                <a:latin typeface="Trebuchet MS" pitchFamily="34" charset="0"/>
              </a:rPr>
              <a:t>Автономия - </a:t>
            </a:r>
            <a:r>
              <a:rPr lang="ru-RU" altLang="ru-RU" sz="2400" b="1" dirty="0"/>
              <a:t>право самостоятельного решения внутренних вопросов какой-либо частью государства (внутреннее самоуправление).</a:t>
            </a:r>
            <a:r>
              <a:rPr lang="ru-RU" altLang="ru-RU" sz="2200" b="1" dirty="0">
                <a:solidFill>
                  <a:srgbClr val="7A0000"/>
                </a:solidFill>
                <a:latin typeface="Trebuchet MS" pitchFamily="34" charset="0"/>
              </a:rPr>
              <a:t>    </a:t>
            </a:r>
            <a:endParaRPr lang="ru-RU" altLang="ru-RU" sz="2000" b="1" dirty="0">
              <a:solidFill>
                <a:srgbClr val="7A0000"/>
              </a:solidFill>
              <a:latin typeface="Trebuchet MS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11638" y="2762250"/>
            <a:ext cx="484187" cy="3254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3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76713" cy="5360988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latin typeface="Trebuchet MS" pitchFamily="34" charset="0"/>
              </a:rPr>
              <a:t>Были образованы </a:t>
            </a:r>
            <a:r>
              <a:rPr lang="ru-RU" altLang="ru-RU" sz="2400" dirty="0">
                <a:solidFill>
                  <a:srgbClr val="7A0000"/>
                </a:solidFill>
                <a:latin typeface="Trebuchet MS" pitchFamily="34" charset="0"/>
              </a:rPr>
              <a:t>Российская, Украинская, Белорусская,    Азербайджанская, Армянская, Грузинская, Хорезмская </a:t>
            </a:r>
            <a:r>
              <a:rPr lang="ru-RU" altLang="ru-RU" sz="2400" b="1" dirty="0">
                <a:latin typeface="Trebuchet MS" pitchFamily="34" charset="0"/>
              </a:rPr>
              <a:t>советские республики,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400" b="1" dirty="0">
                <a:latin typeface="Trebuchet MS" pitchFamily="34" charset="0"/>
              </a:rPr>
              <a:t> в отношении которых большевики считали  необходимым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400" b="1" dirty="0">
                <a:solidFill>
                  <a:srgbClr val="7A0000"/>
                </a:solidFill>
                <a:latin typeface="Trebuchet MS" pitchFamily="34" charset="0"/>
              </a:rPr>
              <a:t>   </a:t>
            </a:r>
            <a:r>
              <a:rPr lang="ru-RU" altLang="ru-RU" sz="2400" b="1" i="1" dirty="0">
                <a:solidFill>
                  <a:srgbClr val="7A0000"/>
                </a:solidFill>
                <a:latin typeface="Trebuchet MS" pitchFamily="34" charset="0"/>
              </a:rPr>
              <a:t>сохранить единство.</a:t>
            </a:r>
            <a:endParaRPr lang="ru-RU" altLang="ru-RU" sz="2400" b="1" i="1" dirty="0">
              <a:latin typeface="Trebuchet MS" pitchFamily="34" charset="0"/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5123" name="Объект 3"/>
          <p:cNvSpPr>
            <a:spLocks noGrp="1"/>
          </p:cNvSpPr>
          <p:nvPr>
            <p:ph sz="half" idx="2"/>
          </p:nvPr>
        </p:nvSpPr>
        <p:spPr>
          <a:xfrm>
            <a:off x="4500563" y="765175"/>
            <a:ext cx="4248150" cy="5360988"/>
          </a:xfrm>
        </p:spPr>
        <p:txBody>
          <a:bodyPr/>
          <a:lstStyle/>
          <a:p>
            <a:r>
              <a:rPr lang="ru-RU" altLang="ru-RU" sz="2400" b="1">
                <a:solidFill>
                  <a:srgbClr val="7A0000"/>
                </a:solidFill>
                <a:latin typeface="Trebuchet MS" pitchFamily="34" charset="0"/>
              </a:rPr>
              <a:t>Объединение </a:t>
            </a:r>
            <a:r>
              <a:rPr lang="ru-RU" altLang="ru-RU" sz="2400" b="1">
                <a:latin typeface="Trebuchet MS" pitchFamily="34" charset="0"/>
              </a:rPr>
              <a:t>в единое Советское государство было необходимо в </a:t>
            </a:r>
            <a:r>
              <a:rPr lang="ru-RU" altLang="ru-RU" sz="2400" b="1">
                <a:solidFill>
                  <a:srgbClr val="7A0000"/>
                </a:solidFill>
                <a:latin typeface="Trebuchet MS" pitchFamily="34" charset="0"/>
              </a:rPr>
              <a:t>целях</a:t>
            </a:r>
            <a:r>
              <a:rPr lang="ru-RU" altLang="ru-RU" sz="2400" b="1">
                <a:latin typeface="Trebuchet MS" pitchFamily="34" charset="0"/>
              </a:rPr>
              <a:t>:</a:t>
            </a:r>
          </a:p>
          <a:p>
            <a:endParaRPr lang="ru-RU" altLang="ru-RU" sz="2400" b="1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sz="2400" b="1">
                <a:latin typeface="Trebuchet MS" pitchFamily="34" charset="0"/>
              </a:rPr>
              <a:t>построения социализма, 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sz="2400" b="1">
                <a:latin typeface="Trebuchet MS" pitchFamily="34" charset="0"/>
              </a:rPr>
              <a:t>защиты революционных завоеваний в условиях «капиталистического окружения»,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sz="2400" b="1">
                <a:latin typeface="Trebuchet MS" pitchFamily="34" charset="0"/>
              </a:rPr>
              <a:t>подготовка мировой революции.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altLang="ru-RU" sz="2400" b="1">
              <a:latin typeface="Trebuchet MS" pitchFamily="34" charset="0"/>
            </a:endParaRP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416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42F956-4FC9-4FA7-8FE4-CEBE99525BB8}"/>
              </a:ext>
            </a:extLst>
          </p:cNvPr>
          <p:cNvSpPr txBox="1"/>
          <p:nvPr/>
        </p:nvSpPr>
        <p:spPr>
          <a:xfrm>
            <a:off x="125760" y="476672"/>
            <a:ext cx="88924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Принципы советской модели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этнополитики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</a:p>
          <a:p>
            <a:pPr indent="450215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огосударствление и институционализации этничности, выразившейся в соотнесении этнических границ с границами административных единиц (создание десятков «национально-государственных образований») и жесткой привязке личности к этнической группе (обязательной фиксации этнической принадлежности);</a:t>
            </a:r>
          </a:p>
          <a:p>
            <a:pPr indent="450215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этнической иерархии, утвердившейся в рамках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национально­государственных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образований и предполагавшей разделение сообществ на «коренной народ» и «некоренное население»;</a:t>
            </a:r>
          </a:p>
          <a:p>
            <a:pPr indent="450215"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вытеснении из публичной сферы идей гражданства и замена гражданских определителей этническими (а также классовыми);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лояльность идеям коммунистического переустройства общества и советскому образу жизни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92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1886"/>
            <a:ext cx="6589199" cy="1280890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суверенитетов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5982" y="1412776"/>
            <a:ext cx="8676497" cy="244827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1990—1991 произошёл т. н.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суверенитетов»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ходе которого все союзные (одной из первых была РСФСР) и многие из автономных республик приняли Декларации о суверенитете, в которых оспорили приоритет общесоюзных законов над республиканскими, что начало «войну законов».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C21F3-7ECE-40D4-B691-EFF74354333F}"/>
              </a:ext>
            </a:extLst>
          </p:cNvPr>
          <p:cNvSpPr txBox="1"/>
          <p:nvPr/>
        </p:nvSpPr>
        <p:spPr>
          <a:xfrm>
            <a:off x="539552" y="3861048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«Концепция государственной национальной политики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115566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996626" cy="4039819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государственной национальной политики Российской Федерации на период до 2025 года </a:t>
            </a:r>
          </a:p>
        </p:txBody>
      </p:sp>
    </p:spTree>
    <p:extLst>
      <p:ext uri="{BB962C8B-B14F-4D97-AF65-F5344CB8AC3E}">
        <p14:creationId xmlns:p14="http://schemas.microsoft.com/office/powerpoint/2010/main" val="3462485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49" y="116632"/>
            <a:ext cx="8413831" cy="8128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государственной национальной политики Российской Федерации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592" y="1268760"/>
            <a:ext cx="8432887" cy="4853276"/>
          </a:xfrm>
        </p:spPr>
        <p:txBody>
          <a:bodyPr>
            <a:no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а) укрепление национального согласия, обеспечение политической и социальной стабильности, развитие демократических институтов;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укрепление общероссийской гражданской идентичности и единства многонационального народа Российской Федерации (российской нации);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обеспечение равенства прав и свобод человека и гражданина независимо от расы, национальности, языка, происхождения;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гармонизация межнациональных (межэтнических) отношений;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успешная социальная и культурная адаптация иностранных граждан в Российской Федерации и их интеграция в российское общество.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54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F02E2DB-AD4F-5977-69B3-B1C67EE6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-5366"/>
            <a:ext cx="6610730" cy="602767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00A8A05-5426-5C3B-CC61-68D51F16F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07" y="4597268"/>
            <a:ext cx="6615604" cy="22448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В настоящее время из 89 субъектов в составе Российской Федерации 26 относятся к национально-территориальным образованиям (22 республики, одна автономная область, 4 автономных округа).</a:t>
            </a:r>
            <a:endParaRPr lang="ru-RU" dirty="0">
              <a:cs typeface="Calibri" panose="020F0502020204030204"/>
            </a:endParaRPr>
          </a:p>
        </p:txBody>
      </p:sp>
      <p:pic>
        <p:nvPicPr>
          <p:cNvPr id="7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9847DA2-732A-E956-9EC8-C32F1B77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75" y="-7883"/>
            <a:ext cx="2876752" cy="68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8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B5B16-4D62-3324-DAF0-2F0EEF20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1" y="188640"/>
            <a:ext cx="8475289" cy="136815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Особенности положения различных этнических и конфессиональных групп в составе России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FD2AA-2F48-78F9-6A8B-27619F44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1628800"/>
            <a:ext cx="8619306" cy="502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Согласно Конституции РФ:</a:t>
            </a:r>
          </a:p>
          <a:p>
            <a:pPr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государство гарантирует равенство прав и свобод человека и гражданина независимо от его расы, национальности, языка; запрещаются любые формы ограничения прав граждан по признакам расовой, национальной, языковой принадлежности (глава 2, ст. 19); 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каждый вправе определять и указывать свою национальную принадлежность; никто не может быть принужден к определению и указанию своей национальной принадлежности (глава 2, ст. 26); 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каждый имеет право на пользование родным языком, на свободный выбор языка общения, воспитания, обучения и творчества (глава 2, ст. 26); 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не допускаются пропаганда или агитация, возбуждающие расовую или национальную ненависть и вражду; запрещается пропаганда расового, национального, языкового превосходства (глава 2, ст. 29); 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государство гарантирует права коренных малочисленных народов в соответствии с общепризнанными принципами и нормами международного права и международными договорами Российской Федерации (гл. 3, ст. 69); 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государство регулирует и защищает права национальных меньшинств (гл. 3, ст. 71).</a:t>
            </a:r>
            <a:endParaRPr lang="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Расширение территории России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79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2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 </a:t>
            </a:r>
            <a:endParaRPr lang="en-US" sz="2800" spc="-2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419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</a:t>
            </a:r>
            <a:r>
              <a:rPr lang="ru-R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(север</a:t>
            </a:r>
            <a:r>
              <a:rPr lang="ru-R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400" spc="-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России),</a:t>
            </a:r>
            <a:endParaRPr lang="en-US" sz="2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4190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47955" indent="-287020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восточное 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(поволжские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</a:t>
            </a:r>
            <a:r>
              <a:rPr lang="ru-R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Дальний </a:t>
            </a:r>
            <a:r>
              <a:rPr lang="ru-RU" sz="2400" spc="-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Восток),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147955">
              <a:lnSpc>
                <a:spcPct val="100000"/>
              </a:lnSpc>
              <a:tabLst>
                <a:tab pos="29972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720" algn="l"/>
              </a:tabLst>
            </a:pP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южное </a:t>
            </a: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Дикого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Причерноморья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4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Формирование территории России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000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251520" y="548680"/>
            <a:ext cx="8892480" cy="635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5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ru-RU" sz="2800" spc="-25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sz="2800" spc="-1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2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ru-RU" sz="2800" spc="3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2800" spc="-1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sz="2800" spc="-2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spcAft>
                <a:spcPts val="800"/>
              </a:spcAft>
              <a:buFont typeface="Arial MT"/>
              <a:buChar char="•"/>
              <a:tabLst>
                <a:tab pos="299720" algn="l"/>
              </a:tabLst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слабонаселенных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Aft>
                <a:spcPts val="800"/>
              </a:spcAft>
              <a:buFont typeface="Arial MT"/>
              <a:buChar char="•"/>
              <a:tabLst>
                <a:tab pos="299720" algn="l"/>
              </a:tabLst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кочевых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Aft>
                <a:spcPts val="800"/>
              </a:spcAft>
              <a:buFont typeface="Arial MT"/>
              <a:buChar char="•"/>
              <a:tabLst>
                <a:tab pos="29972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Завоевания</a:t>
            </a:r>
          </a:p>
          <a:p>
            <a:pPr marL="299085" indent="-287020">
              <a:lnSpc>
                <a:spcPct val="100000"/>
              </a:lnSpc>
              <a:spcAft>
                <a:spcPts val="800"/>
              </a:spcAft>
              <a:buFont typeface="Arial MT"/>
              <a:buChar char="•"/>
              <a:tabLst>
                <a:tab pos="299720" algn="l"/>
              </a:tabLst>
            </a:pP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</a:t>
            </a:r>
          </a:p>
          <a:p>
            <a:pPr marL="299085" indent="-287020">
              <a:spcAft>
                <a:spcPts val="800"/>
              </a:spcAft>
              <a:buFont typeface="Arial MT"/>
              <a:buChar char="•"/>
              <a:tabLst>
                <a:tab pos="299720" algn="l"/>
              </a:tabLst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Военно-административное</a:t>
            </a:r>
            <a:r>
              <a:rPr lang="ru-RU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pc="-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покоренных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1071546"/>
          </a:xfrm>
        </p:spPr>
        <p:txBody>
          <a:bodyPr>
            <a:normAutofit/>
          </a:bodyPr>
          <a:lstStyle/>
          <a:p>
            <a:r>
              <a:rPr lang="ru-RU" sz="3600" dirty="0"/>
              <a:t>	</a:t>
            </a:r>
            <a:r>
              <a:rPr lang="ru-RU" sz="3600" dirty="0">
                <a:solidFill>
                  <a:srgbClr val="C00000"/>
                </a:solidFill>
              </a:rPr>
              <a:t>Карта Древней Руси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E862C-7428-4812-96BB-2F6414CA04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9" b="2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022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1000108"/>
          </a:xfrm>
        </p:spPr>
        <p:txBody>
          <a:bodyPr>
            <a:normAutofit/>
          </a:bodyPr>
          <a:lstStyle/>
          <a:p>
            <a:r>
              <a:rPr lang="ru-RU" sz="2800" dirty="0"/>
              <a:t>		</a:t>
            </a:r>
            <a:r>
              <a:rPr lang="ru-RU" sz="2800" dirty="0">
                <a:solidFill>
                  <a:srgbClr val="C00000"/>
                </a:solidFill>
              </a:rPr>
              <a:t>862 год.</a:t>
            </a:r>
          </a:p>
        </p:txBody>
      </p:sp>
      <p:pic>
        <p:nvPicPr>
          <p:cNvPr id="1026" name="Picture 2" descr="C:\Documents and Settings\user\Мои документы\Мои рисунки\800px-Варяг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837" r="22837"/>
          <a:stretch>
            <a:fillRect/>
          </a:stretch>
        </p:blipFill>
        <p:spPr bwMode="auto">
          <a:xfrm>
            <a:off x="1142976" y="1357298"/>
            <a:ext cx="3429024" cy="407196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14942" y="1285860"/>
            <a:ext cx="2706688" cy="4143404"/>
          </a:xfrm>
        </p:spPr>
        <p:txBody>
          <a:bodyPr>
            <a:noAutofit/>
          </a:bodyPr>
          <a:lstStyle/>
          <a:p>
            <a:r>
              <a:rPr lang="ru-RU" sz="2400" dirty="0"/>
              <a:t>« Земля  наша велика и обильна, а наряда (управления) в ней нет. Да пойдите (приходите) княжить и </a:t>
            </a:r>
            <a:r>
              <a:rPr lang="ru-RU" sz="2400" dirty="0" err="1"/>
              <a:t>володети</a:t>
            </a:r>
            <a:r>
              <a:rPr lang="ru-RU" sz="2400" dirty="0"/>
              <a:t> нами»</a:t>
            </a:r>
          </a:p>
        </p:txBody>
      </p:sp>
    </p:spTree>
    <p:extLst>
      <p:ext uri="{BB962C8B-B14F-4D97-AF65-F5344CB8AC3E}">
        <p14:creationId xmlns:p14="http://schemas.microsoft.com/office/powerpoint/2010/main" val="31064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pload.wikimedia.org/wikipedia/commons/thumb/5/51/Chersonesos_ruins.jpg/300px-Chersonesos_ruin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078" y="258511"/>
            <a:ext cx="7488832" cy="53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35696" y="5877272"/>
            <a:ext cx="5549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Руины Херсонеса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Корсунь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собор Св. Владимира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1519</Words>
  <Application>Microsoft Office PowerPoint</Application>
  <PresentationFormat>Экран (4:3)</PresentationFormat>
  <Paragraphs>168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Arial</vt:lpstr>
      <vt:lpstr>Arial MT</vt:lpstr>
      <vt:lpstr>Arial Narrow</vt:lpstr>
      <vt:lpstr>Calibri</vt:lpstr>
      <vt:lpstr>Century Gothic</vt:lpstr>
      <vt:lpstr>Helvetica</vt:lpstr>
      <vt:lpstr>Times New Roman</vt:lpstr>
      <vt:lpstr>Trebuchet MS</vt:lpstr>
      <vt:lpstr>Wingdings</vt:lpstr>
      <vt:lpstr>Wingdings 2</vt:lpstr>
      <vt:lpstr>Wingdings 3</vt:lpstr>
      <vt:lpstr>Легкий дым</vt:lpstr>
      <vt:lpstr>История формирования России как полиэтничного и поликонфессионального государства </vt:lpstr>
      <vt:lpstr>Презентация PowerPoint</vt:lpstr>
      <vt:lpstr>Памятник ,посвященный  тысячелетию Руси в Новгороде</vt:lpstr>
      <vt:lpstr>Расширение территории России</vt:lpstr>
      <vt:lpstr>Формирование территории России</vt:lpstr>
      <vt:lpstr>Презентация PowerPoint</vt:lpstr>
      <vt:lpstr> Карта Древней Руси</vt:lpstr>
      <vt:lpstr>  862 год.</vt:lpstr>
      <vt:lpstr>Презентация PowerPoint</vt:lpstr>
      <vt:lpstr>Презентация PowerPoint</vt:lpstr>
      <vt:lpstr>Презентация PowerPoint</vt:lpstr>
      <vt:lpstr>Куликовская битва 1380г.</vt:lpstr>
      <vt:lpstr>Презентация PowerPoint</vt:lpstr>
      <vt:lpstr>Презентация PowerPoint</vt:lpstr>
      <vt:lpstr>         Свержение ордынского владычества –                1480 год «стояние на реке Угре» </vt:lpstr>
      <vt:lpstr>Презентация PowerPoint</vt:lpstr>
      <vt:lpstr>Покорение Сибири Ермаком. Картина В. Сурикова, 1895 </vt:lpstr>
      <vt:lpstr>М. И. Скотти. Минин и Пожарский </vt:lpstr>
      <vt:lpstr>Презентация PowerPoint</vt:lpstr>
      <vt:lpstr>Презентация PowerPoint</vt:lpstr>
      <vt:lpstr>Освоение  Сибири</vt:lpstr>
      <vt:lpstr>Презентация PowerPoint</vt:lpstr>
      <vt:lpstr>Титул императора</vt:lpstr>
      <vt:lpstr>Основные направления внешней политики Екатерины II </vt:lpstr>
      <vt:lpstr>Результаты внешней политики Екатерины</vt:lpstr>
      <vt:lpstr>Присоединение Средней Азии</vt:lpstr>
      <vt:lpstr>Политика на Дальнем Востоке</vt:lpstr>
      <vt:lpstr>Консервативное направление: теория официальной народности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Парад суверенитетов</vt:lpstr>
      <vt:lpstr>Стратегия государственной национальной политики Российской Федерации на период до 2025 года </vt:lpstr>
      <vt:lpstr>Целями государственной национальной политики Российской Федерации являются:</vt:lpstr>
      <vt:lpstr>Презентация PowerPoint</vt:lpstr>
      <vt:lpstr>Особенности положения различных этнических и конфессиональных групп в составе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формирования россии как полиэтничного и поликонфессионального государства</dc:title>
  <dc:creator>Hp</dc:creator>
  <cp:lastModifiedBy>Сергей Хохрин</cp:lastModifiedBy>
  <cp:revision>14</cp:revision>
  <dcterms:created xsi:type="dcterms:W3CDTF">2022-12-19T07:00:51Z</dcterms:created>
  <dcterms:modified xsi:type="dcterms:W3CDTF">2025-09-14T03:47:57Z</dcterms:modified>
</cp:coreProperties>
</file>