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0" r:id="rId8"/>
    <p:sldId id="261" r:id="rId9"/>
    <p:sldId id="262" r:id="rId10"/>
    <p:sldId id="263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50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1099B4-0557-47A4-9DAD-857CF253F91A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E1099B4-0557-47A4-9DAD-857CF253F91A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3341" y="548681"/>
            <a:ext cx="6777318" cy="1512167"/>
          </a:xfrm>
        </p:spPr>
        <p:txBody>
          <a:bodyPr/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200" dirty="0" smtClean="0"/>
              <a:t>ТЕМА 1. Понятие юриспруденции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717032"/>
            <a:ext cx="6400800" cy="1752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5" y="3501008"/>
            <a:ext cx="6768752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072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2060848"/>
            <a:ext cx="8568952" cy="46805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600" dirty="0" smtClean="0"/>
              <a:t>	</a:t>
            </a:r>
            <a:r>
              <a:rPr lang="ru-RU" sz="1600" i="1" dirty="0" smtClean="0"/>
              <a:t>Юриспруденция как наука - </a:t>
            </a:r>
            <a:r>
              <a:rPr lang="ru-RU" sz="1600" dirty="0" smtClean="0"/>
              <a:t>совокупность специальных знаний о государстве и праве, т.е. теоретическая деятельность в области права или отрасль обществоведения, </a:t>
            </a:r>
            <a:r>
              <a:rPr lang="ru-RU" sz="1600" dirty="0"/>
              <a:t>предметом изучения которой является право, его нормы, институты и отрасли, взаимосвязь права и государства, их роль, социальное назначение и ценность в обществе, общие и частные закономерности возникновения и развития </a:t>
            </a:r>
            <a:r>
              <a:rPr lang="ru-RU" sz="1600" dirty="0" smtClean="0"/>
              <a:t>государства </a:t>
            </a:r>
            <a:r>
              <a:rPr lang="ru-RU" sz="1600" dirty="0"/>
              <a:t>и права в их структурном разнообразии</a:t>
            </a:r>
            <a:r>
              <a:rPr lang="ru-RU" sz="1600" dirty="0" smtClean="0"/>
              <a:t>.</a:t>
            </a:r>
          </a:p>
          <a:p>
            <a:pPr marL="0" indent="0" algn="just">
              <a:buNone/>
            </a:pPr>
            <a:r>
              <a:rPr lang="ru-RU" sz="1600" dirty="0"/>
              <a:t>	</a:t>
            </a:r>
            <a:r>
              <a:rPr lang="ru-RU" sz="1600" dirty="0" smtClean="0"/>
              <a:t>Классификация юридических наук: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теоретическо-исторические науки ( наука теории государства и права; истории государств аи права России, истории государства и права зарубежных стран);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отраслевые (наука гражданского, уголовного, семейного, налогового права и т.д. по отраслям);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прикладные ( судебная медицина, криминалистика, судебная статистика, юридическая психология и т.д.). </a:t>
            </a:r>
          </a:p>
          <a:p>
            <a:pPr marL="0" indent="0" algn="just">
              <a:buNone/>
            </a:pPr>
            <a:r>
              <a:rPr lang="ru-RU" sz="1600" dirty="0" smtClean="0"/>
              <a:t>	Каждая из юридических наук имеет свой собственный, специфический предмет (круг общественных отношений) и метод (приемы, способы изучения).</a:t>
            </a:r>
          </a:p>
          <a:p>
            <a:pPr marL="0" indent="0" algn="just">
              <a:buNone/>
            </a:pPr>
            <a:r>
              <a:rPr lang="ru-RU" sz="1600" dirty="0" smtClean="0"/>
              <a:t>	Предмет отвечает на вопрос- «Что?»</a:t>
            </a:r>
          </a:p>
          <a:p>
            <a:pPr marL="0" indent="0" algn="just">
              <a:buNone/>
            </a:pPr>
            <a:r>
              <a:rPr lang="ru-RU" sz="1600" dirty="0" smtClean="0"/>
              <a:t>	Метод отвечает на вопрос - «Как?»</a:t>
            </a: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Юриспруденция как наука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756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Социальная ценность юриспруденции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99247" y="2060848"/>
            <a:ext cx="7745505" cy="4392487"/>
          </a:xfrm>
        </p:spPr>
        <p:txBody>
          <a:bodyPr/>
          <a:lstStyle/>
          <a:p>
            <a:pPr algn="just"/>
            <a:r>
              <a:rPr lang="ru-RU" dirty="0" smtClean="0"/>
              <a:t> </a:t>
            </a:r>
            <a:r>
              <a:rPr lang="ru-RU" sz="1600" dirty="0" smtClean="0"/>
              <a:t>Основная социальная цель юриспруденции заключается в повсеместном установлении в государстве режима законности, обеспечение устойчивого правопорядка.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80039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7" y="2132856"/>
            <a:ext cx="8568952" cy="4464495"/>
          </a:xfrm>
        </p:spPr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sz="2000" dirty="0" smtClean="0"/>
              <a:t>Этимология  </a:t>
            </a:r>
          </a:p>
          <a:p>
            <a:pPr marL="0" indent="0" algn="just">
              <a:buNone/>
            </a:pPr>
            <a:r>
              <a:rPr lang="ru-RU" sz="2000" dirty="0" smtClean="0"/>
              <a:t>Слово «Юриспруденция» произошло от «jus», «Jurus» </a:t>
            </a:r>
            <a:r>
              <a:rPr lang="ru-RU" sz="2000" dirty="0"/>
              <a:t>– право; </a:t>
            </a:r>
            <a:r>
              <a:rPr lang="ru-RU" sz="2000" dirty="0" smtClean="0"/>
              <a:t>что следует кому-либо по законам</a:t>
            </a:r>
            <a:r>
              <a:rPr lang="ru-RU" sz="2000" dirty="0"/>
              <a:t>, </a:t>
            </a:r>
            <a:r>
              <a:rPr lang="ru-RU" sz="2000" dirty="0" smtClean="0"/>
              <a:t>по справедливости</a:t>
            </a:r>
            <a:r>
              <a:rPr lang="ru-RU" sz="2000" dirty="0"/>
              <a:t>; </a:t>
            </a:r>
            <a:r>
              <a:rPr lang="ru-RU" sz="2000" dirty="0" smtClean="0"/>
              <a:t>«prudenia(</a:t>
            </a:r>
            <a:r>
              <a:rPr lang="ru-RU" sz="2000" dirty="0" err="1" smtClean="0"/>
              <a:t>prudens</a:t>
            </a:r>
            <a:r>
              <a:rPr lang="ru-RU" sz="2000" dirty="0" smtClean="0"/>
              <a:t>)» –   </a:t>
            </a:r>
            <a:r>
              <a:rPr lang="ru-RU" sz="2000" dirty="0"/>
              <a:t>предвидящий   –   знающий; сведущий, искусный; благоразумный; предузнавание; опытность, </a:t>
            </a:r>
            <a:r>
              <a:rPr lang="ru-RU" sz="2000" dirty="0" smtClean="0"/>
              <a:t>предусмотрительность. </a:t>
            </a:r>
          </a:p>
          <a:p>
            <a:pPr marL="0" indent="0" algn="just">
              <a:buNone/>
            </a:pPr>
            <a:r>
              <a:rPr lang="ru-RU" sz="2000" dirty="0" smtClean="0"/>
              <a:t>Означает  </a:t>
            </a:r>
            <a:r>
              <a:rPr lang="ru-RU" sz="2000" b="1" i="1" dirty="0"/>
              <a:t>«сведущий, </a:t>
            </a:r>
            <a:r>
              <a:rPr lang="ru-RU" sz="2000" b="1" i="1" dirty="0" smtClean="0"/>
              <a:t>предусмотрительный в праве</a:t>
            </a:r>
            <a:r>
              <a:rPr lang="ru-RU" sz="2000" b="1" i="1" dirty="0"/>
              <a:t>, </a:t>
            </a:r>
            <a:r>
              <a:rPr lang="ru-RU" sz="2000" b="1" i="1" dirty="0" smtClean="0"/>
              <a:t>в том</a:t>
            </a:r>
            <a:r>
              <a:rPr lang="ru-RU" sz="2000" b="1" i="1" dirty="0"/>
              <a:t>, </a:t>
            </a:r>
            <a:r>
              <a:rPr lang="ru-RU" sz="2000" b="1" i="1" dirty="0" smtClean="0"/>
              <a:t>что следует по справедливости или в системе права».   </a:t>
            </a:r>
          </a:p>
          <a:p>
            <a:pPr marL="0" indent="0" algn="just">
              <a:buNone/>
            </a:pPr>
            <a:r>
              <a:rPr lang="ru-RU" sz="2000" b="1" u="sng" dirty="0" smtClean="0"/>
              <a:t>Юриспруденция</a:t>
            </a:r>
            <a:r>
              <a:rPr lang="ru-RU" sz="2000" b="1" dirty="0" smtClean="0"/>
              <a:t> </a:t>
            </a:r>
            <a:r>
              <a:rPr lang="ru-RU" sz="2000" dirty="0" smtClean="0"/>
              <a:t>– это разновидность социальной деятельности, направленной на регулирование, поддержание и охрану общественных отношений присущими ей специфическими </a:t>
            </a:r>
            <a:r>
              <a:rPr lang="ru-RU" sz="2000" dirty="0"/>
              <a:t>(правовыми) </a:t>
            </a:r>
            <a:r>
              <a:rPr lang="ru-RU" sz="2000" dirty="0" smtClean="0"/>
              <a:t>методами и средствами.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Тема 1. Понятие юриспруденции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6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2033464"/>
            <a:ext cx="7745505" cy="456388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000" dirty="0" smtClean="0"/>
              <a:t>	Понятие «Юриспруденция» многогранно. Под этим термином понимают:</a:t>
            </a:r>
          </a:p>
          <a:p>
            <a:r>
              <a:rPr lang="ru-RU" sz="2000" dirty="0" smtClean="0"/>
              <a:t> профессиональную деятельность юристов;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юридическую науку;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юридическое образование.</a:t>
            </a:r>
          </a:p>
          <a:p>
            <a:pPr marL="0" indent="0" algn="just">
              <a:buNone/>
            </a:pPr>
            <a:r>
              <a:rPr lang="ru-RU" sz="2000" dirty="0" smtClean="0"/>
              <a:t>	</a:t>
            </a:r>
            <a:r>
              <a:rPr lang="ru-RU" sz="2000" dirty="0" smtClean="0">
                <a:solidFill>
                  <a:schemeClr val="accent1"/>
                </a:solidFill>
              </a:rPr>
              <a:t>Основные черты </a:t>
            </a:r>
            <a:r>
              <a:rPr lang="ru-RU" sz="2000" dirty="0">
                <a:solidFill>
                  <a:schemeClr val="accent1"/>
                </a:solidFill>
              </a:rPr>
              <a:t>юриспруденции как совокупности трех основных сфер юридической </a:t>
            </a:r>
            <a:r>
              <a:rPr lang="ru-RU" sz="2000" dirty="0" smtClean="0">
                <a:solidFill>
                  <a:schemeClr val="accent1"/>
                </a:solidFill>
              </a:rPr>
              <a:t>деятельности: </a:t>
            </a:r>
          </a:p>
          <a:p>
            <a:pPr algn="just"/>
            <a:r>
              <a:rPr lang="ru-RU" sz="2000" b="1" i="1" dirty="0"/>
              <a:t> </a:t>
            </a:r>
            <a:r>
              <a:rPr lang="ru-RU" sz="2000" i="1" dirty="0"/>
              <a:t>комплексный характер</a:t>
            </a:r>
            <a:r>
              <a:rPr lang="ru-RU" sz="2000" dirty="0"/>
              <a:t>, наличие элементов, охватывающих по существу все сферы юридически значимой деятельности, призванных взаимодействовать и дополнять друг </a:t>
            </a:r>
            <a:r>
              <a:rPr lang="ru-RU" sz="2000" dirty="0" smtClean="0"/>
              <a:t>друга;</a:t>
            </a:r>
          </a:p>
          <a:p>
            <a:pPr algn="just"/>
            <a:r>
              <a:rPr lang="ru-RU" sz="2000" b="1" i="1" dirty="0"/>
              <a:t> </a:t>
            </a:r>
            <a:r>
              <a:rPr lang="ru-RU" sz="2000" i="1" dirty="0"/>
              <a:t>разобщенность</a:t>
            </a:r>
            <a:r>
              <a:rPr lang="ru-RU" sz="2000" dirty="0"/>
              <a:t> </a:t>
            </a:r>
            <a:r>
              <a:rPr lang="ru-RU" sz="2000" dirty="0" smtClean="0"/>
              <a:t> сфер юриспруденции (разрыв между теорией и практикой; рациональные </a:t>
            </a:r>
            <a:r>
              <a:rPr lang="ru-RU" sz="2000" dirty="0"/>
              <a:t>научные идеи не находят воплощения в юридической </a:t>
            </a:r>
            <a:r>
              <a:rPr lang="ru-RU" sz="2000" dirty="0" smtClean="0"/>
              <a:t>практике, в </a:t>
            </a:r>
            <a:r>
              <a:rPr lang="ru-RU" sz="2000" dirty="0"/>
              <a:t>действующем законодательстве или, напротив, будучи восприняты законотворческой практикой, оказываются неисполнимыми, </a:t>
            </a:r>
            <a:r>
              <a:rPr lang="ru-RU" sz="2000" dirty="0" smtClean="0"/>
              <a:t>нереализуемыми);</a:t>
            </a:r>
          </a:p>
          <a:p>
            <a:pPr marL="0" indent="0" algn="just">
              <a:buNone/>
            </a:pPr>
            <a:endParaRPr lang="ru-RU" sz="2000" b="1" i="1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Значение термина. Основные черты юриспруденции.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96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132856"/>
            <a:ext cx="7745505" cy="439248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 </a:t>
            </a:r>
            <a:r>
              <a:rPr lang="ru-RU" sz="1600" dirty="0" smtClean="0"/>
              <a:t>п</a:t>
            </a:r>
            <a:r>
              <a:rPr lang="ru-RU" sz="1600" i="1" dirty="0" smtClean="0"/>
              <a:t>рагматическая направленность: </a:t>
            </a:r>
            <a:r>
              <a:rPr lang="ru-RU" sz="1600" dirty="0" smtClean="0"/>
              <a:t>все </a:t>
            </a:r>
            <a:r>
              <a:rPr lang="ru-RU" sz="1600" dirty="0"/>
              <a:t>три </a:t>
            </a:r>
            <a:r>
              <a:rPr lang="ru-RU" sz="1600" dirty="0" smtClean="0"/>
              <a:t>сферы  </a:t>
            </a:r>
            <a:r>
              <a:rPr lang="ru-RU" sz="1600" dirty="0"/>
              <a:t>способны оказывать воздействие на положение дел в обществе и </a:t>
            </a:r>
            <a:r>
              <a:rPr lang="ru-RU" sz="1600" dirty="0" smtClean="0"/>
              <a:t>государстве;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 </a:t>
            </a:r>
            <a:r>
              <a:rPr lang="ru-RU" sz="1600" i="1" dirty="0"/>
              <a:t>плюрализм подходов </a:t>
            </a:r>
            <a:r>
              <a:rPr lang="ru-RU" sz="1600" dirty="0"/>
              <a:t>к развитию государственности, </a:t>
            </a:r>
            <a:r>
              <a:rPr lang="ru-RU" sz="1600" dirty="0" err="1"/>
              <a:t>правопонимания</a:t>
            </a:r>
            <a:r>
              <a:rPr lang="ru-RU" sz="1600" dirty="0"/>
              <a:t>, базовых ценностей, путей решения национальных проблем, достижению баланса общественных и личных интересов и т. д</a:t>
            </a:r>
            <a:r>
              <a:rPr lang="ru-RU" sz="1600" dirty="0" smtClean="0"/>
              <a:t>.;</a:t>
            </a:r>
          </a:p>
          <a:p>
            <a:pPr algn="just"/>
            <a:r>
              <a:rPr lang="ru-RU" sz="1600" i="1" dirty="0"/>
              <a:t> </a:t>
            </a:r>
            <a:r>
              <a:rPr lang="ru-RU" sz="1600" i="1" dirty="0" smtClean="0"/>
              <a:t>наличие </a:t>
            </a:r>
            <a:r>
              <a:rPr lang="ru-RU" sz="1600" i="1" dirty="0"/>
              <a:t>специализированных научных </a:t>
            </a:r>
            <a:r>
              <a:rPr lang="ru-RU" sz="1600" i="1" dirty="0" smtClean="0"/>
              <a:t>знаний. </a:t>
            </a:r>
            <a:r>
              <a:rPr lang="ru-RU" sz="1600" dirty="0" smtClean="0"/>
              <a:t>Наличие </a:t>
            </a:r>
            <a:r>
              <a:rPr lang="ru-RU" sz="1600" i="1" dirty="0"/>
              <a:t>специализированных научных знаний,</a:t>
            </a:r>
            <a:r>
              <a:rPr lang="ru-RU" sz="1600" dirty="0"/>
              <a:t> </a:t>
            </a:r>
            <a:r>
              <a:rPr lang="ru-RU" sz="1600" dirty="0" smtClean="0"/>
              <a:t> </a:t>
            </a:r>
            <a:r>
              <a:rPr lang="ru-RU" sz="1600" dirty="0"/>
              <a:t>предполагает:</a:t>
            </a:r>
          </a:p>
          <a:p>
            <a:pPr marL="0" indent="0">
              <a:buNone/>
            </a:pPr>
            <a:r>
              <a:rPr lang="ru-RU" sz="1600" dirty="0" smtClean="0"/>
              <a:t>	а</a:t>
            </a:r>
            <a:r>
              <a:rPr lang="ru-RU" sz="1600" dirty="0"/>
              <a:t>) их конкретность, детализированность, углубленность;</a:t>
            </a:r>
          </a:p>
          <a:p>
            <a:pPr marL="0" indent="0" algn="just">
              <a:buNone/>
            </a:pPr>
            <a:r>
              <a:rPr lang="ru-RU" sz="1600" dirty="0" smtClean="0"/>
              <a:t>	б</a:t>
            </a:r>
            <a:r>
              <a:rPr lang="ru-RU" sz="1600" dirty="0"/>
              <a:t>) их </a:t>
            </a:r>
            <a:r>
              <a:rPr lang="ru-RU" sz="1600" dirty="0" smtClean="0"/>
              <a:t>системность, умение корректно применять </a:t>
            </a:r>
            <a:r>
              <a:rPr lang="ru-RU" sz="1600" dirty="0"/>
              <a:t>материальные </a:t>
            </a:r>
            <a:r>
              <a:rPr lang="ru-RU" sz="1600" dirty="0" smtClean="0"/>
              <a:t>нормы в сочетании </a:t>
            </a:r>
            <a:r>
              <a:rPr lang="ru-RU" sz="1600" dirty="0"/>
              <a:t>с процессуальными, регулятивные — с правоохранительными и другими специализированными нормами;</a:t>
            </a:r>
          </a:p>
          <a:p>
            <a:pPr marL="0" indent="0" algn="just">
              <a:buNone/>
            </a:pPr>
            <a:r>
              <a:rPr lang="ru-RU" sz="1600" dirty="0" smtClean="0"/>
              <a:t>	в</a:t>
            </a:r>
            <a:r>
              <a:rPr lang="ru-RU" sz="1600" dirty="0"/>
              <a:t>) умение профессионально применять юридические знания, в том </a:t>
            </a:r>
            <a:r>
              <a:rPr lang="ru-RU" sz="1600" dirty="0" smtClean="0"/>
              <a:t>числе, </a:t>
            </a:r>
            <a:r>
              <a:rPr lang="ru-RU" sz="1600" dirty="0"/>
              <a:t>юридический </a:t>
            </a:r>
            <a:r>
              <a:rPr lang="ru-RU" sz="1600" dirty="0" smtClean="0"/>
              <a:t>инструментарий, обладать приемами юридической техники;</a:t>
            </a:r>
            <a:endParaRPr lang="ru-RU" sz="1600" dirty="0"/>
          </a:p>
          <a:p>
            <a:pPr marL="0" indent="0">
              <a:buNone/>
            </a:pPr>
            <a:r>
              <a:rPr lang="ru-RU" sz="1600" dirty="0" smtClean="0"/>
              <a:t>	г</a:t>
            </a:r>
            <a:r>
              <a:rPr lang="ru-RU" sz="1600" dirty="0"/>
              <a:t>) осознанный характер не только знания, но и понимания правовых требований и установлений; психологическую готовность к определенной юридической деятельности, осознание ее условий, целей, задач и необходимости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Основные черты юриспруденции как совокупности трех основных сфер юридической деятельности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54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1988840"/>
            <a:ext cx="8424936" cy="47525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 smtClean="0"/>
              <a:t>	</a:t>
            </a:r>
            <a:r>
              <a:rPr lang="ru-RU" sz="1600" i="1" dirty="0" smtClean="0"/>
              <a:t>Юриспруденция как сфера профессиональной деятельности </a:t>
            </a:r>
            <a:r>
              <a:rPr lang="ru-RU" sz="1600" dirty="0" smtClean="0"/>
              <a:t>– совокупность целенаправленных действий, связанных с разрешением юридических задач (В.Н. Карташов).</a:t>
            </a:r>
          </a:p>
          <a:p>
            <a:pPr marL="0" indent="0" algn="just">
              <a:buNone/>
            </a:pPr>
            <a:r>
              <a:rPr lang="ru-RU" sz="1600" dirty="0"/>
              <a:t>	</a:t>
            </a:r>
            <a:r>
              <a:rPr lang="ru-RU" sz="1600" b="1" i="1" dirty="0" smtClean="0"/>
              <a:t>Специфические черты юриспруденции как сферы профессиональной деятельности:</a:t>
            </a:r>
          </a:p>
          <a:p>
            <a:pPr algn="just"/>
            <a:r>
              <a:rPr lang="ru-RU" sz="1600" dirty="0"/>
              <a:t>п</a:t>
            </a:r>
            <a:r>
              <a:rPr lang="ru-RU" sz="1600" dirty="0" smtClean="0"/>
              <a:t>редмет этой профессиональной деятельности-  рассмотрение и разрешение различных юридических дел, основанных на фактах реальной действительности, жизненных обстоятельствах;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субъекты этой профессиональной деятельности-лица, обладающие специальными (юридическими) знаниями, которые могут правильно квалифицировать факты реальной действительности как юридически значимые и применять к ним конкретную норму права; 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практическая юридическая деятельность формализована, все юридически значимые обстоятельства, решения оформляются специальными документами, содержание которых подчиняется правилам юридической техники;</a:t>
            </a:r>
          </a:p>
          <a:p>
            <a:pPr algn="just"/>
            <a:r>
              <a:rPr lang="ru-RU" sz="1600" dirty="0" smtClean="0"/>
              <a:t> практическая юридическая деятельность, в большей части своей, строго регламентирована, стадийна, обладает признаком процессуальности (например, несоблюдение процедуры привлечения лица к уголовной ответственности может повлечь за собой отмену приговора).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Юриспруденция как сфера профессиональной деятельности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654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060848"/>
            <a:ext cx="8424937" cy="45365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600" dirty="0" smtClean="0"/>
              <a:t>	Практическая юридическая деятельность разнообразна по своим видам и может быть классифицирована по различным основаниям.</a:t>
            </a:r>
          </a:p>
          <a:p>
            <a:pPr marL="0" indent="0">
              <a:buNone/>
            </a:pPr>
            <a:r>
              <a:rPr lang="ru-RU" sz="1600" dirty="0" smtClean="0"/>
              <a:t>	</a:t>
            </a:r>
            <a:r>
              <a:rPr lang="en-US" sz="1600" dirty="0" smtClean="0"/>
              <a:t>I. </a:t>
            </a:r>
            <a:r>
              <a:rPr lang="ru-RU" sz="1600" dirty="0" smtClean="0"/>
              <a:t>В зависимости от предмета юридической работы: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правотворческая юридическая деятельность (разработка и принятие правовых актов);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правоприменительная юридическая деятельность (применение норм права);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интерпретационная юридическая деятельность (толкование норм права);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контроль и надзор.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II. </a:t>
            </a:r>
            <a:r>
              <a:rPr lang="ru-RU" sz="1600" dirty="0" smtClean="0"/>
              <a:t>По сферам деятельности юристов: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 судебная практическая деятельность;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следственная практика;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адвокатская практика;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нотариальная практика;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практика прокурорского надзора; и т.д.</a:t>
            </a:r>
          </a:p>
          <a:p>
            <a:pPr marL="0" indent="0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</a:t>
            </a:r>
            <a:r>
              <a:rPr lang="en-US" sz="1600" dirty="0" smtClean="0"/>
              <a:t>      </a:t>
            </a:r>
            <a:r>
              <a:rPr lang="ru-RU" sz="1600" dirty="0" smtClean="0"/>
              <a:t> </a:t>
            </a:r>
            <a:r>
              <a:rPr lang="en-US" sz="1600" dirty="0" smtClean="0"/>
              <a:t>III.</a:t>
            </a:r>
            <a:r>
              <a:rPr lang="ru-RU" sz="1600" dirty="0" smtClean="0"/>
              <a:t> По субъектам деятельности: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коллективная;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индивидуальная.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Юриспруденция как сфера профессиональной деятельности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123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060849"/>
            <a:ext cx="8352927" cy="4536504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dirty="0" smtClean="0"/>
              <a:t>	</a:t>
            </a:r>
            <a:r>
              <a:rPr lang="ru-RU" sz="1600" dirty="0" smtClean="0"/>
              <a:t>Временем </a:t>
            </a:r>
            <a:r>
              <a:rPr lang="ru-RU" sz="1600" dirty="0"/>
              <a:t>и </a:t>
            </a:r>
            <a:r>
              <a:rPr lang="ru-RU" sz="1600" dirty="0" smtClean="0"/>
              <a:t>мест</a:t>
            </a:r>
            <a:r>
              <a:rPr lang="ru-RU" sz="1600" dirty="0"/>
              <a:t>ом зарождения юриспруденции по праву принято считать Древнюю </a:t>
            </a:r>
            <a:r>
              <a:rPr lang="ru-RU" sz="1600" dirty="0" smtClean="0"/>
              <a:t>Грецию. </a:t>
            </a:r>
          </a:p>
          <a:p>
            <a:pPr marL="0" indent="0" algn="just">
              <a:buNone/>
            </a:pPr>
            <a:r>
              <a:rPr lang="ru-RU" sz="1600" dirty="0"/>
              <a:t>	</a:t>
            </a:r>
            <a:r>
              <a:rPr lang="ru-RU" sz="1600" dirty="0" smtClean="0"/>
              <a:t>Первые </a:t>
            </a:r>
            <a:r>
              <a:rPr lang="ru-RU" sz="1600" dirty="0"/>
              <a:t>датированные упоминания о «праве и равенстве» </a:t>
            </a:r>
            <a:r>
              <a:rPr lang="ru-RU" sz="1600" dirty="0" smtClean="0"/>
              <a:t>можно встретить в </a:t>
            </a:r>
            <a:r>
              <a:rPr lang="ru-RU" sz="1600" dirty="0"/>
              <a:t>работах древнегреческого мыслителя Пифагора (</a:t>
            </a:r>
            <a:r>
              <a:rPr lang="ru-RU" sz="1600" dirty="0" err="1"/>
              <a:t>VI</a:t>
            </a:r>
            <a:r>
              <a:rPr lang="ru-RU" sz="1600" dirty="0"/>
              <a:t> в. до н.э</a:t>
            </a:r>
            <a:r>
              <a:rPr lang="ru-RU" sz="1600" dirty="0" smtClean="0"/>
              <a:t>.).</a:t>
            </a:r>
          </a:p>
          <a:p>
            <a:pPr marL="0" indent="0" algn="just">
              <a:buNone/>
            </a:pPr>
            <a:r>
              <a:rPr lang="ru-RU" sz="1600" dirty="0"/>
              <a:t>	</a:t>
            </a:r>
            <a:r>
              <a:rPr lang="ru-RU" sz="1600" dirty="0" smtClean="0"/>
              <a:t>Школа софистов </a:t>
            </a:r>
            <a:r>
              <a:rPr lang="ru-RU" sz="1600" dirty="0"/>
              <a:t>появилась в V веке до н.э</a:t>
            </a:r>
            <a:r>
              <a:rPr lang="ru-RU" sz="1600" dirty="0" smtClean="0"/>
              <a:t>. </a:t>
            </a:r>
            <a:r>
              <a:rPr lang="ru-RU" sz="1600" dirty="0"/>
              <a:t>в Афинах </a:t>
            </a:r>
            <a:r>
              <a:rPr lang="ru-RU" sz="1600" dirty="0" smtClean="0"/>
              <a:t>и была </a:t>
            </a:r>
            <a:r>
              <a:rPr lang="ru-RU" sz="1600" dirty="0"/>
              <a:t>связана с установлением и укреплением демократического строя. Появилась необходимость в ораторском искусстве, в развитии идеологии, в подготовке к политической деятельности.</a:t>
            </a:r>
          </a:p>
          <a:p>
            <a:pPr marL="0" indent="0" algn="just">
              <a:buNone/>
            </a:pPr>
            <a:r>
              <a:rPr lang="ru-RU" sz="1600" dirty="0" smtClean="0"/>
              <a:t>	Труды древнегреческих философов Платона (</a:t>
            </a:r>
            <a:r>
              <a:rPr lang="ru-RU" sz="1600" dirty="0"/>
              <a:t>V </a:t>
            </a:r>
            <a:r>
              <a:rPr lang="ru-RU" sz="1600" dirty="0" smtClean="0"/>
              <a:t> и</a:t>
            </a:r>
            <a:r>
              <a:rPr lang="ru-RU" sz="1600" dirty="0"/>
              <a:t> </a:t>
            </a:r>
            <a:r>
              <a:rPr lang="en-US" sz="1600" dirty="0" smtClean="0"/>
              <a:t>I</a:t>
            </a:r>
            <a:r>
              <a:rPr lang="ru-RU" sz="1600" dirty="0" smtClean="0"/>
              <a:t>V</a:t>
            </a:r>
            <a:r>
              <a:rPr lang="en-US" sz="1600" dirty="0" smtClean="0"/>
              <a:t> </a:t>
            </a:r>
            <a:r>
              <a:rPr lang="ru-RU" sz="1600" dirty="0" smtClean="0"/>
              <a:t>до н.э.), Аристотеля (</a:t>
            </a:r>
            <a:r>
              <a:rPr lang="en-US" sz="1600" dirty="0" smtClean="0"/>
              <a:t>IV </a:t>
            </a:r>
            <a:r>
              <a:rPr lang="ru-RU" sz="1600" dirty="0" smtClean="0"/>
              <a:t>в. </a:t>
            </a:r>
            <a:r>
              <a:rPr lang="ru-RU" sz="1600" dirty="0" smtClean="0"/>
              <a:t>до </a:t>
            </a:r>
            <a:r>
              <a:rPr lang="ru-RU" sz="1600" dirty="0" smtClean="0"/>
              <a:t>н.э.). </a:t>
            </a:r>
            <a:endParaRPr lang="ru-RU" sz="1600" dirty="0"/>
          </a:p>
          <a:p>
            <a:pPr marL="0" indent="0" algn="just">
              <a:buNone/>
            </a:pPr>
            <a:r>
              <a:rPr lang="ru-RU" sz="1600" dirty="0" smtClean="0"/>
              <a:t>	Однако, не </a:t>
            </a:r>
            <a:r>
              <a:rPr lang="ru-RU" sz="1600" dirty="0"/>
              <a:t>разработанное теоретически греческими юристами, не получившее вследствие раздробленности Греции значения единого греческого права, </a:t>
            </a:r>
            <a:r>
              <a:rPr lang="ru-RU" sz="1600" dirty="0" smtClean="0"/>
              <a:t>учения греческих философов </a:t>
            </a:r>
            <a:r>
              <a:rPr lang="ru-RU" sz="1600" b="1" i="1" dirty="0"/>
              <a:t>не </a:t>
            </a:r>
            <a:r>
              <a:rPr lang="ru-RU" sz="1600" b="1" i="1" dirty="0" smtClean="0"/>
              <a:t>вылились </a:t>
            </a:r>
            <a:r>
              <a:rPr lang="ru-RU" sz="1600" b="1" i="1" dirty="0"/>
              <a:t>в стройную систему норм</a:t>
            </a:r>
            <a:r>
              <a:rPr lang="ru-RU" sz="1600" dirty="0"/>
              <a:t>, годную для </a:t>
            </a:r>
            <a:r>
              <a:rPr lang="ru-RU" sz="1600" dirty="0" smtClean="0"/>
              <a:t>заимствования </a:t>
            </a:r>
            <a:r>
              <a:rPr lang="ru-RU" sz="1600" dirty="0"/>
              <a:t>в других странах.</a:t>
            </a:r>
            <a:endParaRPr lang="ru-RU" sz="1600" dirty="0" smtClean="0"/>
          </a:p>
          <a:p>
            <a:pPr marL="0" indent="0" algn="just">
              <a:buNone/>
            </a:pPr>
            <a:r>
              <a:rPr lang="ru-RU" sz="1600" dirty="0" smtClean="0"/>
              <a:t>	</a:t>
            </a:r>
            <a:r>
              <a:rPr lang="ru-RU" sz="1600" dirty="0"/>
              <a:t>Ю</a:t>
            </a:r>
            <a:r>
              <a:rPr lang="ru-RU" sz="1600" dirty="0" smtClean="0"/>
              <a:t>риспруденция</a:t>
            </a:r>
            <a:r>
              <a:rPr lang="ru-RU" sz="1600" dirty="0"/>
              <a:t>, как сфера профессиональной деятельности, именно как профессия,  возникла в Древнем Риме</a:t>
            </a:r>
            <a:r>
              <a:rPr lang="ru-RU" sz="1600" dirty="0" smtClean="0"/>
              <a:t>. </a:t>
            </a:r>
            <a:endParaRPr lang="ru-RU" sz="1600" dirty="0" smtClean="0"/>
          </a:p>
          <a:p>
            <a:pPr marL="0" indent="0" algn="ctr">
              <a:buNone/>
            </a:pPr>
            <a:r>
              <a:rPr lang="ru-RU" sz="1800" b="1" i="1" dirty="0" smtClean="0">
                <a:solidFill>
                  <a:schemeClr val="accent1">
                    <a:lumMod val="75000"/>
                  </a:schemeClr>
                </a:solidFill>
              </a:rPr>
              <a:t>Почему </a:t>
            </a:r>
            <a:r>
              <a:rPr lang="ru-RU" sz="1800" b="1" i="1" dirty="0" smtClean="0">
                <a:solidFill>
                  <a:schemeClr val="accent1">
                    <a:lumMod val="75000"/>
                  </a:schemeClr>
                </a:solidFill>
              </a:rPr>
              <a:t>Рим?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История зарождения юриспруденции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как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профессиональной деятельности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76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060848"/>
            <a:ext cx="8640960" cy="45365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600" dirty="0" smtClean="0"/>
              <a:t>	Римское государство после многочисленных завоеваний объединило на своей территории множество разных народов. С провинциями Рим активно вел торговые отношения, активно налаживал экономические отношения. Необходим был универсальный регулятор отношений, имеющий наднациональную природу, свободный от местных обычаев.</a:t>
            </a:r>
          </a:p>
          <a:p>
            <a:pPr marL="0" indent="0" algn="just">
              <a:buNone/>
            </a:pPr>
            <a:r>
              <a:rPr lang="ru-RU" sz="1600" dirty="0" smtClean="0"/>
              <a:t>	Римскому праву суждено быть стать таким регулятором.</a:t>
            </a:r>
          </a:p>
          <a:p>
            <a:pPr marL="0" indent="0" algn="just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Римское право носило сугубо прикладной, практический характер, было свободно от юридических понятий и теории, оно было «гибким», удобным в применении различными народами, проживающими на территории империи.</a:t>
            </a:r>
          </a:p>
          <a:p>
            <a:pPr marL="0" indent="0" algn="just">
              <a:buNone/>
            </a:pPr>
            <a:r>
              <a:rPr lang="ru-RU" sz="1600" dirty="0"/>
              <a:t>	</a:t>
            </a:r>
            <a:r>
              <a:rPr lang="ru-RU" sz="1600" dirty="0" smtClean="0"/>
              <a:t>В Риме активно развивается юриспруденция, появляется специальные люди, обладающие юридическими знаниями (римские юристы). Наибольшего расцвета римская юриспруденция достигает в период </a:t>
            </a:r>
            <a:r>
              <a:rPr lang="ru-RU" sz="1600" dirty="0" smtClean="0"/>
              <a:t>Римской республики (</a:t>
            </a:r>
            <a:r>
              <a:rPr lang="ru-RU" sz="1600" dirty="0" smtClean="0"/>
              <a:t>509—27 </a:t>
            </a:r>
            <a:r>
              <a:rPr lang="ru-RU" sz="1600" dirty="0"/>
              <a:t>года до н. </a:t>
            </a:r>
            <a:r>
              <a:rPr lang="ru-RU" sz="1600" dirty="0" smtClean="0"/>
              <a:t>э.).</a:t>
            </a:r>
            <a:endParaRPr lang="ru-RU" sz="1600" dirty="0" smtClean="0"/>
          </a:p>
          <a:p>
            <a:pPr marL="0" indent="0" algn="just">
              <a:buNone/>
            </a:pPr>
            <a:r>
              <a:rPr lang="ru-RU" sz="1600" dirty="0"/>
              <a:t>	</a:t>
            </a:r>
            <a:r>
              <a:rPr lang="ru-RU" sz="1600" b="1" dirty="0" smtClean="0"/>
              <a:t>Деятельность римских юристов: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консультирование (</a:t>
            </a:r>
            <a:r>
              <a:rPr lang="en-US" sz="1600" dirty="0" err="1" smtClean="0"/>
              <a:t>respondere</a:t>
            </a:r>
            <a:r>
              <a:rPr lang="en-US" sz="1600" dirty="0" smtClean="0"/>
              <a:t>)</a:t>
            </a:r>
            <a:r>
              <a:rPr lang="ru-RU" sz="1600" dirty="0" smtClean="0"/>
              <a:t>;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составление и оформление письменных документов (</a:t>
            </a:r>
            <a:r>
              <a:rPr lang="en-US" sz="1600" dirty="0" err="1" smtClean="0"/>
              <a:t>cavere</a:t>
            </a:r>
            <a:r>
              <a:rPr lang="en-US" sz="1600" dirty="0" smtClean="0"/>
              <a:t>)</a:t>
            </a:r>
            <a:r>
              <a:rPr lang="ru-RU" sz="1600" dirty="0" smtClean="0"/>
              <a:t>;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руководство процессуальными действиями сторон (</a:t>
            </a:r>
            <a:r>
              <a:rPr lang="en-US" sz="1600" dirty="0" err="1" smtClean="0"/>
              <a:t>agere</a:t>
            </a:r>
            <a:r>
              <a:rPr lang="en-US" sz="1600" dirty="0" smtClean="0"/>
              <a:t>)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История зарождения юриспруденции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как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профессиональной деятельности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98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060848"/>
            <a:ext cx="7745505" cy="453650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	</a:t>
            </a:r>
            <a:r>
              <a:rPr lang="ru-RU" sz="1600" dirty="0" smtClean="0"/>
              <a:t>5 </a:t>
            </a:r>
            <a:r>
              <a:rPr lang="ru-RU" sz="1600" dirty="0" smtClean="0"/>
              <a:t>великих римских юристов  </a:t>
            </a:r>
            <a:r>
              <a:rPr lang="ru-RU" sz="1600" dirty="0"/>
              <a:t>(Гай, Павел, </a:t>
            </a:r>
            <a:r>
              <a:rPr lang="ru-RU" sz="1600" dirty="0" err="1"/>
              <a:t>Модестин</a:t>
            </a:r>
            <a:r>
              <a:rPr lang="ru-RU" sz="1600" dirty="0"/>
              <a:t>, </a:t>
            </a:r>
            <a:r>
              <a:rPr lang="ru-RU" sz="1600" dirty="0" err="1"/>
              <a:t>Папиниан</a:t>
            </a:r>
            <a:r>
              <a:rPr lang="ru-RU" sz="1600" dirty="0"/>
              <a:t>, </a:t>
            </a:r>
            <a:r>
              <a:rPr lang="ru-RU" sz="1600" dirty="0" err="1" smtClean="0"/>
              <a:t>Ульпиан</a:t>
            </a:r>
            <a:r>
              <a:rPr lang="ru-RU" sz="1600" dirty="0" smtClean="0"/>
              <a:t>), труды которых были признаны источником римского права</a:t>
            </a:r>
            <a:r>
              <a:rPr lang="ru-RU" sz="1600" dirty="0" smtClean="0"/>
              <a:t>.</a:t>
            </a:r>
          </a:p>
          <a:p>
            <a:pPr marL="0" indent="0" algn="just">
              <a:buNone/>
            </a:pPr>
            <a:r>
              <a:rPr lang="ru-RU" sz="1600" dirty="0" smtClean="0"/>
              <a:t>	В </a:t>
            </a:r>
            <a:r>
              <a:rPr lang="ru-RU" sz="1600" dirty="0"/>
              <a:t>426 г. н. э. императоры Феодосий II и </a:t>
            </a:r>
            <a:r>
              <a:rPr lang="ru-RU" sz="1600" dirty="0" err="1"/>
              <a:t>Валентиниан</a:t>
            </a:r>
            <a:r>
              <a:rPr lang="ru-RU" sz="1600" dirty="0"/>
              <a:t> III издали Закон </a:t>
            </a:r>
            <a:r>
              <a:rPr lang="ru-RU" sz="1600" dirty="0" smtClean="0"/>
              <a:t>                    «О Цитировании». </a:t>
            </a:r>
            <a:r>
              <a:rPr lang="ru-RU" sz="1600" dirty="0"/>
              <a:t>По этому закону при разрешении споров судьям можно было в обоснование своего решения ссылаться не только на правовые нормы, изданные императорами, но и на мнения пяти величайших римских юристов — </a:t>
            </a:r>
            <a:r>
              <a:rPr lang="ru-RU" sz="1600" dirty="0" err="1"/>
              <a:t>Папиниана</a:t>
            </a:r>
            <a:r>
              <a:rPr lang="ru-RU" sz="1600" dirty="0"/>
              <a:t>, Павла, Гая, </a:t>
            </a:r>
            <a:r>
              <a:rPr lang="ru-RU" sz="1600" dirty="0" err="1"/>
              <a:t>Ульпиана</a:t>
            </a:r>
            <a:r>
              <a:rPr lang="ru-RU" sz="1600" dirty="0"/>
              <a:t> и </a:t>
            </a:r>
            <a:r>
              <a:rPr lang="ru-RU" sz="1600" dirty="0" err="1"/>
              <a:t>Модестина</a:t>
            </a:r>
            <a:r>
              <a:rPr lang="ru-RU" sz="1600" dirty="0"/>
              <a:t>. Их трудам было придано значение источников права. На момент издания закона все эти корифеи давно были мертвы, а потому получили название </a:t>
            </a:r>
            <a:r>
              <a:rPr lang="ru-RU" sz="1600" dirty="0" smtClean="0"/>
              <a:t>«Сенат </a:t>
            </a:r>
            <a:r>
              <a:rPr lang="ru-RU" sz="1600" dirty="0"/>
              <a:t>мёртвых</a:t>
            </a:r>
            <a:r>
              <a:rPr lang="ru-RU" sz="1600" dirty="0" smtClean="0"/>
              <a:t>».</a:t>
            </a:r>
          </a:p>
          <a:p>
            <a:pPr marL="0" indent="0" algn="just">
              <a:buNone/>
            </a:pPr>
            <a:r>
              <a:rPr lang="ru-RU" sz="1600" dirty="0" smtClean="0"/>
              <a:t>	Римское </a:t>
            </a:r>
            <a:r>
              <a:rPr lang="ru-RU" sz="1600" dirty="0"/>
              <a:t>частное право стало «общим правом» ряда государств и фундаментом дальнейшего развития феодального и буржуазного права. Оно приобрело уже через ряд столетий после падения Рима значение действующего права в ряде государств Центральной и Южной Европы</a:t>
            </a:r>
            <a:r>
              <a:rPr lang="ru-RU" sz="1600" dirty="0" smtClean="0"/>
              <a:t>.</a:t>
            </a:r>
          </a:p>
          <a:p>
            <a:pPr marL="0" indent="0" algn="just">
              <a:buNone/>
            </a:pPr>
            <a:r>
              <a:rPr lang="ru-RU" sz="1600" dirty="0" smtClean="0"/>
              <a:t>	Римское частное право стало предметом «рецепции» многими странами Европы, </a:t>
            </a:r>
            <a:r>
              <a:rPr lang="ru-RU" sz="1600" dirty="0"/>
              <a:t>оказалось пригодным для регулирования новых отношений более высокой ступени общественного развития.</a:t>
            </a: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История зарождения юриспруденции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как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профессиональной деятельности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60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449</TotalTime>
  <Words>227</Words>
  <Application>Microsoft Office PowerPoint</Application>
  <PresentationFormat>Экран 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Твердый переплет</vt:lpstr>
      <vt:lpstr>      ТЕМА 1. Понятие юриспруденции</vt:lpstr>
      <vt:lpstr>Тема 1. Понятие юриспруденции</vt:lpstr>
      <vt:lpstr>Значение термина. Основные черты юриспруденции.</vt:lpstr>
      <vt:lpstr> Основные черты юриспруденции как совокупности трех основных сфер юридической деятельности</vt:lpstr>
      <vt:lpstr>Юриспруденция как сфера профессиональной деятельности</vt:lpstr>
      <vt:lpstr>Юриспруденция как сфера профессиональной деятельности</vt:lpstr>
      <vt:lpstr>История зарождения юриспруденции как профессиональной деятельности</vt:lpstr>
      <vt:lpstr>История зарождения юриспруденции как профессиональной деятельности</vt:lpstr>
      <vt:lpstr>История зарождения юриспруденции как профессиональной деятельности</vt:lpstr>
      <vt:lpstr>Юриспруденция как наука</vt:lpstr>
      <vt:lpstr>Социальная ценность юриспруденции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Понятие юриспруденции</dc:title>
  <dc:creator>Крюкова Ю.Я.</dc:creator>
  <cp:lastModifiedBy>Крюкова Юлия Я.</cp:lastModifiedBy>
  <cp:revision>36</cp:revision>
  <dcterms:created xsi:type="dcterms:W3CDTF">2019-08-22T19:11:12Z</dcterms:created>
  <dcterms:modified xsi:type="dcterms:W3CDTF">2019-10-10T12:51:05Z</dcterms:modified>
</cp:coreProperties>
</file>