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261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448E"/>
    <a:srgbClr val="00BCBC"/>
    <a:srgbClr val="039EA5"/>
    <a:srgbClr val="096A7E"/>
    <a:srgbClr val="C6F0F0"/>
    <a:srgbClr val="284E94"/>
    <a:srgbClr val="4D4DB5"/>
    <a:srgbClr val="009ADE"/>
    <a:srgbClr val="008755"/>
    <a:srgbClr val="006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01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40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90414-13A5-447A-A40C-1A25F747D4FD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757F3-55D1-4D00-BBEE-CD4C5A18E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521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F7C18A-2F8C-4AE4-9D7A-AD848A4431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44FC9BA-E3B6-4315-84B5-61B98C4A28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43BC46-3F9D-4CF9-8A1F-AA2311398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EA71EF0-84C0-4F28-BFE5-86A85B75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308E39-11AC-4F2B-B55D-938A17B77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094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21B626-2FD8-4B35-AD75-9C4A9A71D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D9953EC-66FC-4FE7-A205-C0AC93B7CF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32A692-F710-415C-9823-05A47C1A7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06D45F-A676-4D3E-BE61-E18BD72BB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7C8B60B-F54E-41D3-ACD5-CFDDE5D18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958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D324241-86B1-491D-ABF1-1445992AC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A4A3DFB-CF11-456C-8B40-63C14D9121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07D8AF-2B4B-4397-AB1A-1CD701C4B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B6B5B7F-50D9-422E-9F4A-EE1AE9017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2B224B-7875-4078-BE3E-72C952C17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569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7DA795-10CB-437B-8052-BB0BE08CA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AF0FE2-C935-4B46-AD8B-29309A521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9F92BF-8099-49C9-8A42-1C1EA379B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BE9BA7-CE5C-4876-9ACC-9F1F8886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77E6BB4-601D-416B-BBF8-0AC32E1C7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694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4A93F0-CABB-42AC-84CE-97B5B3196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DEF6A0C-3090-45C5-B555-668455010C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B45B77C-28E5-4092-93B1-CFFD26B6D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B46D322-0D45-45B8-A7E8-B82C88F44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63172B-96DF-488B-959B-CC63B86E4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972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E13B6C-CB9B-4A5F-99A7-6E9027EFC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43C3A5-9706-4114-AA45-D870C0E35B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982222B-5C14-4756-BFF7-76EADAC2DE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6B947BE-439E-4B2D-A3D3-BC1912B0B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BBC7AB9-92F7-419A-B1F9-18400EA6C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D04BFE1-FD7E-42D0-A01D-3272B715D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430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EFCCEB-1BA8-4549-A1AB-2D7DAA6E8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BE36495-482B-4B2C-92EF-E684414F9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10C5EA2-3F47-4025-9231-71F398C230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40A6A12-D259-4FC7-A919-829D9BA67D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3686FD3-3CC8-4F26-8AAA-F65D907FFD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FB85271-9B6B-4EDF-A774-5D17EE48A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FAF317B-3F3D-416A-AB10-FEE68EB0B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1A3314E-E3C2-49B9-B921-85F8EA783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365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80410F-3169-498A-82E6-1EE6796F7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9D48A53-4C92-4810-B89B-3C08D082E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53E7FAC-4E17-4EA2-BC1B-526524BCC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6C36069-7FEE-4981-9849-85FB55BAA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053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4626CCF-1158-4FC9-9FB9-A68F4E307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449070F-A678-48A6-8E41-4DEDB80A0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24885C2-61A7-4E71-AE38-27DFEC230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653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7CB046-8889-4750-97EE-92FA49960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67B980-4942-4DF6-831B-E3D5DB065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DFCC3ED-7119-4C7C-824D-C4AF8357C9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337090D-AA1E-4844-92D4-FBB313CD5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B8ED671-A8F2-4011-AD65-3D07D76DD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F249E2-1E51-4A13-85A4-FDD57F492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0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25909E-9A26-4384-BDA7-9B6B21879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EEA5224-E849-4855-906A-9FD3B8CE54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27D6143-26BF-47B2-BB3D-F00BD205FF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7AB686F-55C3-4A0B-91E9-1F4D12DC2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F18A565-F983-4859-8ED8-7726F3775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33EDF3-52F4-4AE6-9B43-B28A21419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017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32DE68-4D6C-496F-BBAE-88D098F87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5BF3775-4F6C-4F45-AA14-9BDC031337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4F35A96-F00A-4146-8EFB-8423BA6FE2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F91DE-AC79-4989-B51E-0AA5E11CB3D1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7F164D-7499-4009-8BC9-D2C57BE66F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8415251-25DD-4979-8FCE-C3DFCF504D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085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BA2DD4F-BF22-407D-BBD9-6D0007029EED}"/>
              </a:ext>
            </a:extLst>
          </p:cNvPr>
          <p:cNvSpPr txBox="1"/>
          <p:nvPr/>
        </p:nvSpPr>
        <p:spPr>
          <a:xfrm>
            <a:off x="650139" y="2121204"/>
            <a:ext cx="87445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Тема: </a:t>
            </a:r>
            <a:endParaRPr lang="ru-RU" sz="40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«</a:t>
            </a:r>
            <a:r>
              <a:rPr lang="ru-RU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Основные характеристики персонала </a:t>
            </a: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организации»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ctr"/>
            <a:endParaRPr lang="ru-RU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pic>
        <p:nvPicPr>
          <p:cNvPr id="11" name="Рисунок 10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E602AFED-D232-450C-84BA-526C21FF7E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79" y="1118681"/>
            <a:ext cx="4113621" cy="5790393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3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6531025" y="805941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752170" y="1646000"/>
            <a:ext cx="1025012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Квалификационная структура персонала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это соотношение работников различного уровня квалификации (степени профессиональной подготовки), необходимого для выполнения определенных трудовых функций. В нашей стране уровень квалификации рабочих определяется разрядом или классом, а для специалистов – категорией, разрядом или классом. 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Помимо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этого структура персонала предприятия может быть рассмотрена и по другим признакам. 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Организационная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структура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это состав и соподчиненность должностных лиц в соответствии с организационной структурой предприятия. 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33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6531025" y="805941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752170" y="1646000"/>
            <a:ext cx="10250128" cy="4659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Функциональная структура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отражает функциональное разделение труда в сфере управления предприятием и соотношение отдельных групп персонала в зависимости от выполняемых ими конкретных функций управления (управление персоналом, финансами, ремонтом и т. д.). 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Штатная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структура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отражает состав персонала в соответствии со штатным расписанием предприятия, которая предусматривает разграничение прав и ответственности и выражается в системе должностей, в порядке их прохождения. 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Социальная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структура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характеризует трудовой коллектив предприятия как совокупность групп, выделенных по полу, возрасту, семейному положению, уровню образования, уровню доходов и т. п.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31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6531025" y="805941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752170" y="1646000"/>
            <a:ext cx="1025012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Ролевая структура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определяет состав и распределение творческих, коммуникативных и поведенческих ролей между отдельными работниками. Творческие роли характерны для организаторов и изобретателей. Коммуникативные роли определяют содержание и участие работников при принятии решений. Поведенческие роли характеризуют типовые модели поведения работников на работе, в быту, в конфликтных ситуациях. 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Анализ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структуры персонала должен осуществляться систематически в целях своевременного принятия решений руководством предприятия и кадровой службой по совершенствованию решаемых управленческих и организационных задач.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88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6531025" y="805941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55408" y="1955716"/>
            <a:ext cx="102501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Список литературы:</a:t>
            </a:r>
          </a:p>
          <a:p>
            <a:pPr algn="just">
              <a:lnSpc>
                <a:spcPct val="150000"/>
              </a:lnSpc>
            </a:pPr>
            <a:endParaRPr lang="ru-RU" sz="20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1. Ленская И.Ю., Шиндряева И.В., Ширяева В.А.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Управление персоналом организации: конспекты лекций. Учебное пособие – М.: Мир науки, 2017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 С.127</a:t>
            </a:r>
          </a:p>
        </p:txBody>
      </p:sp>
    </p:spTree>
    <p:extLst>
      <p:ext uri="{BB962C8B-B14F-4D97-AF65-F5344CB8AC3E}">
        <p14:creationId xmlns:p14="http://schemas.microsoft.com/office/powerpoint/2010/main" val="232692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BA2DD4F-BF22-407D-BBD9-6D0007029EED}"/>
              </a:ext>
            </a:extLst>
          </p:cNvPr>
          <p:cNvSpPr txBox="1"/>
          <p:nvPr/>
        </p:nvSpPr>
        <p:spPr>
          <a:xfrm>
            <a:off x="1887569" y="3764183"/>
            <a:ext cx="84168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solidFill>
                  <a:srgbClr val="1C44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Спасибо за внимание!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7184" y="587971"/>
            <a:ext cx="3419994" cy="113820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305"/>
          <a:stretch/>
        </p:blipFill>
        <p:spPr>
          <a:xfrm>
            <a:off x="1596609" y="0"/>
            <a:ext cx="8998781" cy="1862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38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84904" y="1464859"/>
            <a:ext cx="1001415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Основными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признаками персонала являются: 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arenR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наличие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его трудовых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взаимоотношений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 работодателем, которые оформляются трудовым договором (контрактом), или наличие отношений собственности по отношению к соответствующему юридическому лицу; 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arenR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обладание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определенными качественными характеристиками: профессией (специальностью), квалификацией, компетентностью и другими; 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arenR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целевая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направленность деятельности персонала.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endParaRPr lang="ru-RU" sz="20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Основными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характеристиками персонала организации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являются: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численность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;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структура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 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arenR"/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22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99653" y="1358424"/>
            <a:ext cx="1001415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Численность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персонала предприятия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зависит от характера, сложности, трудоемкости производственных (или иных) и управленческих процессов, степени их механизации, автоматизации, компьютеризации. Более объективно персонал характеризуется списочной (фактической) численностью, то есть числом работников, которые официально работают на предприятии в данный момент. 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В списочный состав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персонала организации должны включаться все работники, принятые на постоянную, сезонную, а также на временную работу на срок один день и более, со дня зачисления их на работу. В списочном составе работников за каждый календарный день должны быть учтены как фактические работающие, так и отсутствующие на работе по каким-либо причинам.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07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88143" y="1800876"/>
            <a:ext cx="1001415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Для определения численности работников за отчетный период исчисляется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среднесписочная численность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, которая используется для исчисления производительности труда, средней заработной платы, коэффициентов оборота, текучести кадров и других показателей. 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Для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правильного определения среднесписочной численности работников необходимо вести ежедневный учет численности работников списочного состава, который должен уточняться на основании приказов (распоряжений) о приеме, переводе работников на другую работу и прекращении трудового договора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15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88143" y="1800876"/>
            <a:ext cx="1001415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От списочного состава работников следует отличать явочный состав, который показывает, сколько человек из состоящих в списке явилось на работу. Число фактически работающих показывает численность персонала, не только явившегося, но и фактически приступившего к работе. Разность между явочным числом и числом фактически работающих показывает количество лиц, находящихся в целодневных простоях (например, из-за отсутствия электроэнергии, материалов и т. п.). 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Структура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персонала предприятия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совокупность отдельных групп работников, объединенных по ряду признаков и категорий.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0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25911" y="1255185"/>
            <a:ext cx="10014154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В зависимости от участия в производственном процессе выделяется: </a:t>
            </a:r>
            <a:endParaRPr lang="ru-RU" sz="20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промышленно-производственный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персонал (ППП) – это работники, связанные непосредственно с производством; 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непромышленный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персонал – это работники, непосредственно не связанные с производством и его обслуживанием, и работники социальной инфраструктуры предприятия (работники детских и медицинских учреждений, находящиеся на балансе предприятия и т. д.). 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Промышленно-производственный персонал в зависимости от характера трудовых функций подразделяется на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категории: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рабочие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работники, непосредственно занятые созданием материальных ценностей или оказанием производственных и транспортных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услуг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(например, основные рабочие, связанные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непосредственно с производством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продукции и вспомогательные рабочие, связанные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 обслуживанием производства; </a:t>
            </a:r>
          </a:p>
          <a:p>
            <a:pPr algn="just">
              <a:lnSpc>
                <a:spcPct val="150000"/>
              </a:lnSpc>
            </a:pPr>
            <a:endParaRPr lang="ru-RU" sz="20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42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796414" y="1368484"/>
            <a:ext cx="10014154" cy="5489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специалисты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– работники, осуществляющие экономические,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инженерно-технические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, юридические, административные и другие функции. К ним относятся экономисты, инженеры, технологи, юристы, инспекторы по кадрам, бухгалтеры и др.; 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служащие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(технические исполнители) – работники, осуществляющие финансово расчетные функции, подготовку и оформление документов, хозяйственное обслуживание и другие функции. К ним относятся секретари, табельщики, кассиры, экспедиторы и др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.;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руководители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осуществляют функции управления предприятием. Руководителей условно можно подразделить на три уровня: высший (предприятия в целом – директор, генеральный директор, управляющий и их заместители); средний (руководители основных структурных подразделений – цехов, отделов, управлений, а также главные специалисты); низовой (работающие с исполнителями – руководители бюро, секторов, мастера).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0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781666" y="1324240"/>
            <a:ext cx="1001415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Разделение персонала предприятия на категории осуществляется в соответствии с нормативными документами: </a:t>
            </a:r>
            <a:endParaRPr lang="ru-RU" sz="20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Квалификационным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справочником должностей руководителей, специалистов и других служащих (утв. постановлением Минтруда РФ от 21 августа 1998 г. № 37). 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Единым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тарифно-квалификационным справочником работ и профессий рабочих. </a:t>
            </a:r>
          </a:p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Половозрастная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структура персонала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организации –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это соотношение групп персонала по полу (мужчины, женщины) и возрасту. Возрастная структура характеризуется долей лиц соответствующих возрастов в общей численности персонала. </a:t>
            </a:r>
            <a:endParaRPr lang="ru-RU" sz="20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34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781665" y="1225689"/>
            <a:ext cx="104861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При изучении возрастного состава рекомендуются следующие группировки: 16, 17, 18, 19, 20–24, 25–29, 30–34, 35–39, 40–44, 45–49, 50–-54, 55–59, 60–64, 65 лет и старше. 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Структура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персонала по уровню образования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– характеризует выделение работников, имеющих среднее профессиональное образование, высшее образование (бакалавриат), высшее образование (специалитет, магистратура), высшее образование (подготовка кадров высшей квалификации). 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Структура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персонала по стажу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может рассматриваться по общему трудовому стажу и стажу работы на данном предприятии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Профессиональная структура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– это соотношение представителей различных профессий или специальностей (экономистов, бухгалтеров, рабочих), обладающих теоретическими и практическими навыками, приобретенными в результате обучения и опыта работы в данной области.</a:t>
            </a:r>
            <a:endParaRPr lang="ru-RU" sz="20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97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1159</TotalTime>
  <Words>1055</Words>
  <Application>Microsoft Office PowerPoint</Application>
  <PresentationFormat>Широкоэкранный</PresentationFormat>
  <Paragraphs>43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Georgia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Аделина Йовик</dc:creator>
  <cp:lastModifiedBy>ielie</cp:lastModifiedBy>
  <cp:revision>100</cp:revision>
  <dcterms:created xsi:type="dcterms:W3CDTF">2021-11-29T13:06:40Z</dcterms:created>
  <dcterms:modified xsi:type="dcterms:W3CDTF">2025-03-26T19:33:43Z</dcterms:modified>
</cp:coreProperties>
</file>