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76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04.12.2025</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B19B0651-EE4F-4900-A07F-96A6BFA9D0F0}" type="slidenum">
              <a:rPr lang="ru-RU" smtClean="0"/>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04.12.2025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04.12.2025</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04.12.2025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04.12.2025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04.12.2025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04.12.2025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04.12.2025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04.12.2025</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B19B0651-EE4F-4900-A07F-96A6BFA9D0F0}" type="slidenum">
              <a:rPr lang="ru-RU" smtClean="0"/>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C71EC6-210F-42DE-9C53-41977AD35B3D}" type="datetimeFigureOut">
              <a:rPr lang="ru-RU" smtClean="0"/>
              <a:t>04.12.2025</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smtClean="0"/>
              <a:t>НОРМАТИВНО-ПРАВОВЫЕ </a:t>
            </a:r>
            <a:r>
              <a:rPr lang="ru-RU" b="1" dirty="0" smtClean="0"/>
              <a:t>ОСНОВЫ ОХРАНЫ ТРУДА</a:t>
            </a:r>
            <a:endParaRPr lang="ru-RU" b="1" dirty="0"/>
          </a:p>
        </p:txBody>
      </p:sp>
    </p:spTree>
    <p:extLst>
      <p:ext uri="{BB962C8B-B14F-4D97-AF65-F5344CB8AC3E}">
        <p14:creationId xmlns:p14="http://schemas.microsoft.com/office/powerpoint/2010/main" val="3253372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0" y="116632"/>
            <a:ext cx="9036496" cy="6741368"/>
          </a:xfrm>
        </p:spPr>
        <p:txBody>
          <a:bodyPr>
            <a:normAutofit fontScale="85000" lnSpcReduction="20000"/>
          </a:bodyPr>
          <a:lstStyle/>
          <a:p>
            <a:r>
              <a:rPr lang="ru-RU" b="1" dirty="0"/>
              <a:t>Требования к системам управления охраной труда разработаны Международной организацией труда (МОТ) — специализирован­ным учреждением ООН, международной организацией, занимаю­щейся вопросами регулирования трудовых отношений. </a:t>
            </a:r>
            <a:r>
              <a:rPr lang="ru-RU" dirty="0"/>
              <a:t>На 2009 г. участниками МОТ являются 182 государства. С 1920 г. штаб-квартира организации — Международное бюро труда находится в Женеве. В Москве находится офис Субрегионального бюро для стран Восточной Европы и Центральной Азии. В МОТ действует трехсторонний принцип представительства, который предусматри­вает наряду с представительством правительств стран-членов так­же представительство профсоюзов и организаций предпринимате­лей этих стран. Этот трехсторонний подход предполагает силу, гибкость и надлежащую основу для развития стабильной культуры безопасности труда в организации. Добровольно принимаемые требования к СУОТ отражают ценности и средства МОТ, позво­ляющие обеспечивать безопасность и здоровье работников.</a:t>
            </a:r>
          </a:p>
          <a:p>
            <a:r>
              <a:rPr lang="ru-RU" dirty="0"/>
              <a:t>Практические рекомендации, содержащиеся в стандарте ГОСТ 12.0.230—2007, предназначены для использования всеми, на кого возложена ответственность за управление ОТ. Они не являются обязательными и не направлены на замену национального законо­дательства, действующих правил или утвержденных стандартов</a:t>
            </a:r>
            <a:r>
              <a:rPr lang="ru-RU" dirty="0" smtClean="0"/>
              <a:t>.</a:t>
            </a:r>
            <a:endParaRPr lang="ru-RU" dirty="0"/>
          </a:p>
        </p:txBody>
      </p:sp>
    </p:spTree>
    <p:extLst>
      <p:ext uri="{BB962C8B-B14F-4D97-AF65-F5344CB8AC3E}">
        <p14:creationId xmlns:p14="http://schemas.microsoft.com/office/powerpoint/2010/main" val="1926486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70000" lnSpcReduction="20000"/>
          </a:bodyPr>
          <a:lstStyle/>
          <a:p>
            <a:r>
              <a:rPr lang="ru-RU" b="1" dirty="0"/>
              <a:t>На работодателя возлагается непосредственная ответствен­ность и обязанность по обеспечению безопасных условий и ох­раны здоровья работников в организации</a:t>
            </a:r>
            <a:r>
              <a:rPr lang="ru-RU" dirty="0"/>
              <a:t>. Применение СУОТ способствует выполнению этих обязанностей. Поэтому настоя­щий стандарт является практическим инструментом содействия организациям и компетентным учреждениям в осуществлении непрерывного совершенствования деятельности по безопасности и гигиене труда.</a:t>
            </a:r>
          </a:p>
          <a:p>
            <a:pPr marL="0" indent="0">
              <a:buNone/>
            </a:pPr>
            <a:r>
              <a:rPr lang="ru-RU" b="1" dirty="0"/>
              <a:t>На национальном уровне стандарт служит:</a:t>
            </a:r>
          </a:p>
          <a:p>
            <a:pPr lvl="0"/>
            <a:r>
              <a:rPr lang="ru-RU" dirty="0" smtClean="0"/>
              <a:t>1) для </a:t>
            </a:r>
            <a:r>
              <a:rPr lang="ru-RU" dirty="0"/>
              <a:t>установления национальных основ СУОТ, подкреплен­ных национальными законами и иными нормативными правовыми актами;</a:t>
            </a:r>
          </a:p>
          <a:p>
            <a:pPr lvl="0"/>
            <a:r>
              <a:rPr lang="ru-RU" dirty="0" smtClean="0"/>
              <a:t>2) руководящими </a:t>
            </a:r>
            <a:r>
              <a:rPr lang="ru-RU" dirty="0"/>
              <a:t>указаниями по применению добровольных мероприятий по охране труда в организациях, направленных на со­блюдение норм и иных нормативных правовых актов, ведущих к непрерывному совершенствованию деятельности в области охраны труда;</a:t>
            </a:r>
          </a:p>
          <a:p>
            <a:pPr lvl="0"/>
            <a:r>
              <a:rPr lang="ru-RU" dirty="0" smtClean="0"/>
              <a:t>3) руководящими </a:t>
            </a:r>
            <a:r>
              <a:rPr lang="ru-RU" dirty="0"/>
              <a:t>указаниями для развития национальных и специальных корпоративных стандартов по СУОТ для качественно­го обеспечения практических потребностей организаций в соответ­ствии с их размером и характером деятельности.</a:t>
            </a:r>
          </a:p>
          <a:p>
            <a:pPr marL="0" indent="0">
              <a:buNone/>
            </a:pPr>
            <a:r>
              <a:rPr lang="ru-RU" b="1" dirty="0"/>
              <a:t>На уровне организации стандарт предназначен:</a:t>
            </a:r>
          </a:p>
          <a:p>
            <a:pPr lvl="0"/>
            <a:r>
              <a:rPr lang="ru-RU" dirty="0" smtClean="0"/>
              <a:t>1) служить </a:t>
            </a:r>
            <a:r>
              <a:rPr lang="ru-RU" dirty="0"/>
              <a:t>руководящими указаниями по объединению эле­ментов СУОТ в организации в качестве составной части общей по­литики и системы управления;</a:t>
            </a:r>
          </a:p>
          <a:p>
            <a:pPr lvl="0"/>
            <a:r>
              <a:rPr lang="ru-RU" dirty="0" smtClean="0"/>
              <a:t>2) способствовать </a:t>
            </a:r>
            <a:r>
              <a:rPr lang="ru-RU" dirty="0"/>
              <a:t>активизации всех работников организации, в том числе работодателей, собственников, управленческого персо­нала, работников и их представителей с целью применения совре­менных принципов и методов управления охраной труда, направ­ленных на непрерывное совершенствование деятельности по охране труда.</a:t>
            </a:r>
          </a:p>
          <a:p>
            <a:pPr marL="0" indent="0">
              <a:buNone/>
            </a:pPr>
            <a:endParaRPr lang="ru-RU" dirty="0"/>
          </a:p>
        </p:txBody>
      </p:sp>
    </p:spTree>
    <p:extLst>
      <p:ext uri="{BB962C8B-B14F-4D97-AF65-F5344CB8AC3E}">
        <p14:creationId xmlns:p14="http://schemas.microsoft.com/office/powerpoint/2010/main" val="2213786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lstStyle/>
          <a:p>
            <a:r>
              <a:rPr lang="ru-RU" sz="2000" dirty="0"/>
              <a:t>Система СУОТ состоит из следующих подсистем (блоков): по­литика, организация, планирование и применение, оценка, дейст­вие по совершенствованию (рис. 2.1).</a:t>
            </a:r>
          </a:p>
          <a:p>
            <a:endParaRPr lang="ru-RU"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1340768"/>
            <a:ext cx="6115794" cy="4931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0369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77500" lnSpcReduction="20000"/>
          </a:bodyPr>
          <a:lstStyle/>
          <a:p>
            <a:pPr marL="0" indent="0">
              <a:buNone/>
            </a:pPr>
            <a:r>
              <a:rPr lang="ru-RU" b="1" dirty="0"/>
              <a:t>Блок </a:t>
            </a:r>
            <a:r>
              <a:rPr lang="ru-RU" b="1" i="1" dirty="0"/>
              <a:t>«Политика» </a:t>
            </a:r>
            <a:r>
              <a:rPr lang="ru-RU" b="1" dirty="0"/>
              <a:t>включает политику организации в области ох­раны труда, выполнение которой организация принимает на себя:</a:t>
            </a:r>
          </a:p>
          <a:p>
            <a:pPr lvl="0"/>
            <a:r>
              <a:rPr lang="ru-RU" dirty="0"/>
              <a:t>обеспечение безопасности и охрану здоровья всех работни­ков организации путем предупреждения несчастных случаев и профессиональных заболеваний на производстве;</a:t>
            </a:r>
          </a:p>
          <a:p>
            <a:pPr lvl="0"/>
            <a:r>
              <a:rPr lang="ru-RU" dirty="0"/>
              <a:t>соблюдение соответствующих национальных законов и иных нормативных правовых актов, программ по охране труда, коллективных соглашений по охране труда и других требо­ваний, которые организация обязалась выполнять;</a:t>
            </a:r>
          </a:p>
          <a:p>
            <a:r>
              <a:rPr lang="ru-RU" dirty="0"/>
              <a:t>обязательства по проведению консультаций с работниками и их представителями и привлечению их к активному участию во всех элементах СУОТ;</a:t>
            </a:r>
          </a:p>
          <a:p>
            <a:r>
              <a:rPr lang="ru-RU" dirty="0"/>
              <a:t>непрерывное совершенствование функционирования СУОТ.</a:t>
            </a:r>
          </a:p>
          <a:p>
            <a:pPr marL="0" indent="0">
              <a:buNone/>
            </a:pPr>
            <a:r>
              <a:rPr lang="ru-RU" dirty="0"/>
              <a:t>Участие работников и их представителей является ключевым элементом СУОТ в организации. </a:t>
            </a:r>
            <a:endParaRPr lang="ru-RU" dirty="0" smtClean="0"/>
          </a:p>
          <a:p>
            <a:pPr marL="0" indent="0">
              <a:buNone/>
            </a:pPr>
            <a:r>
              <a:rPr lang="ru-RU" b="1" i="1" dirty="0" smtClean="0"/>
              <a:t>Работодатель </a:t>
            </a:r>
            <a:r>
              <a:rPr lang="ru-RU" b="1" i="1" dirty="0"/>
              <a:t>должен привлекать работников и их представителей по охране труда к консультациям, информированию и повышению их квалификации по всем аспек­там охраны труда, связанным с их работой, включая мероприятия, в процессе возможных аварий. </a:t>
            </a:r>
            <a:endParaRPr lang="ru-RU" b="1" i="1" dirty="0" smtClean="0"/>
          </a:p>
          <a:p>
            <a:pPr marL="0" indent="0">
              <a:buNone/>
            </a:pPr>
            <a:r>
              <a:rPr lang="ru-RU" i="1" dirty="0" smtClean="0"/>
              <a:t>Работодатель </a:t>
            </a:r>
            <a:r>
              <a:rPr lang="ru-RU" i="1" dirty="0"/>
              <a:t>должен также обеспечи­вать создание, формирование и эффективное функционирование комитета (комиссии) по охране труда и признание представителей работников по охране труда в соответствии с национальными зако­нами и практикой.</a:t>
            </a:r>
          </a:p>
          <a:p>
            <a:endParaRPr lang="ru-RU" dirty="0"/>
          </a:p>
        </p:txBody>
      </p:sp>
    </p:spTree>
    <p:extLst>
      <p:ext uri="{BB962C8B-B14F-4D97-AF65-F5344CB8AC3E}">
        <p14:creationId xmlns:p14="http://schemas.microsoft.com/office/powerpoint/2010/main" val="8106890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9036496" cy="6741368"/>
          </a:xfrm>
        </p:spPr>
        <p:txBody>
          <a:bodyPr>
            <a:normAutofit fontScale="70000" lnSpcReduction="20000"/>
          </a:bodyPr>
          <a:lstStyle/>
          <a:p>
            <a:pPr marL="0" indent="0">
              <a:buNone/>
            </a:pPr>
            <a:r>
              <a:rPr lang="ru-RU" b="1" dirty="0"/>
              <a:t>В блоке </a:t>
            </a:r>
            <a:r>
              <a:rPr lang="ru-RU" b="1" i="1" dirty="0"/>
              <a:t>«Организация» </a:t>
            </a:r>
            <a:r>
              <a:rPr lang="ru-RU" b="1" dirty="0"/>
              <a:t>должны быть четко установлены струк­туры и процессы в организации:</a:t>
            </a:r>
          </a:p>
          <a:p>
            <a:pPr lvl="0"/>
            <a:r>
              <a:rPr lang="ru-RU" dirty="0"/>
              <a:t>управления охраной труда в виде линейной управленческой функции, известной и признанной на всех уровнях;</a:t>
            </a:r>
          </a:p>
          <a:p>
            <a:pPr lvl="0"/>
            <a:r>
              <a:rPr lang="ru-RU" dirty="0"/>
              <a:t>определения и доведения до работников организации обя­занности, ответственность и полномочия лиц, которые вы­являют, оценивают или оптимизируют опасности и риски безопасности труда;</a:t>
            </a:r>
          </a:p>
          <a:p>
            <a:pPr lvl="0"/>
            <a:r>
              <a:rPr lang="ru-RU" dirty="0"/>
              <a:t>проведения, при необходимости, эффективного и оператив­ного наблюдения (надзора) за безопасностью и охраной здо­ровья работников;</a:t>
            </a:r>
          </a:p>
          <a:p>
            <a:pPr lvl="0"/>
            <a:r>
              <a:rPr lang="ru-RU" dirty="0"/>
              <a:t>сотрудничества, передачи и обмена информацией между ра­ботниками, включая их представителей, при применении СУОТ данной организации;</a:t>
            </a:r>
          </a:p>
          <a:p>
            <a:pPr lvl="0"/>
            <a:r>
              <a:rPr lang="ru-RU" dirty="0"/>
              <a:t>соблюдения принципов построения СУОТ, содержащихся в национальном стандарте, специальных стандартах или в программах по охране труда, выполнение которых организа­ция принимает на себя;</a:t>
            </a:r>
          </a:p>
          <a:p>
            <a:pPr lvl="0"/>
            <a:r>
              <a:rPr lang="ru-RU" dirty="0"/>
              <a:t>установления и выполнения ясной политики по охране тру­да и измеряемые цели;</a:t>
            </a:r>
          </a:p>
          <a:p>
            <a:pPr lvl="0"/>
            <a:r>
              <a:rPr lang="ru-RU" dirty="0"/>
              <a:t>установления эффективных мероприятий по определению, устранению или ограничению опасностей и рисков, способст­вующих сохранению здоровья в течение трудового процесса;</a:t>
            </a:r>
          </a:p>
          <a:p>
            <a:pPr lvl="0"/>
            <a:r>
              <a:rPr lang="ru-RU" dirty="0"/>
              <a:t>разработки программ профилактики заболеваний и оздоров­ления работников;</a:t>
            </a:r>
          </a:p>
          <a:p>
            <a:pPr lvl="0"/>
            <a:r>
              <a:rPr lang="ru-RU" dirty="0"/>
              <a:t>обеспечения эффективных мероприятий по участию всех работников и их представителей в выполнении политики в области охраны труда;</a:t>
            </a:r>
          </a:p>
          <a:p>
            <a:pPr lvl="0"/>
            <a:r>
              <a:rPr lang="ru-RU" dirty="0"/>
              <a:t>предоставления необходимых условий и ресурсов для лиц, ответственных за обеспечение охраны труда, включая членов комитета (комиссии) по охране труда, для правильного вы­полнения ими своих функций;</a:t>
            </a:r>
          </a:p>
          <a:p>
            <a:pPr lvl="0"/>
            <a:r>
              <a:rPr lang="ru-RU" dirty="0"/>
              <a:t>обеспечения эффективных мероприятий по участию всех работников, их представителей, а также комитета (комис­сии) по охране труда (при их наличии</a:t>
            </a:r>
            <a:r>
              <a:rPr lang="ru-RU" dirty="0" smtClean="0"/>
              <a:t>).</a:t>
            </a:r>
            <a:endParaRPr lang="ru-RU" dirty="0"/>
          </a:p>
        </p:txBody>
      </p:sp>
    </p:spTree>
    <p:extLst>
      <p:ext uri="{BB962C8B-B14F-4D97-AF65-F5344CB8AC3E}">
        <p14:creationId xmlns:p14="http://schemas.microsoft.com/office/powerpoint/2010/main" val="1953324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77500" lnSpcReduction="20000"/>
          </a:bodyPr>
          <a:lstStyle/>
          <a:p>
            <a:pPr marL="0" indent="0">
              <a:buNone/>
            </a:pPr>
            <a:r>
              <a:rPr lang="ru-RU" b="1" dirty="0"/>
              <a:t>На уровне руководителей высшего звена организации должно быть назначено лицо или лица, наделенные обязанностями, ответ­ственностью и полномочиями по:</a:t>
            </a:r>
          </a:p>
          <a:p>
            <a:pPr lvl="0"/>
            <a:r>
              <a:rPr lang="ru-RU" dirty="0"/>
              <a:t>развитию, применению, периодическому анализу и оценке СУОТ;</a:t>
            </a:r>
          </a:p>
          <a:p>
            <a:pPr lvl="0"/>
            <a:r>
              <a:rPr lang="ru-RU" dirty="0"/>
              <a:t>периодической отчетности высшему руководству о результа­тивности функционирования СУОТ;</a:t>
            </a:r>
          </a:p>
          <a:p>
            <a:pPr lvl="0"/>
            <a:r>
              <a:rPr lang="ru-RU" dirty="0"/>
              <a:t>содействию в участии всех работников организации в рабо­тах по обеспечению безопасности труда.</a:t>
            </a:r>
          </a:p>
          <a:p>
            <a:r>
              <a:rPr lang="ru-RU" dirty="0"/>
              <a:t>Работодатель должен быть достаточно компетентным (или иметь возможность стать им) в области охраны труда для определе­ния и оптимизации опасностей и рисков, связанных с работой, и применения СУОТ.</a:t>
            </a:r>
          </a:p>
          <a:p>
            <a:pPr marL="0" indent="0">
              <a:buNone/>
            </a:pPr>
            <a:r>
              <a:rPr lang="ru-RU" b="1" dirty="0"/>
              <a:t>Документация по охране труда может включать:</a:t>
            </a:r>
          </a:p>
          <a:p>
            <a:pPr lvl="0"/>
            <a:r>
              <a:rPr lang="ru-RU" dirty="0"/>
              <a:t>сведения, вытекающие из применения СУОТ;</a:t>
            </a:r>
          </a:p>
          <a:p>
            <a:pPr lvl="0"/>
            <a:r>
              <a:rPr lang="ru-RU" dirty="0"/>
              <a:t>сведения о травмах, ухудшениях здоровья, болезнях и инци­дентах, связанных с работой;</a:t>
            </a:r>
          </a:p>
          <a:p>
            <a:pPr lvl="0"/>
            <a:r>
              <a:rPr lang="ru-RU" dirty="0"/>
              <a:t>требования национальных законов или иных нормативных правовых актов по охране труда;</a:t>
            </a:r>
          </a:p>
          <a:p>
            <a:pPr lvl="0"/>
            <a:r>
              <a:rPr lang="ru-RU" dirty="0"/>
              <a:t>данные о воздействиях вредных производственных факторов на работников и о наблюдениях (надзоре) за производствен­ной средой и за состоянием здоровья работников;</a:t>
            </a:r>
          </a:p>
          <a:p>
            <a:pPr lvl="0"/>
            <a:r>
              <a:rPr lang="ru-RU" dirty="0"/>
              <a:t>результаты текущего и реагирующего наблюдения функцио­нирования СУОТ</a:t>
            </a:r>
            <a:r>
              <a:rPr lang="ru-RU" dirty="0" smtClean="0"/>
              <a:t>.</a:t>
            </a:r>
            <a:endParaRPr lang="ru-RU" dirty="0"/>
          </a:p>
        </p:txBody>
      </p:sp>
    </p:spTree>
    <p:extLst>
      <p:ext uri="{BB962C8B-B14F-4D97-AF65-F5344CB8AC3E}">
        <p14:creationId xmlns:p14="http://schemas.microsoft.com/office/powerpoint/2010/main" val="1111761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741368"/>
          </a:xfrm>
        </p:spPr>
        <p:txBody>
          <a:bodyPr>
            <a:normAutofit fontScale="77500" lnSpcReduction="20000"/>
          </a:bodyPr>
          <a:lstStyle/>
          <a:p>
            <a:pPr marL="0" indent="0">
              <a:buNone/>
            </a:pPr>
            <a:r>
              <a:rPr lang="ru-RU" b="1" dirty="0"/>
              <a:t>Блок </a:t>
            </a:r>
            <a:r>
              <a:rPr lang="ru-RU" b="1" i="1" dirty="0"/>
              <a:t>«Планирование и применение» </a:t>
            </a:r>
            <a:r>
              <a:rPr lang="ru-RU" b="1" dirty="0"/>
              <a:t>должен содержать вопросы анализа, планирования, разработки и применения СУОТ в органи­зации.</a:t>
            </a:r>
          </a:p>
          <a:p>
            <a:pPr marL="0" indent="0">
              <a:buNone/>
            </a:pPr>
            <a:r>
              <a:rPr lang="ru-RU" dirty="0"/>
              <a:t>В процессе исходного анализа оценивают существующую в ор­ганизации СУОТ и соответствующие мероприятия. Исходный ана­лиз проводят компетентные лица с учетом обсуждения с работни­ками организации и (или) их представителями. Они должны:</a:t>
            </a:r>
          </a:p>
          <a:p>
            <a:pPr lvl="0"/>
            <a:r>
              <a:rPr lang="ru-RU" dirty="0"/>
              <a:t>определить действующие национальные законы и правила, национальные и специальные стандарты, программы по ох­ране труда и другие требования, соблюдение которых орга­низация принимает на себя;</a:t>
            </a:r>
          </a:p>
          <a:p>
            <a:pPr lvl="0"/>
            <a:r>
              <a:rPr lang="ru-RU" dirty="0"/>
              <a:t>определить, предусмотреть и оценить опасности и риски для безопасности и здоровья, вытекающие из существующей или предполагаемой производственной среды и организации труда;</a:t>
            </a:r>
          </a:p>
          <a:p>
            <a:pPr lvl="0"/>
            <a:r>
              <a:rPr lang="ru-RU" dirty="0"/>
              <a:t>определить достаточность планируемых или действующих мер защиты для устранения, предупреждения и снижения опасностей и рисков;</a:t>
            </a:r>
          </a:p>
          <a:p>
            <a:pPr lvl="0"/>
            <a:r>
              <a:rPr lang="ru-RU" dirty="0"/>
              <a:t>провести анализ результатов наблюдений за состоянием здо­ровья работников.</a:t>
            </a:r>
          </a:p>
          <a:p>
            <a:pPr marL="0" indent="0">
              <a:buNone/>
            </a:pPr>
            <a:r>
              <a:rPr lang="ru-RU" b="1" dirty="0"/>
              <a:t>Результат исходного анализа должен:</a:t>
            </a:r>
          </a:p>
          <a:p>
            <a:pPr lvl="0"/>
            <a:r>
              <a:rPr lang="ru-RU" dirty="0"/>
              <a:t>быть документально оформлен;</a:t>
            </a:r>
          </a:p>
          <a:p>
            <a:pPr lvl="0"/>
            <a:r>
              <a:rPr lang="ru-RU" dirty="0"/>
              <a:t>стать основанием для принятия решений о применении или совершенствовании системы управления охраной труда;</a:t>
            </a:r>
          </a:p>
          <a:p>
            <a:pPr lvl="0"/>
            <a:r>
              <a:rPr lang="ru-RU" dirty="0"/>
              <a:t>определить базовый уровень для сравнения и оценки непре­рывного совершенствования СУОТ в организации.</a:t>
            </a:r>
          </a:p>
          <a:p>
            <a:pPr marL="0" indent="0">
              <a:buNone/>
            </a:pPr>
            <a:endParaRPr lang="ru-RU" dirty="0"/>
          </a:p>
        </p:txBody>
      </p:sp>
    </p:spTree>
    <p:extLst>
      <p:ext uri="{BB962C8B-B14F-4D97-AF65-F5344CB8AC3E}">
        <p14:creationId xmlns:p14="http://schemas.microsoft.com/office/powerpoint/2010/main" val="29085688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16632"/>
            <a:ext cx="8856984" cy="6480720"/>
          </a:xfrm>
        </p:spPr>
        <p:txBody>
          <a:bodyPr>
            <a:normAutofit fontScale="92500" lnSpcReduction="10000"/>
          </a:bodyPr>
          <a:lstStyle/>
          <a:p>
            <a:pPr marL="0" indent="0">
              <a:buNone/>
            </a:pPr>
            <a:r>
              <a:rPr lang="ru-RU" dirty="0"/>
              <a:t>В процессе планирования определяется цель планирования СУОТ в организации, которая заключается в разработке на пред­стоящий период комплекса мероприятий, направленных на обеспе­чение охраны труда, которые будут применяться на тех или иных уровнях системы управления. </a:t>
            </a:r>
            <a:endParaRPr lang="ru-RU" dirty="0" smtClean="0"/>
          </a:p>
          <a:p>
            <a:pPr marL="0" indent="0">
              <a:buNone/>
            </a:pPr>
            <a:r>
              <a:rPr lang="ru-RU" b="1" dirty="0" smtClean="0"/>
              <a:t>Комплекс </a:t>
            </a:r>
            <a:r>
              <a:rPr lang="ru-RU" b="1" dirty="0"/>
              <a:t>мероприятий включает:</a:t>
            </a:r>
          </a:p>
          <a:p>
            <a:pPr lvl="0"/>
            <a:r>
              <a:rPr lang="ru-RU" dirty="0"/>
              <a:t>как минимум, соответствие условий труда требованиям на­циональных законов и иных нормативных правовых актов;</a:t>
            </a:r>
          </a:p>
          <a:p>
            <a:pPr lvl="0"/>
            <a:r>
              <a:rPr lang="ru-RU" dirty="0"/>
              <a:t>основные элементы СУОТ в организации;</a:t>
            </a:r>
          </a:p>
          <a:p>
            <a:pPr lvl="0"/>
            <a:r>
              <a:rPr lang="ru-RU" dirty="0"/>
              <a:t>непрерывное совершенствование деятельности по охране труда.</a:t>
            </a:r>
          </a:p>
          <a:p>
            <a:r>
              <a:rPr lang="ru-RU" dirty="0"/>
              <a:t>Мероприятия по планированию ОТ в организации должны включать разработку, развитие и функционирование всех элементов СУОТ (рис. 2.1).</a:t>
            </a:r>
          </a:p>
          <a:p>
            <a:pPr marL="0" indent="0">
              <a:buNone/>
            </a:pPr>
            <a:r>
              <a:rPr lang="ru-RU" dirty="0" smtClean="0"/>
              <a:t>Блок </a:t>
            </a:r>
            <a:r>
              <a:rPr lang="ru-RU" i="1" dirty="0" smtClean="0"/>
              <a:t>«Планирование и применение» </a:t>
            </a:r>
            <a:r>
              <a:rPr lang="ru-RU" dirty="0" smtClean="0"/>
              <a:t>содержит также цели в облас­ти охраны труда, предупредительные и контролирующие меры по предотвращению опасностей.</a:t>
            </a:r>
          </a:p>
        </p:txBody>
      </p:sp>
    </p:spTree>
    <p:extLst>
      <p:ext uri="{BB962C8B-B14F-4D97-AF65-F5344CB8AC3E}">
        <p14:creationId xmlns:p14="http://schemas.microsoft.com/office/powerpoint/2010/main" val="30802561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92500" lnSpcReduction="20000"/>
          </a:bodyPr>
          <a:lstStyle/>
          <a:p>
            <a:pPr marL="0" indent="0">
              <a:buNone/>
            </a:pPr>
            <a:r>
              <a:rPr lang="ru-RU" dirty="0"/>
              <a:t>Опасности и риски для безопасности и здоровья работников должны быть определены и оценены на постоянной основе. </a:t>
            </a:r>
            <a:r>
              <a:rPr lang="ru-RU" b="1" i="1" dirty="0"/>
              <a:t>Преду­предительные и контролирующие меры должны быть осуществлены в следующем порядке приоритетности:</a:t>
            </a:r>
          </a:p>
          <a:p>
            <a:pPr lvl="0"/>
            <a:r>
              <a:rPr lang="ru-RU" dirty="0"/>
              <a:t>устранить опасности/риски;</a:t>
            </a:r>
          </a:p>
          <a:p>
            <a:pPr lvl="0"/>
            <a:r>
              <a:rPr lang="ru-RU" dirty="0"/>
              <a:t>ограничить опасности/риски в его источнике путем исполь­зования технических средств коллективной защиты или ор­ганизационных мер;</a:t>
            </a:r>
          </a:p>
          <a:p>
            <a:pPr lvl="0"/>
            <a:r>
              <a:rPr lang="ru-RU" dirty="0"/>
              <a:t>минимизировать опасности/риски путем проектирования безопасных производственных систем, включающих меры ад­министративного ограничения суммарного времени контакта с вредными и опасными производственными факторами;</a:t>
            </a:r>
          </a:p>
          <a:p>
            <a:pPr lvl="0"/>
            <a:r>
              <a:rPr lang="ru-RU" dirty="0"/>
              <a:t>работодатель — бесплатно предоставить СИЗ, включая спецодежду, в случае невозможности ограничения опасно­стей/рисков средствами коллективной защиты и принять меры по обеспечению их использования и обязательного технического обслуживания.</a:t>
            </a:r>
          </a:p>
          <a:p>
            <a:pPr marL="0" indent="0">
              <a:buNone/>
            </a:pPr>
            <a:endParaRPr lang="ru-RU" dirty="0"/>
          </a:p>
        </p:txBody>
      </p:sp>
    </p:spTree>
    <p:extLst>
      <p:ext uri="{BB962C8B-B14F-4D97-AF65-F5344CB8AC3E}">
        <p14:creationId xmlns:p14="http://schemas.microsoft.com/office/powerpoint/2010/main" val="612169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85000" lnSpcReduction="10000"/>
          </a:bodyPr>
          <a:lstStyle/>
          <a:p>
            <a:r>
              <a:rPr lang="ru-RU" dirty="0"/>
              <a:t>Изменения в организации должны быть под строгим контролем. </a:t>
            </a:r>
            <a:r>
              <a:rPr lang="ru-RU" b="1" i="1" dirty="0"/>
              <a:t>Влияющие на охрану труда изменения (прием на работу, применение новых технологических и трудовых процессов или организационных структур) и внешние изменения (например, в результате совершенство­вания национальных законов и иных нормативных правовых актов, слияния компаний, развития знаний по охране труда и технологии) должны быть оценены, а соответствующие предупредительные меры выполнены еще до введения изменений в практику.</a:t>
            </a:r>
          </a:p>
          <a:p>
            <a:r>
              <a:rPr lang="ru-RU" u="sng" dirty="0"/>
              <a:t>Перед любым изменением или применением новых приемов труда, материалов, процессов, оборудования должны быть выпол­нены определение опасностей и оценка рисков на рабочих местах. </a:t>
            </a:r>
            <a:r>
              <a:rPr lang="ru-RU" dirty="0"/>
              <a:t>Такая оценка должна быть сделана с учетом обсуждения с участием работников, их представителей и комитета (комиссии) по охране труда, где это необходимо.</a:t>
            </a:r>
          </a:p>
          <a:p>
            <a:r>
              <a:rPr lang="ru-RU" b="1" i="1" dirty="0"/>
              <a:t>При выполнении решений об изменениях следует обязательно обеспечивать качественное и своевременное информирование и подготовку всех работников организации, которых затрагивает это решение</a:t>
            </a:r>
            <a:r>
              <a:rPr lang="ru-RU" b="1" i="1" dirty="0" smtClean="0"/>
              <a:t>.</a:t>
            </a:r>
            <a:endParaRPr lang="ru-RU" b="1" i="1" dirty="0"/>
          </a:p>
        </p:txBody>
      </p:sp>
    </p:spTree>
    <p:extLst>
      <p:ext uri="{BB962C8B-B14F-4D97-AF65-F5344CB8AC3E}">
        <p14:creationId xmlns:p14="http://schemas.microsoft.com/office/powerpoint/2010/main" val="653129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74638"/>
            <a:ext cx="8712968" cy="490066"/>
          </a:xfrm>
        </p:spPr>
        <p:txBody>
          <a:bodyPr>
            <a:normAutofit fontScale="90000"/>
          </a:bodyPr>
          <a:lstStyle/>
          <a:p>
            <a:r>
              <a:rPr lang="ru-RU" b="1" dirty="0"/>
              <a:t>1. Законодательные основы охраны труда</a:t>
            </a:r>
            <a:endParaRPr lang="ru-RU" dirty="0"/>
          </a:p>
        </p:txBody>
      </p:sp>
      <p:sp>
        <p:nvSpPr>
          <p:cNvPr id="3" name="Объект 2"/>
          <p:cNvSpPr>
            <a:spLocks noGrp="1"/>
          </p:cNvSpPr>
          <p:nvPr>
            <p:ph sz="quarter" idx="1"/>
          </p:nvPr>
        </p:nvSpPr>
        <p:spPr>
          <a:xfrm>
            <a:off x="179512" y="620688"/>
            <a:ext cx="8856984" cy="6120680"/>
          </a:xfrm>
        </p:spPr>
        <p:txBody>
          <a:bodyPr>
            <a:normAutofit fontScale="85000" lnSpcReduction="20000"/>
          </a:bodyPr>
          <a:lstStyle/>
          <a:p>
            <a:r>
              <a:rPr lang="ru-RU" b="1" dirty="0"/>
              <a:t>В соответствии со ст. 37 Конституции РФ каждый гражданин имеет право на труд в условиях, отвечающих требованиям безопас­ности и гигиены. </a:t>
            </a:r>
            <a:r>
              <a:rPr lang="ru-RU" dirty="0"/>
              <a:t>Данный принцип означает наличие и функцио­нирование стройной государственной системы управления охраной труда. В последние годы идет активное формирование и укрепление государственной политики в этой области.</a:t>
            </a:r>
          </a:p>
          <a:p>
            <a:r>
              <a:rPr lang="ru-RU" dirty="0"/>
              <a:t>В правовом регулировании охраны труда, этой важнейшей сфе­ры трудовых отношений, наметились новые тенденции. Так, 6 авгу­ста 1993 г. был принят очень важный документ — </a:t>
            </a:r>
            <a:r>
              <a:rPr lang="ru-RU" b="1" dirty="0"/>
              <a:t>«Основы законо­дательства Российской Федерации об охране труда (с последующи­ми изменениями и дополнениями)»</a:t>
            </a:r>
            <a:r>
              <a:rPr lang="ru-RU" dirty="0"/>
              <a:t>. Новым этапом развития ука­занного института трудового законодательства явилось принятие Федерального закона РФ от 17 июля 1999 г. </a:t>
            </a:r>
            <a:r>
              <a:rPr lang="ru-RU" b="1" dirty="0"/>
              <a:t>«Об основах охраны труда в Российской Федерации», </a:t>
            </a:r>
            <a:r>
              <a:rPr lang="ru-RU" dirty="0"/>
              <a:t>в 1998 г. Федерального закона </a:t>
            </a:r>
            <a:r>
              <a:rPr lang="ru-RU" b="1" dirty="0"/>
              <a:t>«Об обязательном социальном страховании от несчастных случаев на производстве и профессиональных заболеваний»</a:t>
            </a:r>
            <a:r>
              <a:rPr lang="ru-RU" dirty="0"/>
              <a:t>. И наконец, при­нятие 30 декабря 2001 г. важнейшего законодательного акта в сфере регулирования трудовых отношений — </a:t>
            </a:r>
            <a:r>
              <a:rPr lang="ru-RU" b="1" dirty="0"/>
              <a:t>Трудового кодекса Российской Федерации, введенного в действие с 1 февраля 2002 г. </a:t>
            </a:r>
            <a:endParaRPr lang="ru-RU" dirty="0"/>
          </a:p>
        </p:txBody>
      </p:sp>
    </p:spTree>
    <p:extLst>
      <p:ext uri="{BB962C8B-B14F-4D97-AF65-F5344CB8AC3E}">
        <p14:creationId xmlns:p14="http://schemas.microsoft.com/office/powerpoint/2010/main" val="4093807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85000" lnSpcReduction="20000"/>
          </a:bodyPr>
          <a:lstStyle/>
          <a:p>
            <a:pPr marL="0" indent="0">
              <a:buNone/>
            </a:pPr>
            <a:r>
              <a:rPr lang="ru-RU" b="1" i="1" dirty="0"/>
              <a:t>Данный блок также содержит вопросы предупреждения аварий­ных ситуаций, готовность к ним и ликвидации их последствий. </a:t>
            </a:r>
            <a:r>
              <a:rPr lang="ru-RU" dirty="0"/>
              <a:t>Эти мероприятия должны определять возможный характер и масштаб несчастных случаев и аварийных ситуаций и предусматривать пре­дупреждение связанных с ними рисков в области охраны труда. Все мероприятия разрабатывают в соответствии с размером и характе­ром деятельности организации. </a:t>
            </a:r>
            <a:r>
              <a:rPr lang="ru-RU" b="1" dirty="0"/>
              <a:t>Они должны:</a:t>
            </a:r>
          </a:p>
          <a:p>
            <a:pPr lvl="0"/>
            <a:r>
              <a:rPr lang="ru-RU" dirty="0"/>
              <a:t>гарантировать, что имеющаяся необходимая информация, внутренние системы связи и координация обеспечат при возникновении аварийной ситуации защиту всех людей в рабочей зоне;</a:t>
            </a:r>
          </a:p>
          <a:p>
            <a:pPr lvl="0"/>
            <a:r>
              <a:rPr lang="ru-RU" dirty="0"/>
              <a:t>предоставлять информацию соответствующим компетент­ным органам, территориальным структурам и аварийным службам и обеспечивать надежную связь с ними;</a:t>
            </a:r>
          </a:p>
          <a:p>
            <a:pPr lvl="0"/>
            <a:r>
              <a:rPr lang="ru-RU" dirty="0"/>
              <a:t>предусматривать оказание первой медицинской помощи, противопожарные мероприятия и эвакуацию всех людей, находящихся в рабочей зоне;</a:t>
            </a:r>
          </a:p>
          <a:p>
            <a:pPr lvl="0"/>
            <a:r>
              <a:rPr lang="ru-RU" dirty="0"/>
              <a:t>предоставлять необходимую информацию всем работникам организации на всех уровнях и возможность их подготовки, включая проведение регулярных тренировок по предупреж­дению аварийных ситуаций, обеспечению готовности к ним и ликвидации их последствий.</a:t>
            </a:r>
          </a:p>
          <a:p>
            <a:pPr marL="0" indent="0">
              <a:buNone/>
            </a:pPr>
            <a:endParaRPr lang="ru-RU" dirty="0"/>
          </a:p>
        </p:txBody>
      </p:sp>
    </p:spTree>
    <p:extLst>
      <p:ext uri="{BB962C8B-B14F-4D97-AF65-F5344CB8AC3E}">
        <p14:creationId xmlns:p14="http://schemas.microsoft.com/office/powerpoint/2010/main" val="23612599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70000" lnSpcReduction="20000"/>
          </a:bodyPr>
          <a:lstStyle/>
          <a:p>
            <a:pPr marL="0" indent="0">
              <a:buNone/>
            </a:pPr>
            <a:r>
              <a:rPr lang="ru-RU" b="1" dirty="0"/>
              <a:t>Блок </a:t>
            </a:r>
            <a:r>
              <a:rPr lang="ru-RU" b="1" i="1" dirty="0"/>
              <a:t>«Оценка» </a:t>
            </a:r>
            <a:r>
              <a:rPr lang="ru-RU" b="1" dirty="0"/>
              <a:t>содержит наблюдение, измерение результатов деятельности в области ОТ, их проверку.</a:t>
            </a:r>
          </a:p>
          <a:p>
            <a:pPr marL="0" indent="0">
              <a:buNone/>
            </a:pPr>
            <a:r>
              <a:rPr lang="ru-RU" dirty="0"/>
              <a:t>Наблюдения и измерения результатов деятельности следует:</a:t>
            </a:r>
          </a:p>
          <a:p>
            <a:pPr lvl="0"/>
            <a:r>
              <a:rPr lang="ru-RU" dirty="0"/>
              <a:t>использовать как средства для определения степени, с кото­рой политика и цели по охране труда выполняются, а риски оптимизируются;</a:t>
            </a:r>
          </a:p>
          <a:p>
            <a:pPr lvl="0"/>
            <a:r>
              <a:rPr lang="ru-RU" dirty="0"/>
              <a:t>включать как текущее, так и реагирующее наблюдение и не опираться только на статистику несчастных случаев и про­фессиональных заболеваний на производстве и инцидентов;</a:t>
            </a:r>
          </a:p>
          <a:p>
            <a:r>
              <a:rPr lang="ru-RU" dirty="0" smtClean="0"/>
              <a:t>фиксировать </a:t>
            </a:r>
            <a:r>
              <a:rPr lang="ru-RU" dirty="0"/>
              <a:t>в записях. </a:t>
            </a:r>
            <a:endParaRPr lang="ru-RU" dirty="0" smtClean="0"/>
          </a:p>
          <a:p>
            <a:pPr marL="0" indent="0">
              <a:buNone/>
            </a:pPr>
            <a:r>
              <a:rPr lang="ru-RU" b="1" dirty="0" smtClean="0"/>
              <a:t>Наблюдение </a:t>
            </a:r>
            <a:r>
              <a:rPr lang="ru-RU" b="1" dirty="0"/>
              <a:t>должно обеспечивать:</a:t>
            </a:r>
          </a:p>
          <a:p>
            <a:pPr lvl="0"/>
            <a:r>
              <a:rPr lang="ru-RU" dirty="0"/>
              <a:t>обратную связь по результатам деятельности в области охра­ны труда;</a:t>
            </a:r>
          </a:p>
          <a:p>
            <a:pPr lvl="0"/>
            <a:r>
              <a:rPr lang="ru-RU" dirty="0"/>
              <a:t>информацию для определения, результативности и эффек­тивности текущих мероприятий по определению, предот­вращению и ограничению опасных и вредных производст­венных факторов и рисков;</a:t>
            </a:r>
          </a:p>
          <a:p>
            <a:r>
              <a:rPr lang="ru-RU" dirty="0" smtClean="0"/>
              <a:t>основу </a:t>
            </a:r>
            <a:r>
              <a:rPr lang="ru-RU" dirty="0"/>
              <a:t>для принятия решений о совершенствовании как оп­ределения опасностей и ограничения рисков, так и самой системы управления охраной труда.</a:t>
            </a:r>
          </a:p>
          <a:p>
            <a:pPr marL="0" indent="0">
              <a:buNone/>
            </a:pPr>
            <a:r>
              <a:rPr lang="ru-RU" b="1" dirty="0"/>
              <a:t>Реагирующее наблюдение должно включать определение, уве­домление и расследование:</a:t>
            </a:r>
          </a:p>
          <a:p>
            <a:pPr lvl="0"/>
            <a:r>
              <a:rPr lang="ru-RU" dirty="0"/>
              <a:t>несчастных случаев, профзаболеваний (включая контроль совокупных данных о временной нетрудоспособности), ин­цидентов на производстве;</a:t>
            </a:r>
          </a:p>
          <a:p>
            <a:pPr lvl="0"/>
            <a:r>
              <a:rPr lang="ru-RU" dirty="0"/>
              <a:t>других потерь, например имущественного ущерба;</a:t>
            </a:r>
          </a:p>
          <a:p>
            <a:pPr lvl="0"/>
            <a:r>
              <a:rPr lang="ru-RU" dirty="0"/>
              <a:t>неудовлетворительных результатов деятельности по выпол­нению требований безопасности и охраны здоровья и недос­татков СУОТ;</a:t>
            </a:r>
          </a:p>
          <a:p>
            <a:pPr lvl="0"/>
            <a:r>
              <a:rPr lang="ru-RU" dirty="0"/>
              <a:t>программ трудовой реабилитации и восстановления здоро­вья работников.</a:t>
            </a:r>
          </a:p>
          <a:p>
            <a:pPr marL="0" indent="0">
              <a:buNone/>
            </a:pPr>
            <a:endParaRPr lang="ru-RU" dirty="0"/>
          </a:p>
        </p:txBody>
      </p:sp>
    </p:spTree>
    <p:extLst>
      <p:ext uri="{BB962C8B-B14F-4D97-AF65-F5344CB8AC3E}">
        <p14:creationId xmlns:p14="http://schemas.microsoft.com/office/powerpoint/2010/main" val="20755793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92500" lnSpcReduction="20000"/>
          </a:bodyPr>
          <a:lstStyle/>
          <a:p>
            <a:pPr marL="0" indent="0">
              <a:buNone/>
            </a:pPr>
            <a:r>
              <a:rPr lang="ru-RU" dirty="0"/>
              <a:t>Расследование возникновения и первопричин несчастных слу­чаев, профессиональных заболеваний и инцидентов на производст­ве должно выявлять любые недостатки в СУОТ и быть докумен­тально оформлено. Результаты таких расследований доводят до све­дения комитета (комиссии) по охране труда там, где он существует, а комитет должен сформулировать рекомендации.</a:t>
            </a:r>
          </a:p>
          <a:p>
            <a:pPr marL="0" indent="0">
              <a:buNone/>
            </a:pPr>
            <a:r>
              <a:rPr lang="ru-RU" b="1" dirty="0"/>
              <a:t>Проверка включает оценку элементов СУОТ в организации или ее подсистем и должна охватывать:</a:t>
            </a:r>
          </a:p>
          <a:p>
            <a:pPr lvl="0"/>
            <a:r>
              <a:rPr lang="ru-RU" dirty="0"/>
              <a:t>политику в области охраны труда;</a:t>
            </a:r>
          </a:p>
          <a:p>
            <a:pPr lvl="0"/>
            <a:r>
              <a:rPr lang="ru-RU" dirty="0"/>
              <a:t>участие работников (или) их представителей;</a:t>
            </a:r>
          </a:p>
          <a:p>
            <a:pPr lvl="0"/>
            <a:r>
              <a:rPr lang="ru-RU" dirty="0"/>
              <a:t>обязанности и ответственность;</a:t>
            </a:r>
          </a:p>
          <a:p>
            <a:pPr lvl="0"/>
            <a:r>
              <a:rPr lang="ru-RU" dirty="0"/>
              <a:t>компетентность и подготовку;</a:t>
            </a:r>
          </a:p>
          <a:p>
            <a:pPr lvl="0"/>
            <a:r>
              <a:rPr lang="ru-RU" dirty="0"/>
              <a:t>документацию системы управления охраной труда;</a:t>
            </a:r>
          </a:p>
          <a:p>
            <a:pPr lvl="0"/>
            <a:r>
              <a:rPr lang="ru-RU" dirty="0"/>
              <a:t>передачу и обмен информацией;</a:t>
            </a:r>
          </a:p>
          <a:p>
            <a:pPr lvl="0"/>
            <a:r>
              <a:rPr lang="ru-RU" dirty="0"/>
              <a:t>планирование, развитие и функционирование СУОТ;</a:t>
            </a:r>
          </a:p>
          <a:p>
            <a:pPr lvl="0"/>
            <a:r>
              <a:rPr lang="ru-RU" dirty="0"/>
              <a:t>предупреждающие и контролирующие меры;</a:t>
            </a:r>
          </a:p>
          <a:p>
            <a:pPr lvl="0"/>
            <a:r>
              <a:rPr lang="ru-RU" dirty="0"/>
              <a:t>управление изменениями</a:t>
            </a:r>
            <a:r>
              <a:rPr lang="ru-RU" dirty="0" smtClean="0"/>
              <a:t>;</a:t>
            </a:r>
            <a:endParaRPr lang="ru-RU" dirty="0"/>
          </a:p>
        </p:txBody>
      </p:sp>
    </p:spTree>
    <p:extLst>
      <p:ext uri="{BB962C8B-B14F-4D97-AF65-F5344CB8AC3E}">
        <p14:creationId xmlns:p14="http://schemas.microsoft.com/office/powerpoint/2010/main" val="1646909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lnSpcReduction="10000"/>
          </a:bodyPr>
          <a:lstStyle/>
          <a:p>
            <a:pPr lvl="0"/>
            <a:r>
              <a:rPr lang="ru-RU" dirty="0"/>
              <a:t>предупреждение аварийных ситуаций, готовность к ним и ликвидацию их последствий;</a:t>
            </a:r>
          </a:p>
          <a:p>
            <a:pPr lvl="0"/>
            <a:r>
              <a:rPr lang="ru-RU" dirty="0"/>
              <a:t>материально-техническое снабжение;</a:t>
            </a:r>
          </a:p>
          <a:p>
            <a:pPr lvl="0"/>
            <a:r>
              <a:rPr lang="ru-RU" dirty="0"/>
              <a:t>подрядные работы;</a:t>
            </a:r>
          </a:p>
          <a:p>
            <a:pPr lvl="0"/>
            <a:r>
              <a:rPr lang="ru-RU" dirty="0"/>
              <a:t>наблюдение и измерение результатов деятельности;</a:t>
            </a:r>
          </a:p>
          <a:p>
            <a:pPr lvl="0"/>
            <a:r>
              <a:rPr lang="ru-RU" dirty="0"/>
              <a:t>расследование несчастных случаев, профессиональных забо­леваний и инцидентов на производстве и их воздействие на деятельность по обеспечению безопасности охране здоровья;</a:t>
            </a:r>
          </a:p>
          <a:p>
            <a:pPr lvl="0"/>
            <a:r>
              <a:rPr lang="ru-RU" dirty="0"/>
              <a:t>проверку;</a:t>
            </a:r>
          </a:p>
          <a:p>
            <a:pPr lvl="0"/>
            <a:r>
              <a:rPr lang="ru-RU" dirty="0"/>
              <a:t>анализ эффективности управления охраной труда руково­дством;</a:t>
            </a:r>
          </a:p>
          <a:p>
            <a:pPr lvl="0"/>
            <a:r>
              <a:rPr lang="ru-RU" dirty="0"/>
              <a:t>предупреждающие и корректирующие действия;</a:t>
            </a:r>
          </a:p>
          <a:p>
            <a:pPr lvl="0"/>
            <a:r>
              <a:rPr lang="ru-RU" dirty="0"/>
              <a:t>непрерывное совершенствование;</a:t>
            </a:r>
          </a:p>
          <a:p>
            <a:pPr lvl="0"/>
            <a:r>
              <a:rPr lang="ru-RU" dirty="0"/>
              <a:t>любые другие критерии проверки и элементы в зависимости от </a:t>
            </a:r>
            <a:r>
              <a:rPr lang="ru-RU" dirty="0" smtClean="0"/>
              <a:t>необходимости.</a:t>
            </a:r>
            <a:endParaRPr lang="ru-RU" dirty="0"/>
          </a:p>
        </p:txBody>
      </p:sp>
    </p:spTree>
    <p:extLst>
      <p:ext uri="{BB962C8B-B14F-4D97-AF65-F5344CB8AC3E}">
        <p14:creationId xmlns:p14="http://schemas.microsoft.com/office/powerpoint/2010/main" val="8811342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3" y="116632"/>
            <a:ext cx="8927639" cy="6741368"/>
          </a:xfrm>
        </p:spPr>
        <p:txBody>
          <a:bodyPr>
            <a:normAutofit fontScale="62500" lnSpcReduction="20000"/>
          </a:bodyPr>
          <a:lstStyle/>
          <a:p>
            <a:pPr marL="0" indent="0">
              <a:buNone/>
            </a:pPr>
            <a:r>
              <a:rPr lang="ru-RU" b="1" dirty="0"/>
              <a:t>Блок </a:t>
            </a:r>
            <a:r>
              <a:rPr lang="ru-RU" b="1" i="1" dirty="0"/>
              <a:t>«Деятельность по совершенствованию» </a:t>
            </a:r>
            <a:r>
              <a:rPr lang="ru-RU" b="1" dirty="0"/>
              <a:t>включает предупре­ждающие и корректирующие действия, которые являются следстви­ем наблюдения и оценки результативности системы управления охраной труда, проверок СУОТ и анализа эффективности СУОТ руководством. </a:t>
            </a:r>
            <a:endParaRPr lang="ru-RU" b="1" dirty="0" smtClean="0"/>
          </a:p>
          <a:p>
            <a:pPr marL="0" indent="0">
              <a:buNone/>
            </a:pPr>
            <a:r>
              <a:rPr lang="ru-RU" b="1" dirty="0" smtClean="0"/>
              <a:t>Эти </a:t>
            </a:r>
            <a:r>
              <a:rPr lang="ru-RU" b="1" dirty="0"/>
              <a:t>мероприятия должны включать:</a:t>
            </a:r>
          </a:p>
          <a:p>
            <a:pPr lvl="0"/>
            <a:r>
              <a:rPr lang="ru-RU" dirty="0"/>
              <a:t>определение и анализ первопричин любого несоблюдения правил по охране труда и (или) мероприятий систем управ­ления охраной труда;</a:t>
            </a:r>
          </a:p>
          <a:p>
            <a:pPr lvl="0"/>
            <a:r>
              <a:rPr lang="ru-RU" dirty="0"/>
              <a:t>инициирование, планирование, реализацию, проверку эф­фективности и документального оформления корректирую­щих и предупреждающих действий, включая внесение изме­нений в саму СУОТ.</a:t>
            </a:r>
          </a:p>
          <a:p>
            <a:pPr marL="0" indent="0">
              <a:buNone/>
            </a:pPr>
            <a:r>
              <a:rPr lang="ru-RU" b="1" dirty="0"/>
              <a:t>Следует устанавливать и своевременно выполнять мероприятия по непрерывному совершенствованию соответствующих элементов СУОТ и СУОТ в целом. Эти мероприятия должны учитывать:</a:t>
            </a:r>
          </a:p>
          <a:p>
            <a:pPr lvl="0"/>
            <a:r>
              <a:rPr lang="ru-RU" dirty="0"/>
              <a:t>цели организации по охране труда;</a:t>
            </a:r>
          </a:p>
          <a:p>
            <a:pPr lvl="0"/>
            <a:r>
              <a:rPr lang="ru-RU" dirty="0"/>
              <a:t>результаты определения и оценки опасных и вредных про­изводственных факторов и рисков;</a:t>
            </a:r>
          </a:p>
          <a:p>
            <a:pPr lvl="0"/>
            <a:r>
              <a:rPr lang="ru-RU" dirty="0"/>
              <a:t>результаты наблюдения и измерения результатов деятельности;</a:t>
            </a:r>
          </a:p>
          <a:p>
            <a:pPr lvl="0"/>
            <a:r>
              <a:rPr lang="ru-RU" dirty="0"/>
              <a:t>расследования несчастных случаев, профзаболеваний и ин­цидентов на производстве, результаты и рекомендации про­верок/ аудитов;</a:t>
            </a:r>
          </a:p>
          <a:p>
            <a:pPr lvl="0"/>
            <a:r>
              <a:rPr lang="ru-RU" dirty="0"/>
              <a:t>выходные данные (выводы) анализа эффективности СУОТ руководством;</a:t>
            </a:r>
          </a:p>
          <a:p>
            <a:pPr lvl="0"/>
            <a:r>
              <a:rPr lang="ru-RU" dirty="0"/>
              <a:t>предложения по совершенствованию, поступающие от всех работников организации, включая комитеты (комиссии) по охране труда там, где они существуют;</a:t>
            </a:r>
          </a:p>
          <a:p>
            <a:pPr lvl="0"/>
            <a:r>
              <a:rPr lang="ru-RU" dirty="0"/>
              <a:t>изменения в национальных законах и иных нормативных правовых актах, программах по охране труда, а также кол­лективных соглашениях;</a:t>
            </a:r>
          </a:p>
          <a:p>
            <a:pPr lvl="0"/>
            <a:r>
              <a:rPr lang="ru-RU" dirty="0"/>
              <a:t>новую информацию в области охраны труда;</a:t>
            </a:r>
          </a:p>
          <a:p>
            <a:pPr lvl="0"/>
            <a:r>
              <a:rPr lang="ru-RU" dirty="0"/>
              <a:t>результаты выполнения программ защиты и поддержки здо­ровья</a:t>
            </a:r>
            <a:r>
              <a:rPr lang="ru-RU" dirty="0" smtClean="0"/>
              <a:t>.</a:t>
            </a:r>
            <a:endParaRPr lang="ru-RU" dirty="0"/>
          </a:p>
        </p:txBody>
      </p:sp>
    </p:spTree>
    <p:extLst>
      <p:ext uri="{BB962C8B-B14F-4D97-AF65-F5344CB8AC3E}">
        <p14:creationId xmlns:p14="http://schemas.microsoft.com/office/powerpoint/2010/main" val="31857263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741368"/>
          </a:xfrm>
        </p:spPr>
        <p:txBody>
          <a:bodyPr>
            <a:normAutofit fontScale="77500" lnSpcReduction="20000"/>
          </a:bodyPr>
          <a:lstStyle/>
          <a:p>
            <a:pPr marL="0" indent="0">
              <a:buNone/>
            </a:pPr>
            <a:r>
              <a:rPr lang="ru-RU" b="1" dirty="0"/>
              <a:t>В Трудовом кодексе РФ отражены следующие вопросы: охрана труда (раздел X), труд женщин, труд молодежи.</a:t>
            </a:r>
          </a:p>
          <a:p>
            <a:r>
              <a:rPr lang="ru-RU" dirty="0"/>
              <a:t>Основные принципы государственной политики в области ох­раны труда представлены в Федеральном законе РФ «Об основах охраны труда в Российской Федерации», принятом 23 июня 1999 г. К этим принципам относятся:</a:t>
            </a:r>
          </a:p>
          <a:p>
            <a:pPr lvl="0"/>
            <a:r>
              <a:rPr lang="ru-RU" dirty="0"/>
              <a:t>признание приоритета жизни и здоровья работника по от­ношению к результатам производственной деятельности;</a:t>
            </a:r>
          </a:p>
          <a:p>
            <a:pPr lvl="0"/>
            <a:r>
              <a:rPr lang="ru-RU" dirty="0"/>
              <a:t>государственное управление и координация деятельности в области охраны труда, государственный надзор и контроль за соблюдением требований охраны труда;</a:t>
            </a:r>
          </a:p>
          <a:p>
            <a:pPr lvl="0"/>
            <a:r>
              <a:rPr lang="ru-RU" dirty="0"/>
              <a:t>установление единых нормативных требований по охране труда для предприятий всех форм собственности;</a:t>
            </a:r>
          </a:p>
          <a:p>
            <a:pPr lvl="0"/>
            <a:r>
              <a:rPr lang="ru-RU" dirty="0"/>
              <a:t>обеспечение общественного контроля за соблюдением зако­нодательства в области охраны труда;</a:t>
            </a:r>
          </a:p>
          <a:p>
            <a:pPr lvl="0"/>
            <a:r>
              <a:rPr lang="ru-RU" dirty="0"/>
              <a:t>обязательность расследования несчастных случаев на произ­водстве и профессиональных заболеваний;</a:t>
            </a:r>
          </a:p>
          <a:p>
            <a:pPr lvl="0"/>
            <a:r>
              <a:rPr lang="ru-RU" dirty="0"/>
              <a:t>обучение безопасным методам труда и подготовка специали­стов в области охраны труда;</a:t>
            </a:r>
          </a:p>
          <a:p>
            <a:pPr lvl="0"/>
            <a:r>
              <a:rPr lang="ru-RU" dirty="0"/>
              <a:t>гарантирование компенсаций за вред, причиненный работ­никам;</a:t>
            </a:r>
          </a:p>
          <a:p>
            <a:pPr marL="0" indent="0">
              <a:buNone/>
            </a:pPr>
            <a:r>
              <a:rPr lang="ru-RU" i="1" dirty="0" smtClean="0"/>
              <a:t>Дополнительные </a:t>
            </a:r>
            <a:r>
              <a:rPr lang="ru-RU" i="1" dirty="0"/>
              <a:t>условия охраны труда рассматриваются при составлении коллективного договора и контракта, т.е. индивиду­ального трудового договора (</a:t>
            </a:r>
            <a:r>
              <a:rPr lang="en-US" i="1" dirty="0"/>
              <a:t>TK </a:t>
            </a:r>
            <a:r>
              <a:rPr lang="ru-RU" i="1" dirty="0"/>
              <a:t>РФ</a:t>
            </a:r>
            <a:r>
              <a:rPr lang="ru-RU" i="1" dirty="0" smtClean="0"/>
              <a:t>).</a:t>
            </a:r>
            <a:endParaRPr lang="ru-RU" i="1" dirty="0"/>
          </a:p>
        </p:txBody>
      </p:sp>
    </p:spTree>
    <p:extLst>
      <p:ext uri="{BB962C8B-B14F-4D97-AF65-F5344CB8AC3E}">
        <p14:creationId xmlns:p14="http://schemas.microsoft.com/office/powerpoint/2010/main" val="2777223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8568952" cy="1143000"/>
          </a:xfrm>
        </p:spPr>
        <p:txBody>
          <a:bodyPr>
            <a:normAutofit fontScale="90000"/>
          </a:bodyPr>
          <a:lstStyle/>
          <a:p>
            <a:r>
              <a:rPr lang="ru-RU" b="1" dirty="0"/>
              <a:t>2. Государственные нормативные требования по охране труда в России</a:t>
            </a:r>
            <a:endParaRPr lang="ru-RU" dirty="0"/>
          </a:p>
        </p:txBody>
      </p:sp>
      <p:sp>
        <p:nvSpPr>
          <p:cNvPr id="3" name="Объект 2"/>
          <p:cNvSpPr>
            <a:spLocks noGrp="1"/>
          </p:cNvSpPr>
          <p:nvPr>
            <p:ph sz="quarter" idx="1"/>
          </p:nvPr>
        </p:nvSpPr>
        <p:spPr>
          <a:xfrm>
            <a:off x="107504" y="1447800"/>
            <a:ext cx="8856984" cy="5410200"/>
          </a:xfrm>
        </p:spPr>
        <p:txBody>
          <a:bodyPr>
            <a:normAutofit fontScale="92500" lnSpcReduction="20000"/>
          </a:bodyPr>
          <a:lstStyle/>
          <a:p>
            <a:r>
              <a:rPr lang="ru-RU" dirty="0"/>
              <a:t>Правительством РФ 12 августа 1994 г. принято постановление № 937 </a:t>
            </a:r>
            <a:r>
              <a:rPr lang="ru-RU" b="1" dirty="0"/>
              <a:t>«О государственных нормативных требованиях по охране труда в Российской Федерации», </a:t>
            </a:r>
            <a:r>
              <a:rPr lang="ru-RU" dirty="0"/>
              <a:t>которым утвержден перечень ви­дов нормативных правовых актов, содержащих государственные нормативные требования по охране труда в Российской Федерации.</a:t>
            </a:r>
          </a:p>
          <a:p>
            <a:r>
              <a:rPr lang="ru-RU" dirty="0"/>
              <a:t>Этим же постановлением установлено, что </a:t>
            </a:r>
            <a:r>
              <a:rPr lang="ru-RU" b="1" i="1" dirty="0"/>
              <a:t>в Российской Феде­рации действует система нормативных правовых актов, содержащих единые нормативные требования по охране труда, обязательные для применения при проектировании, строительстве (реконструкции) и эксплуатации объектов, конструировании машин, механизмов и оборудования, разработке технологических процессов, организации производства и </a:t>
            </a:r>
            <a:r>
              <a:rPr lang="ru-RU" b="1" i="1" dirty="0" smtClean="0"/>
              <a:t>труда.</a:t>
            </a:r>
            <a:endParaRPr lang="ru-RU" b="1" i="1" dirty="0"/>
          </a:p>
        </p:txBody>
      </p:sp>
    </p:spTree>
    <p:extLst>
      <p:ext uri="{BB962C8B-B14F-4D97-AF65-F5344CB8AC3E}">
        <p14:creationId xmlns:p14="http://schemas.microsoft.com/office/powerpoint/2010/main" val="4155703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rmAutofit fontScale="70000" lnSpcReduction="20000"/>
          </a:bodyPr>
          <a:lstStyle/>
          <a:p>
            <a:pPr marL="0" indent="0">
              <a:buNone/>
            </a:pPr>
            <a:r>
              <a:rPr lang="ru-RU" b="1" dirty="0"/>
              <a:t>Согласно постановлению, можно выделить следующие виды норма­тивных правовых актов по охране </a:t>
            </a:r>
            <a:r>
              <a:rPr lang="ru-RU" b="1" dirty="0" smtClean="0"/>
              <a:t>труда:</a:t>
            </a:r>
            <a:endParaRPr lang="ru-RU" b="1" dirty="0"/>
          </a:p>
          <a:p>
            <a:pPr lvl="0"/>
            <a:r>
              <a:rPr lang="ru-RU" dirty="0"/>
              <a:t>Государственные стандарты системы стандартов безопасно­сти труда (ГОСТ ССБТ);</a:t>
            </a:r>
          </a:p>
          <a:p>
            <a:pPr lvl="0"/>
            <a:r>
              <a:rPr lang="ru-RU" dirty="0"/>
              <a:t>Отраслевые стандарты системы стандартов безопасности труда (ОСТ ССБТ), которые утверждают федеральные орга­ны исполнительной власти;</a:t>
            </a:r>
          </a:p>
          <a:p>
            <a:pPr lvl="0"/>
            <a:r>
              <a:rPr lang="ru-RU" dirty="0"/>
              <a:t>Санитарные правила (СП), санитарные нормы (СН), гигиениче­ские нормативы (ГН) и санитарные правила и нормы (СанПиН);</a:t>
            </a:r>
          </a:p>
          <a:p>
            <a:pPr lvl="0"/>
            <a:r>
              <a:rPr lang="ru-RU" dirty="0"/>
              <a:t>Строительные нормы и правила (СНиП);</a:t>
            </a:r>
          </a:p>
          <a:p>
            <a:pPr lvl="0"/>
            <a:r>
              <a:rPr lang="ru-RU" dirty="0"/>
              <a:t>Правила безопасности (ПБ), правила устройства и безопас­ной эксплуатации (ПУБЭ), инструкции по безопасности</a:t>
            </a:r>
          </a:p>
          <a:p>
            <a:r>
              <a:rPr lang="ru-RU" dirty="0"/>
              <a:t>(ИБ), которые утверждают федеральные органы надзора в соответствии с их компетенцией;</a:t>
            </a:r>
          </a:p>
          <a:p>
            <a:pPr lvl="0"/>
            <a:r>
              <a:rPr lang="ru-RU" dirty="0"/>
              <a:t>Правила по охране труда межотраслевые (ПОТ М), которые утверждает </a:t>
            </a:r>
            <a:r>
              <a:rPr lang="ru-RU" dirty="0" err="1"/>
              <a:t>Минздравсоцразвития</a:t>
            </a:r>
            <a:r>
              <a:rPr lang="ru-RU" dirty="0"/>
              <a:t> России;</a:t>
            </a:r>
          </a:p>
          <a:p>
            <a:pPr lvl="0"/>
            <a:r>
              <a:rPr lang="ru-RU" dirty="0"/>
              <a:t>Межотраслевые организационно-методические документы (по­ложения, рекомендации, указания), которые утверждают </a:t>
            </a:r>
            <a:r>
              <a:rPr lang="ru-RU" dirty="0" err="1"/>
              <a:t>Мин­здравсоцразвития</a:t>
            </a:r>
            <a:r>
              <a:rPr lang="ru-RU" dirty="0"/>
              <a:t> России и федеральные органы надзора;</a:t>
            </a:r>
          </a:p>
          <a:p>
            <a:pPr lvl="0"/>
            <a:r>
              <a:rPr lang="ru-RU" dirty="0"/>
              <a:t>Правила по охране труда отраслевые (ПОТ О) — утверждают федеральные органы исполнительной власти;</a:t>
            </a:r>
          </a:p>
          <a:p>
            <a:pPr lvl="0"/>
            <a:r>
              <a:rPr lang="ru-RU" dirty="0"/>
              <a:t>Типовые отраслевые инструкции по охране труда (ТОИ) — утверждают федеральные органы исполнительной власти;</a:t>
            </a:r>
          </a:p>
          <a:p>
            <a:pPr lvl="0"/>
            <a:r>
              <a:rPr lang="ru-RU" dirty="0"/>
              <a:t>Отраслевые организационно-методические документы (по­ложения, указания, рекомендации) — утверждают федераль­ные органы исполнительной власти</a:t>
            </a:r>
            <a:r>
              <a:rPr lang="ru-RU" dirty="0" smtClean="0"/>
              <a:t>.</a:t>
            </a:r>
            <a:endParaRPr lang="ru-RU" dirty="0"/>
          </a:p>
        </p:txBody>
      </p:sp>
    </p:spTree>
    <p:extLst>
      <p:ext uri="{BB962C8B-B14F-4D97-AF65-F5344CB8AC3E}">
        <p14:creationId xmlns:p14="http://schemas.microsoft.com/office/powerpoint/2010/main" val="1060406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96744"/>
          </a:xfrm>
        </p:spPr>
        <p:txBody>
          <a:bodyPr>
            <a:normAutofit fontScale="77500" lnSpcReduction="20000"/>
          </a:bodyPr>
          <a:lstStyle/>
          <a:p>
            <a:r>
              <a:rPr lang="ru-RU" b="1" i="1" dirty="0"/>
              <a:t>Органы исполнительной власти субъектов Российской Федера­ции </a:t>
            </a:r>
            <a:r>
              <a:rPr lang="ru-RU" dirty="0"/>
              <a:t>на основе государственных нормативных правовых актов, со­держащих требования по охране труда, </a:t>
            </a:r>
            <a:r>
              <a:rPr lang="ru-RU" b="1" i="1" dirty="0"/>
              <a:t>разрабатывают и утверждают соответствующие нормативные правовые акты по охране труда.</a:t>
            </a:r>
          </a:p>
          <a:p>
            <a:r>
              <a:rPr lang="ru-RU" b="1" i="1" dirty="0"/>
              <a:t>Предприятия, учреждения и организации разрабатывают и ут­верждают стандарты предприятия системы стандартов безопасности труда </a:t>
            </a:r>
            <a:r>
              <a:rPr lang="ru-RU" dirty="0"/>
              <a:t>(СТП ССБТ), </a:t>
            </a:r>
            <a:r>
              <a:rPr lang="ru-RU" b="1" i="1" dirty="0"/>
              <a:t>инструкции по охране труда для работников и на отдельные виды работ </a:t>
            </a:r>
            <a:r>
              <a:rPr lang="ru-RU" dirty="0"/>
              <a:t>(ИОТ) на основе государственных норма­тивных правовых актов и соответствующих нормативных правовых актов субъектов Российской Федерации.</a:t>
            </a:r>
          </a:p>
          <a:p>
            <a:r>
              <a:rPr lang="ru-RU" b="1" i="1" dirty="0"/>
              <a:t>Профессиональные союзы и иные уполномоченные работниками представительные органы имеют право принимать участие в разработке и согласовании нормативных правовых актов по охране труда.</a:t>
            </a:r>
          </a:p>
          <a:p>
            <a:r>
              <a:rPr lang="ru-RU" u="sng" dirty="0"/>
              <a:t>Отраслевые нормы и правила действуют в отдельной отрасли хозяйства </a:t>
            </a:r>
            <a:r>
              <a:rPr lang="ru-RU" dirty="0"/>
              <a:t>и содержат требования по охране труда, специфические только для данной отрасли.</a:t>
            </a:r>
          </a:p>
          <a:p>
            <a:r>
              <a:rPr lang="ru-RU" u="sng" dirty="0"/>
              <a:t>Типовые инструкции разрабатываются научно-исследователь­скими, проектно-конструкторскими и другими институтами, пред­приятиями и т.д. по указанию соответствующих министерств.</a:t>
            </a:r>
          </a:p>
          <a:p>
            <a:r>
              <a:rPr lang="ru-RU" u="sng" dirty="0"/>
              <a:t>Инструкции, разрабатываемые на каждом предприятии руководите­лями цехов, участков, отделений, в отличие от типовых, учитывают спе­цифику каждого отдельного предприятия и его подразделения</a:t>
            </a:r>
            <a:r>
              <a:rPr lang="ru-RU" u="sng" dirty="0" smtClean="0"/>
              <a:t>.</a:t>
            </a:r>
            <a:endParaRPr lang="ru-RU" u="sng" dirty="0"/>
          </a:p>
        </p:txBody>
      </p:sp>
    </p:spTree>
    <p:extLst>
      <p:ext uri="{BB962C8B-B14F-4D97-AF65-F5344CB8AC3E}">
        <p14:creationId xmlns:p14="http://schemas.microsoft.com/office/powerpoint/2010/main" val="2104180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88640"/>
            <a:ext cx="8712968" cy="850106"/>
          </a:xfrm>
        </p:spPr>
        <p:txBody>
          <a:bodyPr>
            <a:normAutofit fontScale="90000"/>
          </a:bodyPr>
          <a:lstStyle/>
          <a:p>
            <a:r>
              <a:rPr lang="ru-RU" sz="2800" b="1" dirty="0"/>
              <a:t>3. Ответственность за нарушение законодательства по охране труда</a:t>
            </a:r>
            <a:endParaRPr lang="ru-RU" sz="2800" dirty="0"/>
          </a:p>
        </p:txBody>
      </p:sp>
      <p:sp>
        <p:nvSpPr>
          <p:cNvPr id="3" name="Объект 2"/>
          <p:cNvSpPr>
            <a:spLocks noGrp="1"/>
          </p:cNvSpPr>
          <p:nvPr>
            <p:ph sz="quarter" idx="1"/>
          </p:nvPr>
        </p:nvSpPr>
        <p:spPr>
          <a:xfrm>
            <a:off x="107504" y="980728"/>
            <a:ext cx="8928992" cy="5760640"/>
          </a:xfrm>
        </p:spPr>
        <p:txBody>
          <a:bodyPr>
            <a:normAutofit fontScale="77500" lnSpcReduction="20000"/>
          </a:bodyPr>
          <a:lstStyle/>
          <a:p>
            <a:pPr marL="0" indent="0">
              <a:buNone/>
            </a:pPr>
            <a:r>
              <a:rPr lang="ru-RU" b="1" dirty="0"/>
              <a:t>В зависимости от характера нарушения и последствий преду­смотрены три формы </a:t>
            </a:r>
            <a:r>
              <a:rPr lang="ru-RU" b="1" dirty="0" smtClean="0"/>
              <a:t>ответственности (дисциплинарная, административная, уголовная).</a:t>
            </a:r>
            <a:endParaRPr lang="ru-RU" b="1" dirty="0"/>
          </a:p>
          <a:p>
            <a:r>
              <a:rPr lang="ru-RU" i="1" dirty="0"/>
              <a:t>Дисциплинарная </a:t>
            </a:r>
            <a:r>
              <a:rPr lang="ru-RU" dirty="0"/>
              <a:t>— замечание, выговор, строгий выговор, уволь­нение. Возможно лишение премии.</a:t>
            </a:r>
          </a:p>
          <a:p>
            <a:r>
              <a:rPr lang="ru-RU" i="1" dirty="0"/>
              <a:t>Административная </a:t>
            </a:r>
            <a:r>
              <a:rPr lang="ru-RU" dirty="0"/>
              <a:t>— применяется за нарушения, где не преду­смотрена уголовная ответственность и, влечет за собой наложение в соответствии с ст. 5.27 «Нарушение законодательства о труде и об охране труда» Кодекса об административных правонарушениях РФ административного штрафа на должностных лиц в размере от од­ной тысячи до пяти тысяч рублей; на лиц, осуществляющих пред­принимательскую деятельность без образования юридического ли­ца, — от 1 тыс. до 5 тыс. руб. или административное приостановле­ние деятельности на срок до девяноста суток; на юридических лиц — от тридцати тысяч до пятидесяти тысяч рублей или административ­ное приостановление деятельности на срок до девяноста суток. </a:t>
            </a:r>
            <a:endParaRPr lang="ru-RU" dirty="0" smtClean="0"/>
          </a:p>
          <a:p>
            <a:r>
              <a:rPr lang="ru-RU" dirty="0" smtClean="0"/>
              <a:t>Нарушение </a:t>
            </a:r>
            <a:r>
              <a:rPr lang="ru-RU" dirty="0"/>
              <a:t>законодательства о труде и об охране труда должност­ным лицом, ранее подвергнутым административному наказанию за аналогичное административное правонарушение, — влечет дисква­лификацию на срок от одного года до трех лет.</a:t>
            </a:r>
          </a:p>
        </p:txBody>
      </p:sp>
    </p:spTree>
    <p:extLst>
      <p:ext uri="{BB962C8B-B14F-4D97-AF65-F5344CB8AC3E}">
        <p14:creationId xmlns:p14="http://schemas.microsoft.com/office/powerpoint/2010/main" val="32140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16632"/>
            <a:ext cx="8856984" cy="6624736"/>
          </a:xfrm>
        </p:spPr>
        <p:txBody>
          <a:bodyPr>
            <a:normAutofit fontScale="85000" lnSpcReduction="20000"/>
          </a:bodyPr>
          <a:lstStyle/>
          <a:p>
            <a:r>
              <a:rPr lang="ru-RU" i="1" dirty="0"/>
              <a:t>Уголовная </a:t>
            </a:r>
            <a:r>
              <a:rPr lang="ru-RU" dirty="0"/>
              <a:t>ответственность определяется судом. В соответствии со ст. 143 Уголовного кодекса Российской Федерации (УК РФ), нарушение правил техники безопасности или иных правил охраны труда, совершенное лицом, на котором лежали обязанности по со­блюдению этих правил, если это повлекло по неосторожности при­чинение тяжкого или средней тяжести вреда здоровью человека, наказывается штрафом в размере от двухсот до пятисот минималь­ных размеров оплаты труда или в размере заработной платы или иного дохода осужденного за период от двух до пяти месяцев, либо исправительными работами на срок до двух лет, либо лишением свободы на срок до двух лет. То же деяние, повлекшее по неосто­рожности смерть человека, наказывается лишением свободы на срок до пяти лет.</a:t>
            </a:r>
          </a:p>
          <a:p>
            <a:pPr marL="0" indent="0">
              <a:buNone/>
            </a:pPr>
            <a:r>
              <a:rPr lang="ru-RU" b="1" dirty="0"/>
              <a:t>В некоторых случаях возможна и </a:t>
            </a:r>
            <a:r>
              <a:rPr lang="ru-RU" b="1" i="1" dirty="0"/>
              <a:t>материальная </a:t>
            </a:r>
            <a:r>
              <a:rPr lang="ru-RU" b="1" dirty="0"/>
              <a:t>ответственность, которая имеет два вида:</a:t>
            </a:r>
          </a:p>
          <a:p>
            <a:pPr lvl="0"/>
            <a:r>
              <a:rPr lang="ru-RU" dirty="0"/>
              <a:t>материальная ответственность работника за нанесенный им ущерб предприятию (работодателю);</a:t>
            </a:r>
          </a:p>
          <a:p>
            <a:pPr lvl="0"/>
            <a:r>
              <a:rPr lang="ru-RU" dirty="0"/>
              <a:t>материальная ответственность предприятия (работодателя) перед работником за нанесенный ему ущерб на работе.</a:t>
            </a:r>
          </a:p>
          <a:p>
            <a:pPr marL="0" indent="0">
              <a:buNone/>
            </a:pPr>
            <a:r>
              <a:rPr lang="ru-RU" b="1" i="1" dirty="0"/>
              <a:t>Отраслевые нормы и правила действуют в отдельной отрасли хозяйства и содержат требования по охране труда, специфические только для данной отрасли.</a:t>
            </a:r>
          </a:p>
        </p:txBody>
      </p:sp>
    </p:spTree>
    <p:extLst>
      <p:ext uri="{BB962C8B-B14F-4D97-AF65-F5344CB8AC3E}">
        <p14:creationId xmlns:p14="http://schemas.microsoft.com/office/powerpoint/2010/main" val="622774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784976" cy="850106"/>
          </a:xfrm>
        </p:spPr>
        <p:txBody>
          <a:bodyPr>
            <a:normAutofit fontScale="90000"/>
          </a:bodyPr>
          <a:lstStyle/>
          <a:p>
            <a:r>
              <a:rPr lang="ru-RU" sz="2400" b="1" dirty="0"/>
              <a:t>4. Межгосударственный стандарт ГОСТ 12.0.230—2007 «ССБТ.</a:t>
            </a:r>
            <a:r>
              <a:rPr lang="ru-RU" sz="2400" dirty="0"/>
              <a:t/>
            </a:r>
            <a:br>
              <a:rPr lang="ru-RU" sz="2400" dirty="0"/>
            </a:br>
            <a:r>
              <a:rPr lang="ru-RU" sz="2400" b="1" dirty="0"/>
              <a:t>Системы управления охраной труда. Общие требования</a:t>
            </a:r>
            <a:r>
              <a:rPr lang="ru-RU" sz="2400" b="1" dirty="0" smtClean="0"/>
              <a:t>»</a:t>
            </a:r>
            <a:endParaRPr lang="ru-RU" sz="2400" dirty="0"/>
          </a:p>
        </p:txBody>
      </p:sp>
      <p:sp>
        <p:nvSpPr>
          <p:cNvPr id="3" name="Объект 2"/>
          <p:cNvSpPr>
            <a:spLocks noGrp="1"/>
          </p:cNvSpPr>
          <p:nvPr>
            <p:ph sz="quarter" idx="1"/>
          </p:nvPr>
        </p:nvSpPr>
        <p:spPr>
          <a:xfrm>
            <a:off x="179512" y="1052736"/>
            <a:ext cx="8856984" cy="5688632"/>
          </a:xfrm>
        </p:spPr>
        <p:txBody>
          <a:bodyPr>
            <a:normAutofit fontScale="92500" lnSpcReduction="20000"/>
          </a:bodyPr>
          <a:lstStyle/>
          <a:p>
            <a:r>
              <a:rPr lang="ru-RU" b="1" i="1" dirty="0"/>
              <a:t>С 1 июля 2009 г. введен межгосударственный стандарт ГОСТ 12.0.230—2007 «ССБТ. Системы управления охраной труда. Общие требования» (взамен ГОСТ Р 12.0.006—2002 «Общие требования к управлению охраной труда в организации»), в котором разработаны требования к системам управления охраной труда в соответствии с общепризнанными международными принципами на основе широ­комасштабного подхода, который предполагает силу, гибкость и надлежащую основу для развития стабильной культуры безопасно­сти труда и здоровья работников в организации.</a:t>
            </a:r>
          </a:p>
          <a:p>
            <a:r>
              <a:rPr lang="ru-RU" i="1" u="sng" dirty="0"/>
              <a:t>Положительное воздействие внедрения системы управления охраной труда (СУОТ) на уровне организации выражается как в снижении воздействия опасных и вредных производственных фак­торов и рисков, так и в повышении производительности</a:t>
            </a:r>
            <a:r>
              <a:rPr lang="ru-RU" dirty="0"/>
              <a:t>, что в настоящее время признано правительствами, работодателями и работниками</a:t>
            </a:r>
            <a:r>
              <a:rPr lang="ru-RU" dirty="0" smtClean="0"/>
              <a:t>.</a:t>
            </a:r>
            <a:endParaRPr lang="ru-RU" dirty="0"/>
          </a:p>
        </p:txBody>
      </p:sp>
    </p:spTree>
    <p:extLst>
      <p:ext uri="{BB962C8B-B14F-4D97-AF65-F5344CB8AC3E}">
        <p14:creationId xmlns:p14="http://schemas.microsoft.com/office/powerpoint/2010/main" val="16288901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59</TotalTime>
  <Words>3507</Words>
  <Application>Microsoft Office PowerPoint</Application>
  <PresentationFormat>Экран (4:3)</PresentationFormat>
  <Paragraphs>169</Paragraphs>
  <Slides>24</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24</vt:i4>
      </vt:variant>
    </vt:vector>
  </HeadingPairs>
  <TitlesOfParts>
    <vt:vector size="30" baseType="lpstr">
      <vt:lpstr>Calibri</vt:lpstr>
      <vt:lpstr>Cambria</vt:lpstr>
      <vt:lpstr>Franklin Gothic Book</vt:lpstr>
      <vt:lpstr>Perpetua</vt:lpstr>
      <vt:lpstr>Wingdings 2</vt:lpstr>
      <vt:lpstr>Справедливость</vt:lpstr>
      <vt:lpstr>НОРМАТИВНО-ПРАВОВЫЕ ОСНОВЫ ОХРАНЫ ТРУДА</vt:lpstr>
      <vt:lpstr>1. Законодательные основы охраны труда</vt:lpstr>
      <vt:lpstr>Презентация PowerPoint</vt:lpstr>
      <vt:lpstr>2. Государственные нормативные требования по охране труда в России</vt:lpstr>
      <vt:lpstr>Презентация PowerPoint</vt:lpstr>
      <vt:lpstr>Презентация PowerPoint</vt:lpstr>
      <vt:lpstr>3. Ответственность за нарушение законодательства по охране труда</vt:lpstr>
      <vt:lpstr>Презентация PowerPoint</vt:lpstr>
      <vt:lpstr>4. Межгосударственный стандарт ГОСТ 12.0.230—2007 «ССБТ. Системы управления охраной труда. Общие требования»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2. НОРМАТИВНО-ПРАВОВЫЕ ОСНОВЫ ОХРАНЫ ТРУДА</dc:title>
  <dc:creator>Василий</dc:creator>
  <cp:lastModifiedBy>User</cp:lastModifiedBy>
  <cp:revision>6</cp:revision>
  <dcterms:created xsi:type="dcterms:W3CDTF">2019-02-19T12:02:01Z</dcterms:created>
  <dcterms:modified xsi:type="dcterms:W3CDTF">2025-12-04T07:12:43Z</dcterms:modified>
</cp:coreProperties>
</file>