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256" r:id="rId3"/>
    <p:sldId id="270" r:id="rId4"/>
    <p:sldId id="271" r:id="rId5"/>
    <p:sldId id="276" r:id="rId6"/>
    <p:sldId id="275" r:id="rId7"/>
    <p:sldId id="274" r:id="rId8"/>
    <p:sldId id="285" r:id="rId9"/>
    <p:sldId id="283" r:id="rId10"/>
    <p:sldId id="289" r:id="rId11"/>
    <p:sldId id="282" r:id="rId12"/>
    <p:sldId id="281" r:id="rId13"/>
    <p:sldId id="280" r:id="rId14"/>
    <p:sldId id="279" r:id="rId15"/>
    <p:sldId id="278" r:id="rId16"/>
    <p:sldId id="277" r:id="rId17"/>
    <p:sldId id="272" r:id="rId18"/>
    <p:sldId id="292" r:id="rId19"/>
    <p:sldId id="291" r:id="rId20"/>
    <p:sldId id="290" r:id="rId21"/>
    <p:sldId id="296" r:id="rId22"/>
    <p:sldId id="293" r:id="rId23"/>
    <p:sldId id="295" r:id="rId24"/>
    <p:sldId id="294" r:id="rId25"/>
    <p:sldId id="300" r:id="rId26"/>
    <p:sldId id="299" r:id="rId27"/>
    <p:sldId id="298" r:id="rId28"/>
    <p:sldId id="303" r:id="rId29"/>
    <p:sldId id="302" r:id="rId30"/>
    <p:sldId id="307" r:id="rId31"/>
    <p:sldId id="306" r:id="rId32"/>
    <p:sldId id="308" r:id="rId33"/>
    <p:sldId id="301" r:id="rId34"/>
    <p:sldId id="305" r:id="rId35"/>
    <p:sldId id="304" r:id="rId36"/>
    <p:sldId id="310" r:id="rId37"/>
    <p:sldId id="311" r:id="rId38"/>
    <p:sldId id="312" r:id="rId39"/>
    <p:sldId id="313" r:id="rId40"/>
    <p:sldId id="309" r:id="rId41"/>
    <p:sldId id="314" r:id="rId42"/>
    <p:sldId id="269" r:id="rId4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02" y="1214422"/>
            <a:ext cx="8643998" cy="4214842"/>
          </a:xfrm>
        </p:spPr>
        <p:txBody>
          <a:bodyPr>
            <a:noAutofit/>
          </a:bodyPr>
          <a:lstStyle/>
          <a:p>
            <a:pPr algn="ctr"/>
            <a:r>
              <a:rPr lang="ru-RU" sz="8000" b="1" dirty="0"/>
              <a:t>Разделение и кооперация труда</a:t>
            </a:r>
            <a:endParaRPr lang="ru-RU" sz="8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476672"/>
            <a:ext cx="8892480" cy="6381328"/>
          </a:xfrm>
        </p:spPr>
        <p:txBody>
          <a:bodyPr>
            <a:normAutofit/>
          </a:bodyPr>
          <a:lstStyle/>
          <a:p>
            <a:pPr marL="0" indent="446088">
              <a:buNone/>
            </a:pPr>
            <a:endParaRPr lang="ru-RU" sz="3200" b="1" i="1" dirty="0">
              <a:solidFill>
                <a:srgbClr val="7030A0"/>
              </a:solidFill>
            </a:endParaRPr>
          </a:p>
          <a:p>
            <a:pPr marL="0" indent="528638">
              <a:buNone/>
            </a:pPr>
            <a:r>
              <a:rPr lang="ru-RU" sz="3200" i="1" dirty="0"/>
              <a:t>Единичное разделение труда</a:t>
            </a:r>
            <a:r>
              <a:rPr lang="ru-RU" sz="3200" dirty="0"/>
              <a:t>  возможно:</a:t>
            </a:r>
          </a:p>
          <a:p>
            <a:pPr marL="0" indent="528638">
              <a:buNone/>
            </a:pPr>
            <a:r>
              <a:rPr lang="ru-RU" sz="3200" dirty="0"/>
              <a:t>1) в рамках его структурных подразделений (цех, участок, бригада, отдел);</a:t>
            </a:r>
          </a:p>
          <a:p>
            <a:pPr marL="0" indent="528638">
              <a:buNone/>
            </a:pPr>
            <a:r>
              <a:rPr lang="ru-RU" sz="3200" dirty="0"/>
              <a:t>2) между профессиональными группами работников, внутри групп – между работниками различной квалификации;</a:t>
            </a:r>
          </a:p>
          <a:p>
            <a:pPr marL="0" indent="528638">
              <a:buNone/>
            </a:pPr>
            <a:r>
              <a:rPr lang="ru-RU" sz="3200" dirty="0"/>
              <a:t>3) пооперационное разделение трудового процесса, которое может углубляться до отдельных трудовых приемов.</a:t>
            </a:r>
          </a:p>
          <a:p>
            <a:pPr marL="0" indent="446088">
              <a:buNone/>
            </a:pPr>
            <a:endParaRPr lang="ru-RU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476672"/>
            <a:ext cx="8820472" cy="6381328"/>
          </a:xfrm>
        </p:spPr>
        <p:txBody>
          <a:bodyPr>
            <a:normAutofit/>
          </a:bodyPr>
          <a:lstStyle/>
          <a:p>
            <a:pPr marL="0" indent="446088">
              <a:buNone/>
            </a:pPr>
            <a:endParaRPr lang="ru-RU" sz="3200" b="1" i="1" dirty="0">
              <a:solidFill>
                <a:srgbClr val="7030A0"/>
              </a:solidFill>
            </a:endParaRPr>
          </a:p>
          <a:p>
            <a:pPr marL="0" indent="623888">
              <a:buNone/>
            </a:pPr>
            <a:r>
              <a:rPr lang="ru-RU" sz="3200" dirty="0"/>
              <a:t>Единичное разделение труда подразделяется на формы:</a:t>
            </a:r>
          </a:p>
          <a:p>
            <a:pPr marL="0" indent="623888">
              <a:buNone/>
            </a:pPr>
            <a:endParaRPr lang="ru-RU" sz="3200" dirty="0"/>
          </a:p>
          <a:p>
            <a:pPr marL="0" lvl="0" indent="623888">
              <a:buFontTx/>
              <a:buChar char="-"/>
            </a:pPr>
            <a:r>
              <a:rPr lang="ru-RU" sz="3200" dirty="0">
                <a:solidFill>
                  <a:srgbClr val="7030A0"/>
                </a:solidFill>
              </a:rPr>
              <a:t>технологическую; </a:t>
            </a:r>
          </a:p>
          <a:p>
            <a:pPr marL="0" lvl="0" indent="623888">
              <a:buNone/>
            </a:pPr>
            <a:endParaRPr lang="ru-RU" sz="3200" dirty="0"/>
          </a:p>
          <a:p>
            <a:pPr marL="0" lvl="0" indent="623888">
              <a:buFontTx/>
              <a:buChar char="-"/>
            </a:pPr>
            <a:r>
              <a:rPr lang="ru-RU" sz="3200" dirty="0">
                <a:solidFill>
                  <a:srgbClr val="FF0000"/>
                </a:solidFill>
              </a:rPr>
              <a:t>функциональную; </a:t>
            </a:r>
          </a:p>
          <a:p>
            <a:pPr marL="0" lvl="0" indent="623888">
              <a:buNone/>
            </a:pPr>
            <a:endParaRPr lang="ru-RU" sz="3200" dirty="0"/>
          </a:p>
          <a:p>
            <a:pPr marL="0" lvl="0" indent="623888">
              <a:buFontTx/>
              <a:buChar char="-"/>
            </a:pPr>
            <a:r>
              <a:rPr lang="ru-RU" sz="3200" dirty="0">
                <a:solidFill>
                  <a:srgbClr val="00B050"/>
                </a:solidFill>
              </a:rPr>
              <a:t>профессионально-квалификационную.</a:t>
            </a:r>
          </a:p>
          <a:p>
            <a:pPr marL="0" lvl="0" indent="446088">
              <a:buNone/>
            </a:pPr>
            <a:endParaRPr lang="ru-RU" sz="3200" dirty="0"/>
          </a:p>
          <a:p>
            <a:pPr marL="0" indent="446088">
              <a:buNone/>
            </a:pPr>
            <a:endParaRPr lang="ru-RU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8892480" cy="6597352"/>
          </a:xfrm>
        </p:spPr>
        <p:txBody>
          <a:bodyPr>
            <a:normAutofit lnSpcReduction="10000"/>
          </a:bodyPr>
          <a:lstStyle/>
          <a:p>
            <a:pPr marL="0" indent="446088">
              <a:buNone/>
            </a:pPr>
            <a:endParaRPr lang="ru-RU" sz="3200" b="1" i="1" dirty="0">
              <a:solidFill>
                <a:srgbClr val="7030A0"/>
              </a:solidFill>
            </a:endParaRPr>
          </a:p>
          <a:p>
            <a:pPr marL="0" indent="528638">
              <a:buNone/>
            </a:pPr>
            <a:r>
              <a:rPr lang="ru-RU" sz="3200" i="1" dirty="0">
                <a:solidFill>
                  <a:srgbClr val="7030A0"/>
                </a:solidFill>
              </a:rPr>
              <a:t>Технологическое разделение </a:t>
            </a:r>
            <a:r>
              <a:rPr lang="ru-RU" sz="3200" i="1" dirty="0"/>
              <a:t>труда</a:t>
            </a:r>
            <a:r>
              <a:rPr lang="ru-RU" sz="3200" dirty="0"/>
              <a:t> основано на обособлении работ по признаку их технологической однородности, может быть укрупненным и поэлементным, в зависимости от типа производства.</a:t>
            </a:r>
          </a:p>
          <a:p>
            <a:pPr marL="0" indent="528638">
              <a:buNone/>
            </a:pPr>
            <a:endParaRPr lang="ru-RU" sz="3200" dirty="0"/>
          </a:p>
          <a:p>
            <a:pPr marL="0" indent="528638">
              <a:buNone/>
            </a:pPr>
            <a:r>
              <a:rPr lang="ru-RU" sz="3200" dirty="0"/>
              <a:t>Выделяют четыре разновидности технологического разделения труда: </a:t>
            </a:r>
          </a:p>
          <a:p>
            <a:pPr marL="0" lvl="0" indent="528638">
              <a:buNone/>
            </a:pPr>
            <a:r>
              <a:rPr lang="ru-RU" sz="3200" dirty="0"/>
              <a:t>- предметное; </a:t>
            </a:r>
          </a:p>
          <a:p>
            <a:pPr marL="0" lvl="0" indent="528638">
              <a:buNone/>
            </a:pPr>
            <a:r>
              <a:rPr lang="ru-RU" sz="3200" dirty="0"/>
              <a:t>- </a:t>
            </a:r>
            <a:r>
              <a:rPr lang="ru-RU" sz="3200" dirty="0" err="1"/>
              <a:t>подетальное</a:t>
            </a:r>
            <a:r>
              <a:rPr lang="ru-RU" sz="3200" dirty="0"/>
              <a:t>; </a:t>
            </a:r>
          </a:p>
          <a:p>
            <a:pPr marL="0" lvl="0" indent="528638">
              <a:buNone/>
            </a:pPr>
            <a:r>
              <a:rPr lang="ru-RU" sz="3200" dirty="0"/>
              <a:t>- пооперационное; </a:t>
            </a:r>
          </a:p>
          <a:p>
            <a:pPr marL="0" lvl="0" indent="528638">
              <a:buNone/>
            </a:pPr>
            <a:r>
              <a:rPr lang="ru-RU" sz="3200" dirty="0"/>
              <a:t>- по видам работ.</a:t>
            </a:r>
          </a:p>
          <a:p>
            <a:pPr marL="0" indent="446088">
              <a:buNone/>
            </a:pPr>
            <a:endParaRPr lang="ru-RU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76672"/>
            <a:ext cx="9144000" cy="6381328"/>
          </a:xfrm>
        </p:spPr>
        <p:txBody>
          <a:bodyPr>
            <a:normAutofit fontScale="92500" lnSpcReduction="20000"/>
          </a:bodyPr>
          <a:lstStyle/>
          <a:p>
            <a:pPr marL="0" indent="446088">
              <a:buNone/>
            </a:pPr>
            <a:endParaRPr lang="ru-RU" sz="3200" b="1" i="1" dirty="0">
              <a:solidFill>
                <a:srgbClr val="7030A0"/>
              </a:solidFill>
            </a:endParaRPr>
          </a:p>
          <a:p>
            <a:pPr marL="73025" indent="738188">
              <a:buFont typeface="Wingdings" pitchFamily="2" charset="2"/>
              <a:buChar char="ü"/>
            </a:pPr>
            <a:r>
              <a:rPr lang="ru-RU" sz="3200" dirty="0"/>
              <a:t>При </a:t>
            </a:r>
            <a:r>
              <a:rPr lang="ru-RU" sz="3200" i="1" dirty="0">
                <a:solidFill>
                  <a:srgbClr val="7030A0"/>
                </a:solidFill>
              </a:rPr>
              <a:t>предметном разделении труда</a:t>
            </a:r>
            <a:r>
              <a:rPr lang="ru-RU" sz="3200" dirty="0">
                <a:solidFill>
                  <a:srgbClr val="7030A0"/>
                </a:solidFill>
              </a:rPr>
              <a:t> </a:t>
            </a:r>
            <a:r>
              <a:rPr lang="ru-RU" sz="3200" dirty="0"/>
              <a:t>за исполнителем закрепляется выполнение работ, связанное с изготовлением готового изделия. </a:t>
            </a:r>
          </a:p>
          <a:p>
            <a:pPr marL="73025" indent="738188">
              <a:buFont typeface="Wingdings" pitchFamily="2" charset="2"/>
              <a:buChar char="ü"/>
            </a:pPr>
            <a:r>
              <a:rPr lang="ru-RU" sz="3200" i="1" dirty="0" err="1">
                <a:solidFill>
                  <a:srgbClr val="C00000"/>
                </a:solidFill>
              </a:rPr>
              <a:t>Подетальное</a:t>
            </a:r>
            <a:r>
              <a:rPr lang="ru-RU" sz="3200" i="1" dirty="0">
                <a:solidFill>
                  <a:srgbClr val="C00000"/>
                </a:solidFill>
              </a:rPr>
              <a:t> разделение труда</a:t>
            </a:r>
            <a:r>
              <a:rPr lang="ru-RU" sz="3200" dirty="0">
                <a:solidFill>
                  <a:srgbClr val="C00000"/>
                </a:solidFill>
              </a:rPr>
              <a:t> </a:t>
            </a:r>
            <a:r>
              <a:rPr lang="ru-RU" sz="3200" dirty="0"/>
              <a:t>состоит в закреплении за работниками изготовления законченной части изделия – детали.</a:t>
            </a:r>
          </a:p>
          <a:p>
            <a:pPr marL="73025" indent="738188">
              <a:buFont typeface="Wingdings" pitchFamily="2" charset="2"/>
              <a:buChar char="ü"/>
            </a:pPr>
            <a:r>
              <a:rPr lang="ru-RU" sz="3200" i="1" dirty="0">
                <a:solidFill>
                  <a:srgbClr val="00B050"/>
                </a:solidFill>
              </a:rPr>
              <a:t>Пооперационное разделение </a:t>
            </a:r>
            <a:r>
              <a:rPr lang="ru-RU" sz="3200" i="1" dirty="0"/>
              <a:t>труда</a:t>
            </a:r>
            <a:r>
              <a:rPr lang="ru-RU" sz="3200" dirty="0"/>
              <a:t> применяется, когда процесс изготовления детали внутри данной фазы расчленяется на отдельные операции, каждую из которых выполняет отдельный исполнитель. </a:t>
            </a:r>
          </a:p>
          <a:p>
            <a:pPr marL="73025" indent="738188">
              <a:buFont typeface="Wingdings" pitchFamily="2" charset="2"/>
              <a:buChar char="ü"/>
            </a:pPr>
            <a:r>
              <a:rPr lang="ru-RU" sz="3200" dirty="0"/>
              <a:t>Технологическое </a:t>
            </a:r>
            <a:r>
              <a:rPr lang="ru-RU" sz="3200" i="1" dirty="0">
                <a:solidFill>
                  <a:srgbClr val="0070C0"/>
                </a:solidFill>
              </a:rPr>
              <a:t>разделение по видам работ</a:t>
            </a:r>
            <a:r>
              <a:rPr lang="ru-RU" sz="3200" dirty="0">
                <a:solidFill>
                  <a:srgbClr val="C00000"/>
                </a:solidFill>
              </a:rPr>
              <a:t> </a:t>
            </a:r>
            <a:r>
              <a:rPr lang="ru-RU" sz="3200" dirty="0"/>
              <a:t>используется, когда вышеперечисленные разновидности не подходят, например, сварочные, малярные работы. </a:t>
            </a:r>
          </a:p>
          <a:p>
            <a:pPr marL="0" indent="446088">
              <a:buNone/>
            </a:pPr>
            <a:endParaRPr lang="ru-RU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8892480" cy="6597352"/>
          </a:xfrm>
        </p:spPr>
        <p:txBody>
          <a:bodyPr>
            <a:normAutofit/>
          </a:bodyPr>
          <a:lstStyle/>
          <a:p>
            <a:pPr marL="0" indent="446088">
              <a:buNone/>
            </a:pPr>
            <a:endParaRPr lang="ru-RU" sz="3200" b="1" i="1" dirty="0">
              <a:solidFill>
                <a:srgbClr val="7030A0"/>
              </a:solidFill>
            </a:endParaRPr>
          </a:p>
          <a:p>
            <a:pPr marL="73025" indent="528638">
              <a:buNone/>
            </a:pPr>
            <a:r>
              <a:rPr lang="ru-RU" sz="3200" i="1" dirty="0">
                <a:solidFill>
                  <a:srgbClr val="FF0000"/>
                </a:solidFill>
              </a:rPr>
              <a:t>Функциональное разделение труда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/>
              <a:t>отражает обособление отдельных групп работников в зависимости от выполняемых ими производственных функций. </a:t>
            </a:r>
          </a:p>
          <a:p>
            <a:pPr marL="73025" indent="528638">
              <a:buNone/>
            </a:pPr>
            <a:endParaRPr lang="ru-RU" sz="3200" dirty="0"/>
          </a:p>
          <a:p>
            <a:pPr marL="73025" indent="528638">
              <a:buNone/>
            </a:pPr>
            <a:r>
              <a:rPr lang="ru-RU" sz="3200" dirty="0"/>
              <a:t>Выделяются следующие группы: </a:t>
            </a:r>
          </a:p>
          <a:p>
            <a:pPr marL="73025" lvl="0" indent="528638">
              <a:buFont typeface="Wingdings" pitchFamily="2" charset="2"/>
              <a:buChar char="ü"/>
            </a:pPr>
            <a:r>
              <a:rPr lang="ru-RU" sz="3200" dirty="0"/>
              <a:t>служащие; </a:t>
            </a:r>
          </a:p>
          <a:p>
            <a:pPr marL="73025" lvl="0" indent="528638">
              <a:buFont typeface="Wingdings" pitchFamily="2" charset="2"/>
              <a:buChar char="ü"/>
            </a:pPr>
            <a:r>
              <a:rPr lang="ru-RU" sz="3200" dirty="0"/>
              <a:t>рабочие; </a:t>
            </a:r>
          </a:p>
          <a:p>
            <a:pPr marL="73025" lvl="0" indent="528638">
              <a:buFont typeface="Wingdings" pitchFamily="2" charset="2"/>
              <a:buChar char="ü"/>
            </a:pPr>
            <a:r>
              <a:rPr lang="ru-RU" sz="3200" dirty="0"/>
              <a:t>младший обслуживающий персонал; </a:t>
            </a:r>
          </a:p>
          <a:p>
            <a:pPr marL="73025" lvl="0" indent="528638">
              <a:buFont typeface="Wingdings" pitchFamily="2" charset="2"/>
              <a:buChar char="ü"/>
            </a:pPr>
            <a:r>
              <a:rPr lang="ru-RU" sz="3200" dirty="0"/>
              <a:t>ученики; </a:t>
            </a:r>
          </a:p>
          <a:p>
            <a:pPr marL="73025" lvl="0" indent="528638">
              <a:buFont typeface="Wingdings" pitchFamily="2" charset="2"/>
              <a:buChar char="ü"/>
            </a:pPr>
            <a:r>
              <a:rPr lang="ru-RU" sz="3200" dirty="0"/>
              <a:t>охрана. </a:t>
            </a:r>
          </a:p>
          <a:p>
            <a:pPr marL="0" indent="446088">
              <a:buNone/>
            </a:pPr>
            <a:endParaRPr lang="ru-RU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8892480" cy="6597352"/>
          </a:xfrm>
        </p:spPr>
        <p:txBody>
          <a:bodyPr>
            <a:normAutofit fontScale="92500" lnSpcReduction="10000"/>
          </a:bodyPr>
          <a:lstStyle/>
          <a:p>
            <a:pPr marL="0" indent="446088">
              <a:buNone/>
            </a:pPr>
            <a:endParaRPr lang="ru-RU" sz="3200" b="1" i="1" dirty="0">
              <a:solidFill>
                <a:srgbClr val="7030A0"/>
              </a:solidFill>
            </a:endParaRPr>
          </a:p>
          <a:p>
            <a:pPr marL="73025" indent="528638">
              <a:buNone/>
            </a:pPr>
            <a:r>
              <a:rPr lang="ru-RU" sz="3200" i="1" dirty="0">
                <a:solidFill>
                  <a:srgbClr val="00B050"/>
                </a:solidFill>
              </a:rPr>
              <a:t>Профессионально-квалификационное разделение труда</a:t>
            </a:r>
            <a:r>
              <a:rPr lang="ru-RU" sz="3200" dirty="0">
                <a:solidFill>
                  <a:srgbClr val="00B050"/>
                </a:solidFill>
              </a:rPr>
              <a:t> </a:t>
            </a:r>
            <a:r>
              <a:rPr lang="ru-RU" sz="3200" dirty="0"/>
              <a:t>состоит в делении работников по профессиям и специальностям и представляет собой распределение работ в зависимости от их сложности между работниками разных квалификационных групп.</a:t>
            </a:r>
          </a:p>
          <a:p>
            <a:pPr marL="73025" indent="528638">
              <a:buFont typeface="Wingdings" pitchFamily="2" charset="2"/>
              <a:buChar char="ü"/>
            </a:pPr>
            <a:r>
              <a:rPr lang="ru-RU" sz="3200" i="1" dirty="0"/>
              <a:t>Профессия</a:t>
            </a:r>
            <a:r>
              <a:rPr lang="ru-RU" sz="3200" dirty="0"/>
              <a:t> – род деятельности (занятий) человека, владеющего определенными теоретическими знаниями и практическими навыками, полученными в результате профессиональной подготовки.</a:t>
            </a:r>
          </a:p>
          <a:p>
            <a:pPr marL="73025" indent="528638">
              <a:buFont typeface="Wingdings" pitchFamily="2" charset="2"/>
              <a:buChar char="ü"/>
            </a:pPr>
            <a:r>
              <a:rPr lang="ru-RU" sz="3200" i="1" dirty="0"/>
              <a:t>Специальность</a:t>
            </a:r>
            <a:r>
              <a:rPr lang="ru-RU" sz="3200" dirty="0"/>
              <a:t> – специализация работника в рамках профессии.</a:t>
            </a:r>
          </a:p>
          <a:p>
            <a:pPr marL="0" indent="446088">
              <a:buNone/>
            </a:pPr>
            <a:endParaRPr lang="ru-RU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476672"/>
            <a:ext cx="8892480" cy="6381328"/>
          </a:xfrm>
        </p:spPr>
        <p:txBody>
          <a:bodyPr>
            <a:normAutofit/>
          </a:bodyPr>
          <a:lstStyle/>
          <a:p>
            <a:pPr marL="0" indent="446088">
              <a:buNone/>
            </a:pPr>
            <a:endParaRPr lang="ru-RU" sz="3200" b="1" i="1" dirty="0">
              <a:solidFill>
                <a:srgbClr val="7030A0"/>
              </a:solidFill>
            </a:endParaRPr>
          </a:p>
          <a:p>
            <a:pPr marL="0" indent="446088">
              <a:buNone/>
            </a:pPr>
            <a:r>
              <a:rPr lang="ru-RU" sz="3200" dirty="0">
                <a:solidFill>
                  <a:srgbClr val="00B050"/>
                </a:solidFill>
              </a:rPr>
              <a:t>Уровень квалификации рабочих </a:t>
            </a:r>
            <a:r>
              <a:rPr lang="ru-RU" sz="3200" dirty="0"/>
              <a:t>устанавливается на основе присвоения им квалификационных разрядов. </a:t>
            </a:r>
          </a:p>
          <a:p>
            <a:pPr marL="0" indent="446088">
              <a:buNone/>
            </a:pPr>
            <a:endParaRPr lang="ru-RU" sz="3200" dirty="0"/>
          </a:p>
          <a:p>
            <a:pPr marL="0" indent="446088">
              <a:buNone/>
            </a:pPr>
            <a:r>
              <a:rPr lang="ru-RU" sz="3200" dirty="0">
                <a:solidFill>
                  <a:srgbClr val="0070C0"/>
                </a:solidFill>
              </a:rPr>
              <a:t>Уровень квалификации руководителей и специалистов </a:t>
            </a:r>
            <a:r>
              <a:rPr lang="ru-RU" sz="3200" dirty="0"/>
              <a:t>определяется занимаемыми ими должностями. Для специалистов устанавливаются категории.</a:t>
            </a:r>
            <a:endParaRPr lang="ru-RU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8892480" cy="6597352"/>
          </a:xfrm>
        </p:spPr>
        <p:txBody>
          <a:bodyPr>
            <a:normAutofit/>
          </a:bodyPr>
          <a:lstStyle/>
          <a:p>
            <a:pPr marL="0" indent="446088">
              <a:buNone/>
            </a:pPr>
            <a:endParaRPr lang="ru-RU" sz="3200" b="1" i="1" dirty="0">
              <a:solidFill>
                <a:srgbClr val="7030A0"/>
              </a:solidFill>
            </a:endParaRPr>
          </a:p>
          <a:p>
            <a:pPr marL="0" indent="0"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Разделение труда имеет положительные и отрицательные моменты.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1520" y="1916832"/>
          <a:ext cx="8568952" cy="45365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844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844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36504">
                <a:tc>
                  <a:txBody>
                    <a:bodyPr/>
                    <a:lstStyle/>
                    <a:p>
                      <a:r>
                        <a:rPr kumimoji="0" lang="ru-RU" sz="2800" b="1" kern="1200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Экономическое значение обусловлено повышением производительности труда, быстрым освоением профессий, небольшими затратами на создание рабочих мест. </a:t>
                      </a:r>
                      <a:endParaRPr lang="ru-RU" sz="28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800" b="1" kern="1200" dirty="0">
                          <a:latin typeface="Times New Roman" pitchFamily="18" charset="0"/>
                          <a:cs typeface="Times New Roman" pitchFamily="18" charset="0"/>
                        </a:rPr>
                        <a:t>С социальных и физиологических позиций последствиями разделения труда могут быть узкая специализация, обеднение содержания труда, монотонность, однообразие труда, утомляемость.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8892480" cy="6597352"/>
          </a:xfrm>
        </p:spPr>
        <p:txBody>
          <a:bodyPr>
            <a:normAutofit fontScale="92500" lnSpcReduction="10000"/>
          </a:bodyPr>
          <a:lstStyle/>
          <a:p>
            <a:pPr marL="0" indent="446088">
              <a:buNone/>
            </a:pPr>
            <a:endParaRPr lang="ru-RU" sz="3200" b="1" i="1" dirty="0">
              <a:solidFill>
                <a:srgbClr val="7030A0"/>
              </a:solidFill>
            </a:endParaRPr>
          </a:p>
          <a:p>
            <a:pPr marL="0" indent="446088">
              <a:buNone/>
            </a:pPr>
            <a:r>
              <a:rPr lang="ru-RU" sz="3200" dirty="0"/>
              <a:t>Из особенностей разделения труда вытекает необходимость соблюдения границ разделения труда. Границы разделения труда означают предельно допустимые значения в виде верхних и нижних пределов расчленения трудового процесса, в рамках которых достигается наибольшая эффективность труда. </a:t>
            </a:r>
          </a:p>
          <a:p>
            <a:pPr marL="0" indent="446088">
              <a:buNone/>
            </a:pPr>
            <a:r>
              <a:rPr lang="ru-RU" sz="3200" dirty="0"/>
              <a:t>Существуют следующие границы разделения труда: </a:t>
            </a:r>
          </a:p>
          <a:p>
            <a:pPr marL="0" indent="446088">
              <a:buFont typeface="Wingdings" pitchFamily="2" charset="2"/>
              <a:buChar char="ü"/>
            </a:pPr>
            <a:r>
              <a:rPr lang="ru-RU" sz="3200" dirty="0"/>
              <a:t> техническая;</a:t>
            </a:r>
          </a:p>
          <a:p>
            <a:pPr marL="0" indent="446088">
              <a:buFont typeface="Wingdings" pitchFamily="2" charset="2"/>
              <a:buChar char="ü"/>
            </a:pPr>
            <a:r>
              <a:rPr lang="ru-RU" sz="3200" dirty="0"/>
              <a:t> экономическая;</a:t>
            </a:r>
          </a:p>
          <a:p>
            <a:pPr marL="0" indent="446088">
              <a:buFont typeface="Wingdings" pitchFamily="2" charset="2"/>
              <a:buChar char="ü"/>
            </a:pPr>
            <a:r>
              <a:rPr lang="ru-RU" sz="3200" dirty="0"/>
              <a:t> психофизиологическая;</a:t>
            </a:r>
          </a:p>
          <a:p>
            <a:pPr marL="0" indent="446088">
              <a:buFont typeface="Wingdings" pitchFamily="2" charset="2"/>
              <a:buChar char="ü"/>
            </a:pPr>
            <a:r>
              <a:rPr lang="ru-RU" sz="3200" dirty="0"/>
              <a:t> социальная.</a:t>
            </a:r>
          </a:p>
          <a:p>
            <a:pPr marL="0" indent="446088">
              <a:buNone/>
            </a:pPr>
            <a:endParaRPr lang="ru-RU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476672"/>
            <a:ext cx="8892480" cy="6381328"/>
          </a:xfrm>
        </p:spPr>
        <p:txBody>
          <a:bodyPr>
            <a:normAutofit/>
          </a:bodyPr>
          <a:lstStyle/>
          <a:p>
            <a:pPr marL="0" indent="446088">
              <a:buNone/>
            </a:pPr>
            <a:r>
              <a:rPr lang="ru-RU" sz="3200" b="1" i="1" dirty="0">
                <a:solidFill>
                  <a:srgbClr val="00B050"/>
                </a:solidFill>
              </a:rPr>
              <a:t>Техническая граница разделения труда</a:t>
            </a:r>
            <a:r>
              <a:rPr lang="ru-RU" sz="3200" b="1" dirty="0">
                <a:solidFill>
                  <a:srgbClr val="00B050"/>
                </a:solidFill>
              </a:rPr>
              <a:t> </a:t>
            </a:r>
            <a:r>
              <a:rPr lang="ru-RU" sz="3200" dirty="0"/>
              <a:t>зависит от применяемой техники и технологии и обуславливает такое выделение элементов труда, которое позволяет данная техника. </a:t>
            </a:r>
          </a:p>
          <a:p>
            <a:pPr marL="0" indent="446088">
              <a:buNone/>
            </a:pPr>
            <a:r>
              <a:rPr lang="ru-RU" sz="3200" u="sng" dirty="0"/>
              <a:t>Нижней границей </a:t>
            </a:r>
            <a:r>
              <a:rPr lang="ru-RU" sz="3200" dirty="0"/>
              <a:t>является прием, состоящий как минимум из трех трудовых действий. </a:t>
            </a:r>
          </a:p>
          <a:p>
            <a:pPr marL="0" indent="446088">
              <a:buNone/>
            </a:pPr>
            <a:r>
              <a:rPr lang="ru-RU" sz="3200" u="sng" dirty="0"/>
              <a:t>Верхняя граница </a:t>
            </a:r>
            <a:r>
              <a:rPr lang="ru-RU" sz="3200" dirty="0"/>
              <a:t>– изготовление предмета труда. </a:t>
            </a:r>
          </a:p>
          <a:p>
            <a:pPr marL="0" indent="446088">
              <a:buNone/>
            </a:pPr>
            <a:endParaRPr lang="ru-RU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476672"/>
            <a:ext cx="8892480" cy="6381328"/>
          </a:xfrm>
        </p:spPr>
        <p:txBody>
          <a:bodyPr>
            <a:normAutofit lnSpcReduction="10000"/>
          </a:bodyPr>
          <a:lstStyle/>
          <a:p>
            <a:pPr marL="0" indent="446088">
              <a:buNone/>
            </a:pPr>
            <a:endParaRPr lang="ru-RU" sz="3200" b="1" i="1" dirty="0">
              <a:solidFill>
                <a:srgbClr val="7030A0"/>
              </a:solidFill>
            </a:endParaRPr>
          </a:p>
          <a:p>
            <a:pPr marL="0" indent="446088">
              <a:buNone/>
            </a:pPr>
            <a:r>
              <a:rPr lang="ru-RU" sz="3200" b="1" i="1" dirty="0">
                <a:solidFill>
                  <a:srgbClr val="7030A0"/>
                </a:solidFill>
              </a:rPr>
              <a:t>Разделение труда</a:t>
            </a:r>
            <a:r>
              <a:rPr lang="ru-RU" sz="3200" dirty="0">
                <a:solidFill>
                  <a:srgbClr val="7030A0"/>
                </a:solidFill>
              </a:rPr>
              <a:t> есть обособление видов деятельности. </a:t>
            </a:r>
          </a:p>
          <a:p>
            <a:pPr marL="0" indent="446088">
              <a:buNone/>
            </a:pPr>
            <a:endParaRPr lang="ru-RU" sz="3200" dirty="0"/>
          </a:p>
          <a:p>
            <a:pPr marL="0" indent="446088">
              <a:buNone/>
            </a:pPr>
            <a:r>
              <a:rPr lang="ru-RU" sz="3200" dirty="0"/>
              <a:t>Уровень развития производительных сил общества обнаруживается в развитии разделения труда. В той или иной форме разделение труда существует на всех уровнях: от мирового хозяйства до отдельного вида деятельности. </a:t>
            </a:r>
          </a:p>
          <a:p>
            <a:pPr marL="0" indent="446088">
              <a:buNone/>
            </a:pPr>
            <a:r>
              <a:rPr lang="ru-RU" sz="3200" dirty="0"/>
              <a:t>Совершенствование разделения труда ведет к росту эффективности общественного труда.</a:t>
            </a:r>
          </a:p>
          <a:p>
            <a:pPr>
              <a:buNone/>
            </a:pPr>
            <a:r>
              <a:rPr lang="ru-RU" dirty="0"/>
              <a:t>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0"/>
            <a:ext cx="8892480" cy="6858000"/>
          </a:xfrm>
        </p:spPr>
        <p:txBody>
          <a:bodyPr>
            <a:normAutofit fontScale="92500" lnSpcReduction="10000"/>
          </a:bodyPr>
          <a:lstStyle/>
          <a:p>
            <a:pPr marL="0" indent="446088">
              <a:buNone/>
            </a:pPr>
            <a:endParaRPr lang="ru-RU" sz="3200" b="1" i="1" dirty="0">
              <a:solidFill>
                <a:srgbClr val="7030A0"/>
              </a:solidFill>
            </a:endParaRPr>
          </a:p>
          <a:p>
            <a:pPr marL="0" indent="811213">
              <a:buNone/>
            </a:pPr>
            <a:r>
              <a:rPr lang="ru-RU" sz="3200" b="1" i="1" dirty="0">
                <a:solidFill>
                  <a:srgbClr val="00B050"/>
                </a:solidFill>
              </a:rPr>
              <a:t>Экономическая граница разделения труда </a:t>
            </a:r>
            <a:r>
              <a:rPr lang="ru-RU" sz="3200" dirty="0"/>
              <a:t>предусматривает минимизацию затрат времени на выполнение работы. </a:t>
            </a:r>
          </a:p>
          <a:p>
            <a:pPr marL="0" indent="811213">
              <a:buNone/>
            </a:pPr>
            <a:r>
              <a:rPr lang="ru-RU" sz="3200" u="sng" dirty="0"/>
              <a:t>Нижней границей </a:t>
            </a:r>
            <a:r>
              <a:rPr lang="ru-RU" sz="3200" dirty="0"/>
              <a:t>является такое расчленение трудового процесса, когда сокращение затрат рабочего времени на выполнение операции за счет углубления специализации станет перекрываться увеличением затрат времени на транспортировку предмета труда от одного рабочего места к другому. </a:t>
            </a:r>
          </a:p>
          <a:p>
            <a:pPr marL="0" indent="811213">
              <a:buNone/>
            </a:pPr>
            <a:r>
              <a:rPr lang="ru-RU" sz="3200" u="sng" dirty="0"/>
              <a:t>Верхняя граница </a:t>
            </a:r>
            <a:r>
              <a:rPr lang="ru-RU" sz="3200" dirty="0"/>
              <a:t>- определяется длительностью производственного цикла изготовления всего изделия на одном рабочем месте. </a:t>
            </a:r>
            <a:endParaRPr lang="ru-RU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marL="0" indent="446088">
              <a:buNone/>
            </a:pPr>
            <a:endParaRPr lang="ru-RU" sz="3200" b="1" i="1" dirty="0">
              <a:solidFill>
                <a:srgbClr val="7030A0"/>
              </a:solidFill>
            </a:endParaRPr>
          </a:p>
          <a:p>
            <a:pPr marL="73025" indent="446088">
              <a:buNone/>
            </a:pPr>
            <a:r>
              <a:rPr lang="ru-RU" sz="3200" dirty="0"/>
              <a:t>Экономические границы характеризуются:</a:t>
            </a:r>
          </a:p>
          <a:p>
            <a:pPr marL="73025" indent="446088">
              <a:buNone/>
            </a:pPr>
            <a:endParaRPr lang="ru-RU" sz="3200" dirty="0"/>
          </a:p>
          <a:p>
            <a:pPr marL="73025" indent="446088">
              <a:buFont typeface="Wingdings" pitchFamily="2" charset="2"/>
              <a:buChar char="ü"/>
            </a:pPr>
            <a:r>
              <a:rPr lang="ru-RU" sz="3200" dirty="0"/>
              <a:t>длительностью производственного цикла изготовления продукции (в учреждении – длительность документооборота);</a:t>
            </a:r>
          </a:p>
          <a:p>
            <a:pPr marL="73025" indent="446088">
              <a:buFont typeface="Wingdings" pitchFamily="2" charset="2"/>
              <a:buChar char="ü"/>
            </a:pPr>
            <a:endParaRPr lang="ru-RU" sz="3200" dirty="0"/>
          </a:p>
          <a:p>
            <a:pPr marL="73025" indent="446088">
              <a:buFont typeface="Wingdings" pitchFamily="2" charset="2"/>
              <a:buChar char="ü"/>
            </a:pPr>
            <a:r>
              <a:rPr lang="ru-RU" sz="3200" dirty="0"/>
              <a:t>удельными затратами рабочего времени на производство единицы продукции, исчисленными по полной трудоемкости;</a:t>
            </a:r>
          </a:p>
          <a:p>
            <a:pPr marL="73025" indent="446088">
              <a:buFont typeface="Wingdings" pitchFamily="2" charset="2"/>
              <a:buChar char="ü"/>
            </a:pPr>
            <a:endParaRPr lang="ru-RU" sz="3200" dirty="0"/>
          </a:p>
          <a:p>
            <a:pPr marL="73025" indent="446088">
              <a:buFont typeface="Wingdings" pitchFamily="2" charset="2"/>
              <a:buChar char="ü"/>
            </a:pPr>
            <a:r>
              <a:rPr lang="ru-RU" sz="3200" dirty="0"/>
              <a:t>загруженностью работника: отношением времени выполнения основных функций к длительности смены (оптимальный коэффициент = 0,8).</a:t>
            </a:r>
          </a:p>
          <a:p>
            <a:pPr marL="0" indent="446088">
              <a:buNone/>
            </a:pPr>
            <a:endParaRPr lang="ru-RU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476672"/>
            <a:ext cx="8892480" cy="6381328"/>
          </a:xfrm>
        </p:spPr>
        <p:txBody>
          <a:bodyPr>
            <a:normAutofit/>
          </a:bodyPr>
          <a:lstStyle/>
          <a:p>
            <a:pPr marL="0" indent="446088">
              <a:buNone/>
            </a:pPr>
            <a:endParaRPr lang="ru-RU" sz="3200" b="1" i="1" dirty="0">
              <a:solidFill>
                <a:srgbClr val="7030A0"/>
              </a:solidFill>
            </a:endParaRPr>
          </a:p>
          <a:p>
            <a:pPr marL="0" indent="446088">
              <a:buNone/>
            </a:pPr>
            <a:r>
              <a:rPr lang="ru-RU" sz="3200" i="1" dirty="0">
                <a:solidFill>
                  <a:srgbClr val="00B050"/>
                </a:solidFill>
              </a:rPr>
              <a:t>Психофизиологические границы</a:t>
            </a:r>
            <a:r>
              <a:rPr lang="ru-RU" sz="3200" dirty="0">
                <a:solidFill>
                  <a:srgbClr val="00B050"/>
                </a:solidFill>
              </a:rPr>
              <a:t> </a:t>
            </a:r>
            <a:r>
              <a:rPr lang="ru-RU" sz="3200" dirty="0"/>
              <a:t>определяются возможностями человеческого организма, требованиями сохранения здоровья и работоспособности. </a:t>
            </a:r>
          </a:p>
          <a:p>
            <a:pPr marL="0" indent="446088">
              <a:buNone/>
            </a:pPr>
            <a:r>
              <a:rPr lang="ru-RU" sz="3200" u="sng" dirty="0"/>
              <a:t>Нижняя граница </a:t>
            </a:r>
            <a:r>
              <a:rPr lang="ru-RU" sz="3200" dirty="0"/>
              <a:t>для физической нагрузки – 2,5-3 ккал. в мин., </a:t>
            </a:r>
          </a:p>
          <a:p>
            <a:pPr marL="0" indent="446088">
              <a:buNone/>
            </a:pPr>
            <a:r>
              <a:rPr lang="ru-RU" sz="3200" u="sng" dirty="0"/>
              <a:t>верхняя граница </a:t>
            </a:r>
            <a:r>
              <a:rPr lang="ru-RU" sz="3200" dirty="0"/>
              <a:t>– 4,5-5 ккал. в мин. </a:t>
            </a:r>
          </a:p>
          <a:p>
            <a:pPr marL="0" indent="446088">
              <a:buNone/>
            </a:pPr>
            <a:endParaRPr lang="ru-RU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0"/>
            <a:ext cx="8892480" cy="6858000"/>
          </a:xfrm>
        </p:spPr>
        <p:txBody>
          <a:bodyPr>
            <a:normAutofit fontScale="92500"/>
          </a:bodyPr>
          <a:lstStyle/>
          <a:p>
            <a:pPr marL="0" indent="446088">
              <a:buNone/>
            </a:pPr>
            <a:endParaRPr lang="ru-RU" sz="3200" b="1" i="1" dirty="0">
              <a:solidFill>
                <a:srgbClr val="7030A0"/>
              </a:solidFill>
            </a:endParaRPr>
          </a:p>
          <a:p>
            <a:pPr marL="0" indent="446088">
              <a:buNone/>
            </a:pPr>
            <a:r>
              <a:rPr lang="ru-RU" sz="3200" dirty="0"/>
              <a:t>Для нервно-психической нагрузки:</a:t>
            </a:r>
          </a:p>
          <a:p>
            <a:pPr marL="0" indent="446088">
              <a:buNone/>
            </a:pPr>
            <a:r>
              <a:rPr lang="ru-RU" sz="3200" dirty="0"/>
              <a:t>– </a:t>
            </a:r>
            <a:r>
              <a:rPr lang="ru-RU" sz="3200" u="sng" dirty="0"/>
              <a:t>нижняя граница</a:t>
            </a:r>
            <a:r>
              <a:rPr lang="ru-RU" sz="3200" dirty="0"/>
              <a:t>: число производственно важных объектов наблюдения – 5, длительность сосредоточенного наблюдения – 25% сменного времени, темп работы 360 движений в час.</a:t>
            </a:r>
          </a:p>
          <a:p>
            <a:pPr marL="0" indent="446088">
              <a:buNone/>
            </a:pPr>
            <a:r>
              <a:rPr lang="ru-RU" sz="3200" dirty="0"/>
              <a:t>–</a:t>
            </a:r>
            <a:r>
              <a:rPr lang="ru-RU" sz="3200" u="sng" dirty="0"/>
              <a:t> верхняя граница</a:t>
            </a:r>
            <a:r>
              <a:rPr lang="ru-RU" sz="3200" dirty="0"/>
              <a:t>: число производственно важных объектов наблюдения не более 25, длительность сосредоточенного наблюдения – 75% сменного времени, темп работы 1080 движений в час. </a:t>
            </a:r>
          </a:p>
          <a:p>
            <a:pPr marL="0" indent="446088">
              <a:buNone/>
            </a:pPr>
            <a:r>
              <a:rPr lang="ru-RU" sz="3200" dirty="0"/>
              <a:t>Длительность многократно повторяющихся элементов не должна быть менее 45 с. и включать не менее 4-5 действий.</a:t>
            </a:r>
          </a:p>
          <a:p>
            <a:pPr marL="0" indent="446088">
              <a:buNone/>
            </a:pPr>
            <a:endParaRPr lang="ru-RU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476672"/>
            <a:ext cx="8892480" cy="6381328"/>
          </a:xfrm>
        </p:spPr>
        <p:txBody>
          <a:bodyPr>
            <a:normAutofit lnSpcReduction="10000"/>
          </a:bodyPr>
          <a:lstStyle/>
          <a:p>
            <a:pPr marL="0" indent="446088">
              <a:buNone/>
            </a:pPr>
            <a:r>
              <a:rPr lang="ru-RU" sz="3200" i="1" dirty="0">
                <a:solidFill>
                  <a:srgbClr val="00B050"/>
                </a:solidFill>
              </a:rPr>
              <a:t>Социальная граница разделения труда</a:t>
            </a:r>
            <a:r>
              <a:rPr lang="ru-RU" sz="3200" dirty="0">
                <a:solidFill>
                  <a:srgbClr val="00B050"/>
                </a:solidFill>
              </a:rPr>
              <a:t>, </a:t>
            </a:r>
            <a:r>
              <a:rPr lang="ru-RU" sz="3200" dirty="0"/>
              <a:t>при которой не теряется содержательность труда, творческий характер, интерес к работе. </a:t>
            </a:r>
          </a:p>
          <a:p>
            <a:pPr marL="0" indent="446088">
              <a:buNone/>
            </a:pPr>
            <a:r>
              <a:rPr lang="ru-RU" sz="3200" u="sng" dirty="0"/>
              <a:t>Показатель отрицательной социальной границы </a:t>
            </a:r>
            <a:r>
              <a:rPr lang="ru-RU" sz="3200" dirty="0"/>
              <a:t>– текучесть кадров, увольнение людей. </a:t>
            </a:r>
          </a:p>
          <a:p>
            <a:pPr marL="0" indent="446088">
              <a:buNone/>
            </a:pPr>
            <a:r>
              <a:rPr lang="ru-RU" sz="3200" u="sng" dirty="0"/>
              <a:t>Социальные критерии разделения труда </a:t>
            </a:r>
            <a:r>
              <a:rPr lang="ru-RU" sz="3200" dirty="0"/>
              <a:t>– стабильность кадров, низкая текучесть персонала, высокая дисциплина труда, хорошее состояние межличностных отношений, удовлетворенность содержанием и условиями труда.</a:t>
            </a:r>
          </a:p>
          <a:p>
            <a:pPr marL="0" indent="446088">
              <a:buNone/>
            </a:pPr>
            <a:endParaRPr lang="ru-RU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0"/>
            <a:ext cx="8892480" cy="6858000"/>
          </a:xfrm>
        </p:spPr>
        <p:txBody>
          <a:bodyPr>
            <a:normAutofit fontScale="92500" lnSpcReduction="10000"/>
          </a:bodyPr>
          <a:lstStyle/>
          <a:p>
            <a:pPr marL="0" indent="446088">
              <a:buNone/>
            </a:pPr>
            <a:endParaRPr lang="ru-RU" sz="3200" b="1" i="1" dirty="0">
              <a:solidFill>
                <a:srgbClr val="7030A0"/>
              </a:solidFill>
            </a:endParaRPr>
          </a:p>
          <a:p>
            <a:pPr marL="0" indent="0" algn="ctr">
              <a:buNone/>
            </a:pPr>
            <a:r>
              <a:rPr lang="ru-RU" sz="3200" b="1" dirty="0"/>
              <a:t>Основные формы кооперации труда</a:t>
            </a:r>
          </a:p>
          <a:p>
            <a:pPr marL="0" indent="0" algn="ctr">
              <a:buNone/>
            </a:pPr>
            <a:r>
              <a:rPr lang="ru-RU" sz="3200" b="1" dirty="0"/>
              <a:t>на предприятии</a:t>
            </a:r>
          </a:p>
          <a:p>
            <a:pPr marL="73025" indent="446088">
              <a:buNone/>
            </a:pPr>
            <a:br>
              <a:rPr lang="ru-RU" sz="3200" dirty="0"/>
            </a:br>
            <a:r>
              <a:rPr lang="ru-RU" sz="3200" dirty="0"/>
              <a:t>Формы кооперации труда определяются его разделением. </a:t>
            </a:r>
          </a:p>
          <a:p>
            <a:pPr marL="73025" indent="446088">
              <a:buNone/>
            </a:pPr>
            <a:r>
              <a:rPr lang="ru-RU" sz="3200" dirty="0"/>
              <a:t>Основными формами кооперации труда на предприятии </a:t>
            </a:r>
            <a:r>
              <a:rPr lang="ru-RU" sz="3200" u="sng" dirty="0"/>
              <a:t>по территориальному признаку </a:t>
            </a:r>
            <a:r>
              <a:rPr lang="ru-RU" sz="3200" dirty="0"/>
              <a:t>являются:</a:t>
            </a:r>
          </a:p>
          <a:p>
            <a:pPr marL="73025" indent="446088">
              <a:buFont typeface="Wingdings" pitchFamily="2" charset="2"/>
              <a:buChar char="ü"/>
            </a:pPr>
            <a:r>
              <a:rPr lang="ru-RU" sz="3200" dirty="0"/>
              <a:t>межзаводская;</a:t>
            </a:r>
          </a:p>
          <a:p>
            <a:pPr marL="73025" indent="446088">
              <a:buFont typeface="Wingdings" pitchFamily="2" charset="2"/>
              <a:buChar char="ü"/>
            </a:pPr>
            <a:r>
              <a:rPr lang="ru-RU" sz="3200" dirty="0"/>
              <a:t>межцеховая (внутризаводская);</a:t>
            </a:r>
          </a:p>
          <a:p>
            <a:pPr marL="73025" indent="446088">
              <a:buFont typeface="Wingdings" pitchFamily="2" charset="2"/>
              <a:buChar char="ü"/>
            </a:pPr>
            <a:r>
              <a:rPr lang="ru-RU" sz="3200" dirty="0"/>
              <a:t>внутрицеховая (или </a:t>
            </a:r>
            <a:r>
              <a:rPr lang="ru-RU" sz="3200" dirty="0" err="1"/>
              <a:t>межучастковая</a:t>
            </a:r>
            <a:r>
              <a:rPr lang="ru-RU" sz="3200" dirty="0"/>
              <a:t>);</a:t>
            </a:r>
          </a:p>
          <a:p>
            <a:pPr marL="73025" indent="446088">
              <a:buFont typeface="Wingdings" pitchFamily="2" charset="2"/>
              <a:buChar char="ü"/>
            </a:pPr>
            <a:r>
              <a:rPr lang="ru-RU" sz="3200" dirty="0" err="1"/>
              <a:t>внутриучастковая</a:t>
            </a:r>
            <a:r>
              <a:rPr lang="ru-RU" sz="3200" dirty="0"/>
              <a:t> (или межбригадная);</a:t>
            </a:r>
          </a:p>
          <a:p>
            <a:pPr marL="73025" indent="446088">
              <a:buFont typeface="Wingdings" pitchFamily="2" charset="2"/>
              <a:buChar char="ü"/>
            </a:pPr>
            <a:r>
              <a:rPr lang="ru-RU" sz="3200" dirty="0"/>
              <a:t>индивидуальная (между отдельными исполнителями).</a:t>
            </a:r>
          </a:p>
          <a:p>
            <a:pPr marL="0" indent="446088">
              <a:buNone/>
            </a:pPr>
            <a:endParaRPr lang="ru-RU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476672"/>
            <a:ext cx="8892480" cy="6381328"/>
          </a:xfrm>
        </p:spPr>
        <p:txBody>
          <a:bodyPr>
            <a:normAutofit/>
          </a:bodyPr>
          <a:lstStyle/>
          <a:p>
            <a:pPr marL="0" indent="446088">
              <a:buNone/>
            </a:pPr>
            <a:endParaRPr lang="ru-RU" sz="3200" b="1" i="1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ru-RU" sz="3200" u="sng" dirty="0"/>
              <a:t>По видовому признаку </a:t>
            </a:r>
            <a:r>
              <a:rPr lang="ru-RU" sz="3200" dirty="0"/>
              <a:t>выделяют следующие формы кооперации: </a:t>
            </a:r>
          </a:p>
          <a:p>
            <a:pPr marL="0" lvl="0" indent="446088">
              <a:buFont typeface="Wingdings" pitchFamily="2" charset="2"/>
              <a:buChar char="ü"/>
            </a:pPr>
            <a:r>
              <a:rPr lang="ru-RU" sz="3200" dirty="0"/>
              <a:t>функциональную; </a:t>
            </a:r>
          </a:p>
          <a:p>
            <a:pPr marL="0" lvl="0" indent="446088">
              <a:buFont typeface="Wingdings" pitchFamily="2" charset="2"/>
              <a:buChar char="ü"/>
            </a:pPr>
            <a:r>
              <a:rPr lang="ru-RU" sz="3200" dirty="0"/>
              <a:t>технологическую; </a:t>
            </a:r>
          </a:p>
          <a:p>
            <a:pPr marL="0" lvl="0" indent="446088">
              <a:buFont typeface="Wingdings" pitchFamily="2" charset="2"/>
              <a:buChar char="ü"/>
            </a:pPr>
            <a:r>
              <a:rPr lang="ru-RU" sz="3200" dirty="0"/>
              <a:t>профессионально-квалификационную.</a:t>
            </a:r>
          </a:p>
          <a:p>
            <a:pPr marL="0" indent="446088">
              <a:buNone/>
            </a:pPr>
            <a:endParaRPr lang="ru-RU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476672"/>
            <a:ext cx="8892480" cy="6381328"/>
          </a:xfrm>
        </p:spPr>
        <p:txBody>
          <a:bodyPr>
            <a:normAutofit/>
          </a:bodyPr>
          <a:lstStyle/>
          <a:p>
            <a:pPr marL="0" indent="446088">
              <a:buNone/>
            </a:pPr>
            <a:endParaRPr lang="ru-RU" sz="3200" b="1" i="1" dirty="0">
              <a:solidFill>
                <a:srgbClr val="7030A0"/>
              </a:solidFill>
            </a:endParaRPr>
          </a:p>
          <a:p>
            <a:pPr marL="0" indent="446088">
              <a:buNone/>
            </a:pPr>
            <a:r>
              <a:rPr lang="ru-RU" sz="3200" dirty="0"/>
              <a:t>Важными направлениями в развитии разделений и кооперации труда являются:</a:t>
            </a:r>
          </a:p>
          <a:p>
            <a:pPr marL="0" indent="446088">
              <a:buNone/>
            </a:pPr>
            <a:endParaRPr lang="ru-RU" sz="3200" dirty="0"/>
          </a:p>
          <a:p>
            <a:pPr marL="0" indent="446088">
              <a:buFont typeface="Wingdings" pitchFamily="2" charset="2"/>
              <a:buChar char="ü"/>
            </a:pPr>
            <a:r>
              <a:rPr lang="ru-RU" sz="3200" dirty="0"/>
              <a:t>использование коллективных форм организации труда, </a:t>
            </a:r>
          </a:p>
          <a:p>
            <a:pPr marL="0" indent="446088">
              <a:buFont typeface="Wingdings" pitchFamily="2" charset="2"/>
              <a:buChar char="ü"/>
            </a:pPr>
            <a:r>
              <a:rPr lang="ru-RU" sz="3200" dirty="0"/>
              <a:t>совмещение профессий (функций) и должностей, </a:t>
            </a:r>
          </a:p>
          <a:p>
            <a:pPr marL="0" indent="446088">
              <a:buFont typeface="Wingdings" pitchFamily="2" charset="2"/>
              <a:buChar char="ü"/>
            </a:pPr>
            <a:r>
              <a:rPr lang="ru-RU" sz="3200" dirty="0"/>
              <a:t>расширение зон обслуживания, </a:t>
            </a:r>
          </a:p>
          <a:p>
            <a:pPr marL="0" indent="446088">
              <a:buFont typeface="Wingdings" pitchFamily="2" charset="2"/>
              <a:buChar char="ü"/>
            </a:pPr>
            <a:r>
              <a:rPr lang="ru-RU" sz="3200" dirty="0"/>
              <a:t>много­станочное (многоагрегатное) обслуживание.</a:t>
            </a:r>
          </a:p>
          <a:p>
            <a:pPr marL="0" indent="446088">
              <a:buNone/>
            </a:pPr>
            <a:endParaRPr lang="ru-RU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476672"/>
            <a:ext cx="8892480" cy="6381328"/>
          </a:xfrm>
        </p:spPr>
        <p:txBody>
          <a:bodyPr>
            <a:normAutofit/>
          </a:bodyPr>
          <a:lstStyle/>
          <a:p>
            <a:pPr marL="0" indent="446088">
              <a:buNone/>
            </a:pPr>
            <a:endParaRPr lang="ru-RU" sz="3200" b="1" i="1" dirty="0">
              <a:solidFill>
                <a:srgbClr val="7030A0"/>
              </a:solidFill>
            </a:endParaRPr>
          </a:p>
          <a:p>
            <a:pPr marL="0" indent="446088">
              <a:buNone/>
            </a:pPr>
            <a:r>
              <a:rPr lang="ru-RU" sz="3200" dirty="0"/>
              <a:t>Сущность </a:t>
            </a:r>
            <a:r>
              <a:rPr lang="ru-RU" sz="3200" i="1" dirty="0">
                <a:solidFill>
                  <a:srgbClr val="7030A0"/>
                </a:solidFill>
              </a:rPr>
              <a:t>совмещения профессий </a:t>
            </a:r>
            <a:r>
              <a:rPr lang="ru-RU" sz="3200" dirty="0"/>
              <a:t>в том, что работник в течение установленной законом продолжительности рабочего дня наряду со своей основной работой выполняет дополнительную работу другого работника, отнесенную, как правило, к смежной профессии. </a:t>
            </a:r>
          </a:p>
          <a:p>
            <a:pPr marL="0" indent="446088">
              <a:buNone/>
            </a:pPr>
            <a:endParaRPr lang="ru-RU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6165304"/>
          </a:xfrm>
        </p:spPr>
        <p:txBody>
          <a:bodyPr>
            <a:normAutofit/>
          </a:bodyPr>
          <a:lstStyle/>
          <a:p>
            <a:pPr marL="0" indent="446088">
              <a:buNone/>
            </a:pPr>
            <a:endParaRPr lang="ru-RU" sz="3200" b="1" i="1" dirty="0">
              <a:solidFill>
                <a:srgbClr val="7030A0"/>
              </a:solidFill>
            </a:endParaRPr>
          </a:p>
          <a:p>
            <a:pPr marL="0" indent="446088">
              <a:buNone/>
            </a:pPr>
            <a:r>
              <a:rPr lang="ru-RU" sz="3200" dirty="0"/>
              <a:t>При </a:t>
            </a:r>
            <a:r>
              <a:rPr lang="ru-RU" sz="3200" i="1" dirty="0">
                <a:solidFill>
                  <a:srgbClr val="7030A0"/>
                </a:solidFill>
              </a:rPr>
              <a:t>совмещении функций </a:t>
            </a:r>
            <a:r>
              <a:rPr lang="ru-RU" sz="3200" dirty="0"/>
              <a:t>работник, сохраняя прежний профиль своей работы, частично выполняет обязанности другого исполнителя. </a:t>
            </a:r>
          </a:p>
          <a:p>
            <a:pPr marL="0" indent="446088">
              <a:buNone/>
            </a:pPr>
            <a:r>
              <a:rPr lang="ru-RU" sz="3200" dirty="0"/>
              <a:t>Такое совмещение функций сопровождается частичным высвобождением работников.</a:t>
            </a:r>
          </a:p>
          <a:p>
            <a:pPr marL="0" indent="446088">
              <a:buNone/>
            </a:pPr>
            <a:endParaRPr lang="ru-RU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476672"/>
            <a:ext cx="8892480" cy="6381328"/>
          </a:xfrm>
        </p:spPr>
        <p:txBody>
          <a:bodyPr>
            <a:normAutofit/>
          </a:bodyPr>
          <a:lstStyle/>
          <a:p>
            <a:pPr marL="0" indent="446088">
              <a:buNone/>
            </a:pPr>
            <a:endParaRPr lang="ru-RU" sz="3200" b="1" i="1" dirty="0">
              <a:solidFill>
                <a:srgbClr val="7030A0"/>
              </a:solidFill>
            </a:endParaRPr>
          </a:p>
          <a:p>
            <a:pPr marL="0" indent="446088">
              <a:buNone/>
            </a:pPr>
            <a:r>
              <a:rPr lang="ru-RU" sz="3200" i="1" dirty="0">
                <a:solidFill>
                  <a:srgbClr val="7030A0"/>
                </a:solidFill>
              </a:rPr>
              <a:t>Разделение труда на предприятии </a:t>
            </a:r>
            <a:r>
              <a:rPr lang="ru-RU" sz="3200" dirty="0"/>
              <a:t>как элемент организации труда представляет собой обособление видов деятельности работников, установление функций, обязанностей, сферы действий каждого из них, а также для их групп, образующих различные подразделения.</a:t>
            </a:r>
          </a:p>
          <a:p>
            <a:pPr marL="0" indent="446088">
              <a:buNone/>
            </a:pPr>
            <a:endParaRPr lang="ru-RU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476672"/>
            <a:ext cx="8892480" cy="6381328"/>
          </a:xfrm>
        </p:spPr>
        <p:txBody>
          <a:bodyPr>
            <a:normAutofit/>
          </a:bodyPr>
          <a:lstStyle/>
          <a:p>
            <a:pPr marL="0" indent="446088">
              <a:buNone/>
            </a:pPr>
            <a:endParaRPr lang="ru-RU" sz="3200" b="1" i="1" dirty="0">
              <a:solidFill>
                <a:srgbClr val="7030A0"/>
              </a:solidFill>
            </a:endParaRPr>
          </a:p>
          <a:p>
            <a:pPr marL="0" indent="446088">
              <a:buNone/>
            </a:pPr>
            <a:r>
              <a:rPr lang="ru-RU" sz="3200" i="1" dirty="0">
                <a:solidFill>
                  <a:srgbClr val="7030A0"/>
                </a:solidFill>
              </a:rPr>
              <a:t>Расширение зон обслуживания </a:t>
            </a:r>
            <a:r>
              <a:rPr lang="ru-RU" sz="3200" dirty="0"/>
              <a:t>отличается от совмещения профессий тем, что в данном случае совмещаются работы в рамках одной профессии. </a:t>
            </a:r>
          </a:p>
          <a:p>
            <a:pPr marL="0" indent="446088">
              <a:buNone/>
            </a:pPr>
            <a:r>
              <a:rPr lang="ru-RU" sz="3200" dirty="0"/>
              <a:t>Этой мерой можно достигнуть улучшения использования рабочего времени, высвобождения работников.</a:t>
            </a:r>
          </a:p>
          <a:p>
            <a:pPr marL="0" indent="446088">
              <a:buNone/>
            </a:pPr>
            <a:endParaRPr lang="ru-RU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76672"/>
            <a:ext cx="9144000" cy="6381328"/>
          </a:xfrm>
        </p:spPr>
        <p:txBody>
          <a:bodyPr>
            <a:normAutofit fontScale="92500" lnSpcReduction="20000"/>
          </a:bodyPr>
          <a:lstStyle/>
          <a:p>
            <a:pPr marL="0" indent="446088">
              <a:buNone/>
            </a:pPr>
            <a:r>
              <a:rPr lang="ru-RU" sz="3200" dirty="0"/>
              <a:t>Основные условия, при которых возможно и экономически оправдано совмещение профессий:</a:t>
            </a:r>
          </a:p>
          <a:p>
            <a:pPr lvl="0">
              <a:buFont typeface="Wingdings" pitchFamily="2" charset="2"/>
              <a:buChar char="ü"/>
            </a:pPr>
            <a:r>
              <a:rPr lang="ru-RU" sz="3200" dirty="0"/>
              <a:t>наличие у работников неиспользованного рабочего времени;</a:t>
            </a:r>
          </a:p>
          <a:p>
            <a:pPr lvl="0">
              <a:buFont typeface="Wingdings" pitchFamily="2" charset="2"/>
              <a:buChar char="ü"/>
            </a:pPr>
            <a:r>
              <a:rPr lang="ru-RU" sz="3200" dirty="0"/>
              <a:t>общность содержания труда по совмещаемым профессиям;</a:t>
            </a:r>
          </a:p>
          <a:p>
            <a:pPr lvl="0">
              <a:buFont typeface="Wingdings" pitchFamily="2" charset="2"/>
              <a:buChar char="ü"/>
            </a:pPr>
            <a:r>
              <a:rPr lang="ru-RU" sz="3200" dirty="0"/>
              <a:t>территориальная близость рабочих мест;</a:t>
            </a:r>
          </a:p>
          <a:p>
            <a:pPr lvl="0">
              <a:buFont typeface="Wingdings" pitchFamily="2" charset="2"/>
              <a:buChar char="ü"/>
            </a:pPr>
            <a:r>
              <a:rPr lang="ru-RU" sz="3200" dirty="0"/>
              <a:t>разновременность выполнения совмещаемых функций;</a:t>
            </a:r>
          </a:p>
          <a:p>
            <a:pPr lvl="0">
              <a:buFont typeface="Wingdings" pitchFamily="2" charset="2"/>
              <a:buChar char="ü"/>
            </a:pPr>
            <a:r>
              <a:rPr lang="ru-RU" sz="3200" dirty="0"/>
              <a:t>отсутствие отрицательного влияния совмещения работ на точность, качество и производительность труда;</a:t>
            </a:r>
          </a:p>
          <a:p>
            <a:pPr lvl="0">
              <a:buFont typeface="Wingdings" pitchFamily="2" charset="2"/>
              <a:buChar char="ü"/>
            </a:pPr>
            <a:r>
              <a:rPr lang="ru-RU" sz="3200" dirty="0"/>
              <a:t>достаточный профессиональный уровень работника или возможность его повышения.</a:t>
            </a:r>
          </a:p>
          <a:p>
            <a:pPr marL="0" indent="446088">
              <a:buNone/>
            </a:pPr>
            <a:endParaRPr lang="ru-RU" sz="3200" dirty="0"/>
          </a:p>
          <a:p>
            <a:pPr marL="0" indent="446088">
              <a:buNone/>
            </a:pPr>
            <a:endParaRPr lang="ru-RU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76672"/>
            <a:ext cx="9144000" cy="6381328"/>
          </a:xfrm>
        </p:spPr>
        <p:txBody>
          <a:bodyPr>
            <a:normAutofit/>
          </a:bodyPr>
          <a:lstStyle/>
          <a:p>
            <a:pPr marL="177800" indent="549275">
              <a:buNone/>
            </a:pPr>
            <a:r>
              <a:rPr lang="ru-RU" b="1" i="1" dirty="0">
                <a:solidFill>
                  <a:srgbClr val="00B050"/>
                </a:solidFill>
              </a:rPr>
              <a:t>Разновидности совмещения </a:t>
            </a:r>
            <a:r>
              <a:rPr lang="ru-RU" i="1" dirty="0"/>
              <a:t>профессий</a:t>
            </a:r>
            <a:endParaRPr lang="ru-RU" sz="1400" dirty="0"/>
          </a:p>
          <a:p>
            <a:pPr marL="177800" lvl="0" indent="549275">
              <a:buNone/>
            </a:pPr>
            <a:r>
              <a:rPr lang="en-US" dirty="0"/>
              <a:t>I</a:t>
            </a:r>
            <a:r>
              <a:rPr lang="ru-RU" dirty="0"/>
              <a:t>. По видам совмещаемых профессий, работ, функций:</a:t>
            </a:r>
            <a:endParaRPr lang="ru-RU" sz="1400" dirty="0"/>
          </a:p>
          <a:p>
            <a:pPr marL="177800" lvl="1" indent="549275">
              <a:buFont typeface="Wingdings" pitchFamily="2" charset="2"/>
              <a:buChar char="ü"/>
            </a:pPr>
            <a:r>
              <a:rPr lang="ru-RU" sz="2800" dirty="0">
                <a:solidFill>
                  <a:schemeClr val="tx1"/>
                </a:solidFill>
              </a:rPr>
              <a:t>совмещение основных функций с основными;</a:t>
            </a:r>
            <a:endParaRPr lang="ru-RU" sz="1400" dirty="0">
              <a:solidFill>
                <a:schemeClr val="tx1"/>
              </a:solidFill>
            </a:endParaRPr>
          </a:p>
          <a:p>
            <a:pPr marL="177800" lvl="1" indent="549275">
              <a:buFont typeface="Wingdings" pitchFamily="2" charset="2"/>
              <a:buChar char="ü"/>
            </a:pPr>
            <a:r>
              <a:rPr lang="ru-RU" sz="2800" dirty="0">
                <a:solidFill>
                  <a:schemeClr val="tx1"/>
                </a:solidFill>
              </a:rPr>
              <a:t>совмещение основных функций со вспомогательными;</a:t>
            </a:r>
            <a:endParaRPr lang="ru-RU" sz="1400" dirty="0">
              <a:solidFill>
                <a:schemeClr val="tx1"/>
              </a:solidFill>
            </a:endParaRPr>
          </a:p>
          <a:p>
            <a:pPr marL="177800" lvl="1" indent="549275">
              <a:buFont typeface="Wingdings" pitchFamily="2" charset="2"/>
              <a:buChar char="ü"/>
            </a:pPr>
            <a:r>
              <a:rPr lang="ru-RU" sz="2800" dirty="0">
                <a:solidFill>
                  <a:schemeClr val="tx1"/>
                </a:solidFill>
              </a:rPr>
              <a:t>совмещение основных функций с функциями по обслуживанию оборудования;</a:t>
            </a:r>
            <a:endParaRPr lang="ru-RU" sz="1400" dirty="0">
              <a:solidFill>
                <a:schemeClr val="tx1"/>
              </a:solidFill>
            </a:endParaRPr>
          </a:p>
          <a:p>
            <a:pPr marL="177800" lvl="1" indent="549275">
              <a:buFont typeface="Wingdings" pitchFamily="2" charset="2"/>
              <a:buChar char="ü"/>
            </a:pPr>
            <a:r>
              <a:rPr lang="ru-RU" sz="2800" dirty="0">
                <a:solidFill>
                  <a:schemeClr val="tx1"/>
                </a:solidFill>
              </a:rPr>
              <a:t>совмещение ряда вспомогательных (или обслуживающих) функций;</a:t>
            </a:r>
            <a:endParaRPr lang="ru-RU" sz="1400" dirty="0">
              <a:solidFill>
                <a:schemeClr val="tx1"/>
              </a:solidFill>
            </a:endParaRPr>
          </a:p>
          <a:p>
            <a:pPr marL="177800" lvl="1" indent="549275">
              <a:buFont typeface="Wingdings" pitchFamily="2" charset="2"/>
              <a:buChar char="ü"/>
            </a:pPr>
            <a:r>
              <a:rPr lang="ru-RU" sz="2800" dirty="0">
                <a:solidFill>
                  <a:schemeClr val="tx1"/>
                </a:solidFill>
              </a:rPr>
              <a:t>совмещение вспомогательных функций (или обслуживающих) с основными.</a:t>
            </a:r>
            <a:endParaRPr lang="ru-RU" sz="1400" dirty="0">
              <a:solidFill>
                <a:schemeClr val="tx1"/>
              </a:solidFill>
            </a:endParaRPr>
          </a:p>
          <a:p>
            <a:pPr marL="0" indent="446088">
              <a:buNone/>
            </a:pPr>
            <a:endParaRPr lang="ru-RU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476672"/>
            <a:ext cx="8892480" cy="6381328"/>
          </a:xfrm>
        </p:spPr>
        <p:txBody>
          <a:bodyPr>
            <a:normAutofit/>
          </a:bodyPr>
          <a:lstStyle/>
          <a:p>
            <a:pPr marL="0" lvl="0" indent="446088">
              <a:buNone/>
            </a:pPr>
            <a:r>
              <a:rPr lang="en-US" sz="3200" dirty="0"/>
              <a:t>II</a:t>
            </a:r>
            <a:r>
              <a:rPr lang="ru-RU" sz="3200" dirty="0"/>
              <a:t>. По количеству совмещаемых профессий (специальностей):</a:t>
            </a:r>
          </a:p>
          <a:p>
            <a:pPr marL="0" lvl="0" indent="446088">
              <a:buFont typeface="Wingdings" pitchFamily="2" charset="2"/>
              <a:buChar char="ü"/>
            </a:pPr>
            <a:r>
              <a:rPr lang="ru-RU" sz="3200" dirty="0"/>
              <a:t>одна профессия (простое совмещение);</a:t>
            </a:r>
          </a:p>
          <a:p>
            <a:pPr marL="0" lvl="0" indent="446088">
              <a:buFont typeface="Wingdings" pitchFamily="2" charset="2"/>
              <a:buChar char="ü"/>
            </a:pPr>
            <a:r>
              <a:rPr lang="ru-RU" sz="3200" dirty="0"/>
              <a:t>несколько профессий (комбинированное совмещение).</a:t>
            </a:r>
          </a:p>
          <a:p>
            <a:pPr marL="0" lvl="0" indent="446088">
              <a:buFont typeface="Wingdings" pitchFamily="2" charset="2"/>
              <a:buChar char="ü"/>
            </a:pPr>
            <a:endParaRPr lang="ru-RU" sz="3200" dirty="0"/>
          </a:p>
          <a:p>
            <a:pPr marL="0" lvl="0" indent="446088">
              <a:buNone/>
            </a:pPr>
            <a:r>
              <a:rPr lang="en-US" sz="3200" dirty="0"/>
              <a:t>III</a:t>
            </a:r>
            <a:r>
              <a:rPr lang="ru-RU" sz="3200" dirty="0"/>
              <a:t>. По степени совмещения:</a:t>
            </a:r>
          </a:p>
          <a:p>
            <a:pPr marL="0" indent="446088">
              <a:buFont typeface="Wingdings" pitchFamily="2" charset="2"/>
              <a:buChar char="ü"/>
            </a:pPr>
            <a:r>
              <a:rPr lang="ru-RU" sz="3200" dirty="0"/>
              <a:t>полное (с выполнением всего объема работ по совмещаемой профессии);</a:t>
            </a:r>
          </a:p>
          <a:p>
            <a:pPr marL="0" indent="446088">
              <a:buFont typeface="Wingdings" pitchFamily="2" charset="2"/>
              <a:buChar char="ü"/>
            </a:pPr>
            <a:r>
              <a:rPr lang="ru-RU" sz="3200" dirty="0"/>
              <a:t>частичное (выполнением части функций по совмещаемой профессии).</a:t>
            </a:r>
          </a:p>
          <a:p>
            <a:pPr marL="73025" lvl="0" indent="446088">
              <a:buFont typeface="Wingdings" pitchFamily="2" charset="2"/>
              <a:buChar char="ü"/>
            </a:pPr>
            <a:endParaRPr lang="ru-RU" sz="3200" dirty="0"/>
          </a:p>
          <a:p>
            <a:pPr marL="0" indent="446088">
              <a:buNone/>
            </a:pPr>
            <a:endParaRPr lang="ru-RU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476672"/>
            <a:ext cx="8892480" cy="6381328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IV.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По порядку совмещения:</a:t>
            </a:r>
          </a:p>
          <a:p>
            <a:pPr lvl="0">
              <a:buFont typeface="Wingdings" pitchFamily="2" charset="2"/>
              <a:buChar char="ü"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параллельное или последовательное.</a:t>
            </a:r>
          </a:p>
          <a:p>
            <a:pPr lvl="0">
              <a:buNone/>
            </a:pP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V.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По сложности совмещаемых работ по сравнению с работами по основной профессии:</a:t>
            </a:r>
          </a:p>
          <a:p>
            <a:pPr lvl="0">
              <a:buFont typeface="Wingdings" pitchFamily="2" charset="2"/>
              <a:buChar char="ü"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низшего разряда;</a:t>
            </a:r>
          </a:p>
          <a:p>
            <a:pPr lvl="0">
              <a:buFont typeface="Wingdings" pitchFamily="2" charset="2"/>
              <a:buChar char="ü"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аналогичного разряда;</a:t>
            </a:r>
          </a:p>
          <a:p>
            <a:pPr lvl="0">
              <a:buFont typeface="Wingdings" pitchFamily="2" charset="2"/>
              <a:buChar char="ü"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более высокого разряда.</a:t>
            </a:r>
          </a:p>
          <a:p>
            <a:pPr lvl="0">
              <a:buNone/>
            </a:pP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VI.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По стабильности совмещения:</a:t>
            </a:r>
          </a:p>
          <a:p>
            <a:pPr lvl="0">
              <a:buFont typeface="Wingdings" pitchFamily="2" charset="2"/>
              <a:buChar char="ü"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временное или постоянное.</a:t>
            </a:r>
          </a:p>
          <a:p>
            <a:pPr marL="0" indent="446088">
              <a:buNone/>
            </a:pPr>
            <a:endParaRPr lang="ru-RU" sz="32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46088">
              <a:buNone/>
            </a:pPr>
            <a:endParaRPr lang="ru-RU" sz="3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476672"/>
            <a:ext cx="8892480" cy="6381328"/>
          </a:xfrm>
        </p:spPr>
        <p:txBody>
          <a:bodyPr>
            <a:normAutofit/>
          </a:bodyPr>
          <a:lstStyle/>
          <a:p>
            <a:pPr marL="82550" indent="528638">
              <a:buNone/>
            </a:pPr>
            <a:r>
              <a:rPr lang="ru-RU" sz="3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Последовательность работы по внедрению совмещения профессий и функций:</a:t>
            </a:r>
          </a:p>
          <a:p>
            <a:pPr marL="82550" lvl="0" indent="528638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1. Выявление условий, предпосылок для совмещения профессий, функций (анализ баланса рабочего времени).</a:t>
            </a:r>
          </a:p>
          <a:p>
            <a:pPr marL="82550" lvl="0" indent="528638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2. Выбор объектов для внедрения совмещения.</a:t>
            </a:r>
          </a:p>
          <a:p>
            <a:pPr marL="82550" lvl="0" indent="528638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3. Выбор вариантов (видов) совмещения.</a:t>
            </a:r>
          </a:p>
          <a:p>
            <a:pPr marL="82550" lvl="0" indent="528638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4. Определение новых функций работника, объема совмещаемых работ и загрузки работника.</a:t>
            </a:r>
          </a:p>
          <a:p>
            <a:pPr marL="82550" lvl="0" indent="528638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5. Расчет норм труда.</a:t>
            </a:r>
          </a:p>
          <a:p>
            <a:pPr marL="0" indent="446088">
              <a:buNone/>
            </a:pPr>
            <a:endParaRPr lang="ru-RU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476672"/>
            <a:ext cx="8892480" cy="6381328"/>
          </a:xfrm>
        </p:spPr>
        <p:txBody>
          <a:bodyPr>
            <a:normAutofit/>
          </a:bodyPr>
          <a:lstStyle/>
          <a:p>
            <a:pPr marL="0" indent="446088">
              <a:buNone/>
            </a:pPr>
            <a:endParaRPr lang="ru-RU" sz="32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6. Проектирование организации труда работника, совмещающего профессии, функции.</a:t>
            </a:r>
          </a:p>
          <a:p>
            <a:pPr lvl="0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7. Разработка необходимых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оргтехмероприятий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8. Разработка системы стимулирования совмещения.</a:t>
            </a:r>
          </a:p>
          <a:p>
            <a:pPr lvl="0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9. Расчет ожидаемой экономической эффективности.</a:t>
            </a:r>
          </a:p>
          <a:p>
            <a:pPr marL="0" indent="446088">
              <a:buNone/>
            </a:pPr>
            <a:endParaRPr lang="ru-RU" sz="3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476672"/>
            <a:ext cx="8892480" cy="6381328"/>
          </a:xfrm>
        </p:spPr>
        <p:txBody>
          <a:bodyPr>
            <a:normAutofit/>
          </a:bodyPr>
          <a:lstStyle/>
          <a:p>
            <a:pPr marL="0" indent="446088">
              <a:buNone/>
            </a:pP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10. Обучение (при необходимости) работников совмещаемой профессии; инструктаж работников.</a:t>
            </a:r>
          </a:p>
          <a:p>
            <a:pPr lvl="0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11. Внедрение совмещения.</a:t>
            </a:r>
          </a:p>
          <a:p>
            <a:pPr lvl="0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12. Внесение необходимых изменений в ходе внедрения совмещения.</a:t>
            </a:r>
          </a:p>
          <a:p>
            <a:pPr lvl="0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13. Расчет фактической экономической эффективности от совмещения профессий, функций, оценка социального эффекта.</a:t>
            </a:r>
          </a:p>
          <a:p>
            <a:pPr marL="0" indent="446088">
              <a:buNone/>
            </a:pPr>
            <a:endParaRPr lang="ru-RU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476672"/>
            <a:ext cx="8892480" cy="6381328"/>
          </a:xfrm>
        </p:spPr>
        <p:txBody>
          <a:bodyPr>
            <a:normAutofit/>
          </a:bodyPr>
          <a:lstStyle/>
          <a:p>
            <a:pPr marL="0" indent="446088">
              <a:buNone/>
            </a:pPr>
            <a:endParaRPr lang="ru-RU" sz="3200" b="1" i="1" dirty="0">
              <a:solidFill>
                <a:srgbClr val="7030A0"/>
              </a:solidFill>
            </a:endParaRPr>
          </a:p>
          <a:p>
            <a:pPr marL="0" indent="446088">
              <a:buNone/>
            </a:pPr>
            <a:r>
              <a:rPr lang="ru-RU" sz="3200" dirty="0"/>
              <a:t>При отсутствии нормативных материалов объем работ может быть определен на основе ФРД с таким расчетом, чтобы сумма времени работы по основной и совмещаемой профессиям и времени на отдых соответствовала бы сменному фонду рабочего, времени.</a:t>
            </a:r>
          </a:p>
          <a:p>
            <a:pPr marL="0" indent="446088">
              <a:buNone/>
            </a:pPr>
            <a:endParaRPr lang="ru-RU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3009" name="Object 1"/>
          <p:cNvGraphicFramePr>
            <a:graphicFrameLocks noChangeAspect="1"/>
          </p:cNvGraphicFramePr>
          <p:nvPr/>
        </p:nvGraphicFramePr>
        <p:xfrm>
          <a:off x="2195736" y="692696"/>
          <a:ext cx="4608512" cy="18212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09" name="Формула" r:id="rId2" imgW="1091726" imgH="431613" progId="Equation.3">
                  <p:embed/>
                </p:oleObj>
              </mc:Choice>
              <mc:Fallback>
                <p:oleObj name="Формула" r:id="rId2" imgW="1091726" imgH="431613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692696"/>
                        <a:ext cx="4608512" cy="182123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11" name="Rectangle 3"/>
          <p:cNvSpPr>
            <a:spLocks noChangeArrowheads="1"/>
          </p:cNvSpPr>
          <p:nvPr/>
        </p:nvSpPr>
        <p:spPr bwMode="auto">
          <a:xfrm rot="10800000" flipV="1">
            <a:off x="467544" y="2460446"/>
            <a:ext cx="8424936" cy="30469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</a:t>
            </a:r>
            <a:endParaRPr kumimoji="0" lang="ru-RU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где: </a:t>
            </a:r>
            <a:r>
              <a:rPr kumimoji="0" lang="en-US" sz="3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</a:t>
            </a:r>
            <a:r>
              <a:rPr kumimoji="0" lang="en-US" sz="3200" b="0" i="1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3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объем совмещаемой работы; </a:t>
            </a:r>
            <a:r>
              <a:rPr kumimoji="0" lang="en-US" sz="3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 </a:t>
            </a:r>
            <a:r>
              <a:rPr kumimoji="0" lang="ru-RU" sz="3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количество совмещаемых работ; </a:t>
            </a:r>
            <a:r>
              <a:rPr kumimoji="0" lang="ru-RU" sz="3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</a:t>
            </a:r>
            <a:r>
              <a:rPr kumimoji="0" lang="ru-RU" sz="3200" b="0" i="1" u="none" strike="noStrike" cap="none" normalizeH="0" baseline="-3000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</a:t>
            </a:r>
            <a:r>
              <a:rPr kumimoji="0" lang="ru-RU" sz="3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время перерывов на отдых, личные надобности и перехода от одного рабочего места к другому; </a:t>
            </a:r>
            <a:r>
              <a:rPr kumimoji="0" lang="ru-RU" sz="3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</a:t>
            </a:r>
            <a:r>
              <a:rPr kumimoji="0" lang="ru-RU" sz="3200" b="0" i="1" u="none" strike="noStrike" cap="none" normalizeH="0" baseline="-3000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см</a:t>
            </a:r>
            <a:r>
              <a:rPr kumimoji="0" lang="ru-RU" sz="3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</a:t>
            </a:r>
            <a:r>
              <a:rPr kumimoji="0" 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сменный фонд рабочего времени. </a:t>
            </a:r>
            <a:endParaRPr kumimoji="0" lang="ru-RU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332656"/>
            <a:ext cx="8892480" cy="6525344"/>
          </a:xfrm>
        </p:spPr>
        <p:txBody>
          <a:bodyPr>
            <a:normAutofit/>
          </a:bodyPr>
          <a:lstStyle/>
          <a:p>
            <a:pPr marL="0" indent="446088">
              <a:buNone/>
            </a:pPr>
            <a:endParaRPr lang="ru-RU" sz="3200" b="1" i="1" dirty="0">
              <a:solidFill>
                <a:srgbClr val="7030A0"/>
              </a:solidFill>
            </a:endParaRPr>
          </a:p>
          <a:p>
            <a:pPr marL="0" indent="446088">
              <a:buNone/>
            </a:pPr>
            <a:r>
              <a:rPr lang="ru-RU" sz="3200" dirty="0"/>
              <a:t>Происходящее в результате разделения труда обособление видов работ создает предпосылки для формирования содержания, методов, условий труда и рационального использования кадров. </a:t>
            </a:r>
          </a:p>
          <a:p>
            <a:pPr marL="0" indent="446088">
              <a:buNone/>
            </a:pPr>
            <a:r>
              <a:rPr lang="ru-RU" sz="3200" dirty="0"/>
              <a:t>Оно служит основой для улучшения планировки и обслуживания рабочих мест, овладения рабочими навыками по выполнению закрепленных за ними операций, углубления знаний, сокращения затрат времени на вспомогательную работу и обслуживание производственных процессов.</a:t>
            </a:r>
          </a:p>
          <a:p>
            <a:pPr marL="0" indent="446088">
              <a:buNone/>
            </a:pPr>
            <a:endParaRPr lang="ru-RU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437764"/>
            <a:ext cx="9144000" cy="166199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Для определения конкретной возможности совмещения профессий данным работником используется коэффициент возможного совмещения </a:t>
            </a:r>
            <a:r>
              <a:rPr kumimoji="0" lang="ru-RU" sz="2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</a:t>
            </a:r>
            <a:r>
              <a:rPr kumimoji="0" lang="ru-RU" sz="2800" b="0" i="1" u="none" strike="noStrike" cap="none" normalizeH="0" baseline="-3000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совм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ru-RU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7889" name="Object 1"/>
          <p:cNvGraphicFramePr>
            <a:graphicFrameLocks noChangeAspect="1"/>
          </p:cNvGraphicFramePr>
          <p:nvPr/>
        </p:nvGraphicFramePr>
        <p:xfrm>
          <a:off x="2699792" y="2132856"/>
          <a:ext cx="3408022" cy="19342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89" name="Формула" r:id="rId2" imgW="774364" imgH="431613" progId="Equation.3">
                  <p:embed/>
                </p:oleObj>
              </mc:Choice>
              <mc:Fallback>
                <p:oleObj name="Формула" r:id="rId2" imgW="774364" imgH="431613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2132856"/>
                        <a:ext cx="3408022" cy="193428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1" name="Rectangle 3"/>
          <p:cNvSpPr>
            <a:spLocks noChangeArrowheads="1"/>
          </p:cNvSpPr>
          <p:nvPr/>
        </p:nvSpPr>
        <p:spPr bwMode="auto">
          <a:xfrm rot="10800000" flipV="1">
            <a:off x="0" y="4221088"/>
            <a:ext cx="9144000" cy="169277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		       </a:t>
            </a:r>
            <a:endParaRPr kumimoji="0" lang="ru-RU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где: </a:t>
            </a:r>
            <a:r>
              <a:rPr kumimoji="0" lang="ru-RU" sz="2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</a:t>
            </a:r>
            <a:r>
              <a:rPr kumimoji="0" lang="ru-RU" sz="2800" b="0" i="1" u="none" strike="noStrike" cap="none" normalizeH="0" baseline="-3000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св</a:t>
            </a:r>
            <a:r>
              <a:rPr kumimoji="0" lang="ru-RU" sz="2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время, свободное от выполнения работы по основной профессии, мин.; </a:t>
            </a:r>
            <a:r>
              <a:rPr kumimoji="0" lang="ru-RU" sz="2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</a:t>
            </a:r>
            <a:r>
              <a:rPr kumimoji="0" lang="ru-RU" sz="2800" b="0" i="1" u="none" strike="noStrike" cap="none" normalizeH="0" baseline="-3000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см</a:t>
            </a:r>
            <a:r>
              <a:rPr kumimoji="0" lang="ru-RU" sz="2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сменный фонд рабочего времени, мин.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476672"/>
            <a:ext cx="8496944" cy="6381328"/>
          </a:xfrm>
        </p:spPr>
        <p:txBody>
          <a:bodyPr>
            <a:normAutofit fontScale="25000" lnSpcReduction="20000"/>
          </a:bodyPr>
          <a:lstStyle/>
          <a:p>
            <a:pPr marL="11113" indent="-11113" algn="ctr">
              <a:buNone/>
            </a:pPr>
            <a:endParaRPr lang="ru-RU" sz="11200" b="1" dirty="0">
              <a:solidFill>
                <a:srgbClr val="00B050"/>
              </a:solidFill>
            </a:endParaRPr>
          </a:p>
          <a:p>
            <a:pPr marL="11113" indent="-11113" algn="ctr">
              <a:buNone/>
            </a:pPr>
            <a:r>
              <a:rPr lang="ru-RU" sz="11200" b="1" dirty="0">
                <a:solidFill>
                  <a:srgbClr val="00B050"/>
                </a:solidFill>
              </a:rPr>
              <a:t>Литература к лекции</a:t>
            </a:r>
          </a:p>
          <a:p>
            <a:pPr marL="11113" indent="612775" algn="ctr">
              <a:buNone/>
            </a:pPr>
            <a:endParaRPr lang="ru-RU" sz="11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113" indent="612775" algn="ctr">
              <a:buNone/>
            </a:pPr>
            <a:endParaRPr lang="ru-RU" sz="11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113" lvl="0" indent="612775">
              <a:buAutoNum type="arabicPeriod"/>
            </a:pPr>
            <a:r>
              <a:rPr lang="ru-RU" sz="11200" dirty="0">
                <a:latin typeface="Times New Roman" pitchFamily="18" charset="0"/>
                <a:cs typeface="Times New Roman" pitchFamily="18" charset="0"/>
              </a:rPr>
              <a:t>Организация труда персонала / учебник : [для студентов высших учебных заведений, обучающихся по специальности «Управление персоналом»] А. П. Егоршин, А. К. Зайцев. – М.: ИНФРА, 2011. – С.114 – 149.</a:t>
            </a:r>
          </a:p>
          <a:p>
            <a:pPr marL="11113" indent="612775">
              <a:buFont typeface="Georgia"/>
              <a:buAutoNum type="arabicPeriod"/>
            </a:pPr>
            <a:r>
              <a:rPr lang="ru-RU" sz="11200" dirty="0">
                <a:latin typeface="Times New Roman" pitchFamily="18" charset="0"/>
                <a:cs typeface="Times New Roman" pitchFamily="18" charset="0"/>
              </a:rPr>
              <a:t>Экономика и социология труда </a:t>
            </a:r>
            <a:r>
              <a:rPr lang="en-US" sz="112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11200" dirty="0">
                <a:latin typeface="Times New Roman" pitchFamily="18" charset="0"/>
                <a:cs typeface="Times New Roman" pitchFamily="18" charset="0"/>
              </a:rPr>
              <a:t> учебник: [для студентов вузов по специальности «Управление персоналом»] /А.Я. </a:t>
            </a:r>
            <a:r>
              <a:rPr lang="ru-RU" sz="11200" dirty="0" err="1">
                <a:latin typeface="Times New Roman" pitchFamily="18" charset="0"/>
                <a:cs typeface="Times New Roman" pitchFamily="18" charset="0"/>
              </a:rPr>
              <a:t>Кибанов</a:t>
            </a:r>
            <a:r>
              <a:rPr lang="ru-RU" sz="112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1200">
                <a:latin typeface="Times New Roman" pitchFamily="18" charset="0"/>
                <a:cs typeface="Times New Roman" pitchFamily="18" charset="0"/>
              </a:rPr>
              <a:t>др. </a:t>
            </a:r>
            <a:r>
              <a:rPr lang="ru-RU" sz="11200" dirty="0">
                <a:latin typeface="Times New Roman" pitchFamily="18" charset="0"/>
                <a:cs typeface="Times New Roman" pitchFamily="18" charset="0"/>
              </a:rPr>
              <a:t>– М.: ИНФРА, 2009. – 584 с.</a:t>
            </a:r>
          </a:p>
          <a:p>
            <a:pPr marL="11113" lvl="0" indent="612775">
              <a:buAutoNum type="arabicPeriod"/>
            </a:pPr>
            <a:endParaRPr lang="ru-RU" sz="11200" dirty="0">
              <a:latin typeface="Times New Roman" pitchFamily="18" charset="0"/>
              <a:cs typeface="Times New Roman" pitchFamily="18" charset="0"/>
            </a:endParaRPr>
          </a:p>
          <a:p>
            <a:pPr marL="11113" lvl="0" indent="612775">
              <a:buFont typeface="+mj-lt"/>
              <a:buAutoNum type="arabicPeriod"/>
            </a:pPr>
            <a:endParaRPr lang="ru-RU" sz="11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113" lvl="0" indent="612775">
              <a:buFont typeface="+mj-lt"/>
              <a:buAutoNum type="arabicPeriod"/>
            </a:pPr>
            <a:endParaRPr lang="ru-RU" sz="11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24078" lvl="0" indent="-514350">
              <a:buNone/>
            </a:pPr>
            <a:endParaRPr lang="ru-RU" sz="3800" dirty="0"/>
          </a:p>
          <a:p>
            <a:pPr marL="624078" lvl="0" indent="-514350">
              <a:buNone/>
            </a:pPr>
            <a:endParaRPr lang="ru-RU" sz="3800" dirty="0"/>
          </a:p>
          <a:p>
            <a:pPr marL="624078" lvl="0" indent="-514350">
              <a:buNone/>
            </a:pPr>
            <a:endParaRPr lang="ru-RU" dirty="0"/>
          </a:p>
          <a:p>
            <a:pPr marL="624078" lvl="0" indent="-514350">
              <a:buFont typeface="+mj-lt"/>
              <a:buAutoNum type="arabicPeriod"/>
            </a:pPr>
            <a:endParaRPr lang="ru-RU" dirty="0"/>
          </a:p>
          <a:p>
            <a:pPr marL="624078" indent="-514350">
              <a:buFont typeface="+mj-lt"/>
              <a:buAutoNum type="arabicPeriod"/>
            </a:pPr>
            <a:endParaRPr lang="ru-RU" dirty="0"/>
          </a:p>
          <a:p>
            <a:pPr marL="624078" lvl="0" indent="-514350">
              <a:buFont typeface="+mj-lt"/>
              <a:buAutoNum type="arabicPeriod"/>
            </a:pPr>
            <a:endParaRPr lang="ru-RU" sz="3200" dirty="0"/>
          </a:p>
          <a:p>
            <a:pPr marL="624078" lvl="0" indent="-514350">
              <a:buFont typeface="+mj-lt"/>
              <a:buAutoNum type="arabicPeriod"/>
            </a:pPr>
            <a:endParaRPr lang="ru-RU" sz="3200" dirty="0"/>
          </a:p>
          <a:p>
            <a:pPr algn="ctr">
              <a:buNone/>
            </a:pPr>
            <a:endParaRPr lang="ru-RU" sz="3200" b="1" dirty="0"/>
          </a:p>
          <a:p>
            <a:pPr>
              <a:buNone/>
            </a:pPr>
            <a:endParaRPr lang="ru-RU" dirty="0"/>
          </a:p>
          <a:p>
            <a:pPr marL="0" indent="446088">
              <a:buNone/>
            </a:pPr>
            <a:endParaRPr lang="ru-RU" dirty="0"/>
          </a:p>
          <a:p>
            <a:pPr>
              <a:buNone/>
            </a:pPr>
            <a:r>
              <a:rPr lang="ru-RU" dirty="0"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476672"/>
            <a:ext cx="8892480" cy="6381328"/>
          </a:xfrm>
        </p:spPr>
        <p:txBody>
          <a:bodyPr>
            <a:normAutofit/>
          </a:bodyPr>
          <a:lstStyle/>
          <a:p>
            <a:pPr marL="0" indent="446088">
              <a:buNone/>
            </a:pPr>
            <a:endParaRPr lang="ru-RU" sz="3200" b="1" i="1" dirty="0">
              <a:solidFill>
                <a:srgbClr val="7030A0"/>
              </a:solidFill>
            </a:endParaRPr>
          </a:p>
          <a:p>
            <a:pPr marL="0" indent="446088">
              <a:buNone/>
            </a:pPr>
            <a:r>
              <a:rPr lang="ru-RU" sz="3200" dirty="0"/>
              <a:t>Разделение труда на предприятии неразрывно связано с его кооперацией. </a:t>
            </a:r>
          </a:p>
          <a:p>
            <a:pPr marL="0" indent="446088">
              <a:buNone/>
            </a:pPr>
            <a:endParaRPr lang="ru-RU" sz="3200" dirty="0"/>
          </a:p>
          <a:p>
            <a:pPr marL="0" indent="446088">
              <a:buNone/>
            </a:pPr>
            <a:r>
              <a:rPr lang="ru-RU" sz="3200" dirty="0"/>
              <a:t>Кооперация труда является следствием его разделения и обязательным условием организации труда на любом уровне: от предприятий-смежников до цехов внутри каждого предприятия. Чем детальнее и глубже разделение труда, тем сложнее его кооперация.</a:t>
            </a:r>
          </a:p>
          <a:p>
            <a:pPr marL="0" indent="446088">
              <a:buNone/>
            </a:pPr>
            <a:endParaRPr lang="ru-RU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476672"/>
            <a:ext cx="8892480" cy="6381328"/>
          </a:xfrm>
        </p:spPr>
        <p:txBody>
          <a:bodyPr>
            <a:normAutofit/>
          </a:bodyPr>
          <a:lstStyle/>
          <a:p>
            <a:pPr marL="0" indent="446088">
              <a:buNone/>
            </a:pPr>
            <a:endParaRPr lang="ru-RU" sz="3200" b="1" i="1" dirty="0">
              <a:solidFill>
                <a:srgbClr val="7030A0"/>
              </a:solidFill>
            </a:endParaRPr>
          </a:p>
          <a:p>
            <a:pPr marL="0" indent="446088">
              <a:buNone/>
            </a:pPr>
            <a:r>
              <a:rPr lang="ru-RU" sz="3600" dirty="0"/>
              <a:t>Под </a:t>
            </a:r>
            <a:r>
              <a:rPr lang="ru-RU" sz="3600" b="1" i="1" dirty="0">
                <a:solidFill>
                  <a:srgbClr val="7030A0"/>
                </a:solidFill>
              </a:rPr>
              <a:t>кооперацией труда</a:t>
            </a:r>
            <a:r>
              <a:rPr lang="ru-RU" sz="3600" dirty="0">
                <a:solidFill>
                  <a:srgbClr val="7030A0"/>
                </a:solidFill>
              </a:rPr>
              <a:t> </a:t>
            </a:r>
            <a:r>
              <a:rPr lang="ru-RU" sz="3600" dirty="0"/>
              <a:t>понимают систему производственных взаимосвязей между отдельными исполнителями и их группами, занятыми выполнением частичных, но взаимосвязанных между собой процессов труда.</a:t>
            </a:r>
          </a:p>
          <a:p>
            <a:pPr marL="0" indent="446088">
              <a:buNone/>
            </a:pPr>
            <a:endParaRPr lang="ru-RU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125943" y="875710"/>
            <a:ext cx="889211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Кооперация труда строится на следующих принципах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49" name="Group 1"/>
          <p:cNvGrpSpPr>
            <a:grpSpLocks noChangeAspect="1"/>
          </p:cNvGrpSpPr>
          <p:nvPr/>
        </p:nvGrpSpPr>
        <p:grpSpPr bwMode="auto">
          <a:xfrm>
            <a:off x="251540" y="1988840"/>
            <a:ext cx="8568932" cy="4536504"/>
            <a:chOff x="2143" y="9997"/>
            <a:chExt cx="7261" cy="2592"/>
          </a:xfrm>
        </p:grpSpPr>
        <p:sp>
          <p:nvSpPr>
            <p:cNvPr id="2060" name="AutoShape 12"/>
            <p:cNvSpPr>
              <a:spLocks noChangeAspect="1" noChangeArrowheads="1" noTextEdit="1"/>
            </p:cNvSpPr>
            <p:nvPr/>
          </p:nvSpPr>
          <p:spPr bwMode="auto">
            <a:xfrm>
              <a:off x="2204" y="9997"/>
              <a:ext cx="7200" cy="2592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9" name="Text Box 11"/>
            <p:cNvSpPr txBox="1">
              <a:spLocks noChangeArrowheads="1"/>
            </p:cNvSpPr>
            <p:nvPr/>
          </p:nvSpPr>
          <p:spPr bwMode="auto">
            <a:xfrm>
              <a:off x="4940" y="10717"/>
              <a:ext cx="1872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Принципы</a:t>
              </a:r>
              <a:endPara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кооперации труда</a:t>
              </a:r>
              <a:endPara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8" name="Text Box 10"/>
            <p:cNvSpPr txBox="1">
              <a:spLocks noChangeArrowheads="1"/>
            </p:cNvSpPr>
            <p:nvPr/>
          </p:nvSpPr>
          <p:spPr bwMode="auto">
            <a:xfrm>
              <a:off x="4584" y="9997"/>
              <a:ext cx="2448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0" u="none" strike="noStrike" cap="none" normalizeH="0" baseline="0" dirty="0">
                  <a:ln>
                    <a:noFill/>
                  </a:ln>
                  <a:solidFill>
                    <a:srgbClr val="00B05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Планомерность</a:t>
              </a:r>
              <a:endParaRPr kumimoji="0" lang="ru-RU" sz="20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7" name="Text Box 9"/>
            <p:cNvSpPr txBox="1">
              <a:spLocks noChangeArrowheads="1"/>
            </p:cNvSpPr>
            <p:nvPr/>
          </p:nvSpPr>
          <p:spPr bwMode="auto">
            <a:xfrm>
              <a:off x="2143" y="10573"/>
              <a:ext cx="2365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0" u="none" strike="noStrike" cap="none" normalizeH="0" baseline="0" dirty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Пропорциональность затрат труда</a:t>
              </a:r>
              <a:endParaRPr kumimoji="0" lang="ru-RU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6" name="Text Box 8"/>
            <p:cNvSpPr txBox="1">
              <a:spLocks noChangeArrowheads="1"/>
            </p:cNvSpPr>
            <p:nvPr/>
          </p:nvSpPr>
          <p:spPr bwMode="auto">
            <a:xfrm>
              <a:off x="7244" y="10573"/>
              <a:ext cx="2160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0" u="none" strike="noStrike" cap="none" normalizeH="0" baseline="0" dirty="0">
                  <a:ln>
                    <a:noFill/>
                  </a:ln>
                  <a:solidFill>
                    <a:srgbClr val="0070C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Обеспечение рациональной расстановки кадров</a:t>
              </a:r>
              <a:endParaRPr kumimoji="0" lang="ru-RU" sz="20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5" name="Text Box 7"/>
            <p:cNvSpPr txBox="1">
              <a:spLocks noChangeArrowheads="1"/>
            </p:cNvSpPr>
            <p:nvPr/>
          </p:nvSpPr>
          <p:spPr bwMode="auto">
            <a:xfrm>
              <a:off x="2924" y="11581"/>
              <a:ext cx="5886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0" u="none" strike="noStrike" cap="none" normalizeH="0" baseline="0" dirty="0">
                  <a:ln>
                    <a:noFill/>
                  </a:ln>
                  <a:solidFill>
                    <a:srgbClr val="7030A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Постоянные и надежные взаимосвязи между работниками</a:t>
              </a:r>
              <a:endParaRPr kumimoji="0" lang="ru-RU" sz="20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3" name="Line 5"/>
            <p:cNvSpPr>
              <a:spLocks noChangeShapeType="1"/>
            </p:cNvSpPr>
            <p:nvPr/>
          </p:nvSpPr>
          <p:spPr bwMode="auto">
            <a:xfrm flipV="1">
              <a:off x="5804" y="10429"/>
              <a:ext cx="1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2" name="Line 4"/>
            <p:cNvSpPr>
              <a:spLocks noChangeShapeType="1"/>
            </p:cNvSpPr>
            <p:nvPr/>
          </p:nvSpPr>
          <p:spPr bwMode="auto">
            <a:xfrm>
              <a:off x="6812" y="11005"/>
              <a:ext cx="43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1" name="Line 3"/>
            <p:cNvSpPr>
              <a:spLocks noChangeShapeType="1"/>
            </p:cNvSpPr>
            <p:nvPr/>
          </p:nvSpPr>
          <p:spPr bwMode="auto">
            <a:xfrm flipH="1">
              <a:off x="4508" y="11005"/>
              <a:ext cx="43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0" name="Line 2"/>
            <p:cNvSpPr>
              <a:spLocks noChangeShapeType="1"/>
            </p:cNvSpPr>
            <p:nvPr/>
          </p:nvSpPr>
          <p:spPr bwMode="auto">
            <a:xfrm>
              <a:off x="5804" y="11293"/>
              <a:ext cx="1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476672"/>
            <a:ext cx="8892480" cy="6381328"/>
          </a:xfrm>
        </p:spPr>
        <p:txBody>
          <a:bodyPr>
            <a:normAutofit/>
          </a:bodyPr>
          <a:lstStyle/>
          <a:p>
            <a:pPr marL="0" indent="446088">
              <a:buNone/>
            </a:pPr>
            <a:endParaRPr lang="ru-RU" sz="3200" b="1" i="1" dirty="0">
              <a:solidFill>
                <a:srgbClr val="7030A0"/>
              </a:solidFill>
            </a:endParaRPr>
          </a:p>
          <a:p>
            <a:pPr marL="0" indent="446088">
              <a:buNone/>
            </a:pPr>
            <a:r>
              <a:rPr lang="ru-RU" sz="3600" dirty="0"/>
              <a:t>Кооперация труда позволяет поддерживать согласованность в работе индивидуальных и коллективных исполнителей, обеспечивать непрерывность производственного процесса, ритмичность выпуска продукции, сокращать производственный цикл, лучше использовать кадры на производстве.</a:t>
            </a:r>
          </a:p>
          <a:p>
            <a:pPr marL="0" indent="446088">
              <a:buNone/>
            </a:pPr>
            <a:endParaRPr lang="ru-RU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404664"/>
            <a:ext cx="8892480" cy="2448272"/>
          </a:xfrm>
        </p:spPr>
        <p:txBody>
          <a:bodyPr>
            <a:normAutofit/>
          </a:bodyPr>
          <a:lstStyle/>
          <a:p>
            <a:pPr marL="0" indent="446088">
              <a:buNone/>
            </a:pPr>
            <a:endParaRPr lang="ru-RU" sz="3200" b="1" i="1" dirty="0">
              <a:solidFill>
                <a:srgbClr val="7030A0"/>
              </a:solidFill>
            </a:endParaRPr>
          </a:p>
          <a:p>
            <a:pPr marL="0" indent="446088">
              <a:buNone/>
            </a:pPr>
            <a:endParaRPr lang="ru-RU" sz="3200" dirty="0">
              <a:solidFill>
                <a:srgbClr val="7030A0"/>
              </a:solidFill>
            </a:endParaRPr>
          </a:p>
          <a:p>
            <a:pPr marL="0" indent="446088">
              <a:buNone/>
            </a:pPr>
            <a:endParaRPr lang="ru-RU" sz="3200" dirty="0">
              <a:solidFill>
                <a:srgbClr val="7030A0"/>
              </a:solidFill>
            </a:endParaRPr>
          </a:p>
          <a:p>
            <a:pPr marL="0" indent="446088">
              <a:buNone/>
            </a:pPr>
            <a:endParaRPr lang="ru-RU" sz="3200" dirty="0">
              <a:solidFill>
                <a:srgbClr val="7030A0"/>
              </a:solidFill>
            </a:endParaRPr>
          </a:p>
          <a:p>
            <a:pPr marL="0" indent="446088">
              <a:buNone/>
            </a:pPr>
            <a:endParaRPr lang="ru-RU" sz="3200" dirty="0">
              <a:solidFill>
                <a:srgbClr val="7030A0"/>
              </a:solidFill>
            </a:endParaRPr>
          </a:p>
          <a:p>
            <a:pPr marL="0" indent="446088">
              <a:buNone/>
            </a:pPr>
            <a:endParaRPr lang="ru-RU" sz="3200" dirty="0">
              <a:solidFill>
                <a:srgbClr val="7030A0"/>
              </a:solidFill>
            </a:endParaRPr>
          </a:p>
          <a:p>
            <a:pPr marL="0" indent="446088">
              <a:buNone/>
            </a:pPr>
            <a:endParaRPr lang="ru-RU" sz="3200" dirty="0">
              <a:solidFill>
                <a:srgbClr val="7030A0"/>
              </a:solidFill>
            </a:endParaRPr>
          </a:p>
          <a:p>
            <a:pPr marL="0" indent="446088">
              <a:buNone/>
            </a:pPr>
            <a:endParaRPr lang="ru-RU" sz="3200" dirty="0">
              <a:solidFill>
                <a:srgbClr val="7030A0"/>
              </a:solidFill>
            </a:endParaRPr>
          </a:p>
          <a:p>
            <a:pPr marL="0" indent="446088">
              <a:buNone/>
            </a:pPr>
            <a:endParaRPr lang="ru-RU" sz="3200" dirty="0">
              <a:solidFill>
                <a:srgbClr val="7030A0"/>
              </a:solidFill>
            </a:endParaRPr>
          </a:p>
          <a:p>
            <a:pPr marL="0" indent="446088">
              <a:buNone/>
            </a:pPr>
            <a:endParaRPr lang="ru-RU" sz="3200" dirty="0">
              <a:solidFill>
                <a:srgbClr val="7030A0"/>
              </a:solidFill>
            </a:endParaRPr>
          </a:p>
          <a:p>
            <a:pPr marL="0" indent="446088">
              <a:buNone/>
            </a:pPr>
            <a:endParaRPr lang="ru-RU" sz="3200" dirty="0">
              <a:solidFill>
                <a:srgbClr val="7030A0"/>
              </a:solidFill>
            </a:endParaRPr>
          </a:p>
        </p:txBody>
      </p:sp>
      <p:grpSp>
        <p:nvGrpSpPr>
          <p:cNvPr id="33793" name="Group 1"/>
          <p:cNvGrpSpPr>
            <a:grpSpLocks noChangeAspect="1"/>
          </p:cNvGrpSpPr>
          <p:nvPr/>
        </p:nvGrpSpPr>
        <p:grpSpPr bwMode="auto">
          <a:xfrm>
            <a:off x="-492" y="476672"/>
            <a:ext cx="9144493" cy="3096344"/>
            <a:chOff x="1954" y="100"/>
            <a:chExt cx="8063" cy="2766"/>
          </a:xfrm>
        </p:grpSpPr>
        <p:sp>
          <p:nvSpPr>
            <p:cNvPr id="33802" name="AutoShape 10"/>
            <p:cNvSpPr>
              <a:spLocks noChangeAspect="1" noChangeArrowheads="1" noTextEdit="1"/>
            </p:cNvSpPr>
            <p:nvPr/>
          </p:nvSpPr>
          <p:spPr bwMode="auto">
            <a:xfrm>
              <a:off x="1954" y="100"/>
              <a:ext cx="8063" cy="2766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  <p:sp>
          <p:nvSpPr>
            <p:cNvPr id="33801" name="Text Box 9"/>
            <p:cNvSpPr txBox="1">
              <a:spLocks noChangeArrowheads="1"/>
            </p:cNvSpPr>
            <p:nvPr/>
          </p:nvSpPr>
          <p:spPr bwMode="auto">
            <a:xfrm>
              <a:off x="4574" y="381"/>
              <a:ext cx="2526" cy="75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4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Разделение </a:t>
              </a:r>
              <a:endPara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4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труда в обществе</a:t>
              </a:r>
              <a:endPara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00" name="Text Box 8"/>
            <p:cNvSpPr txBox="1">
              <a:spLocks noChangeArrowheads="1"/>
            </p:cNvSpPr>
            <p:nvPr/>
          </p:nvSpPr>
          <p:spPr bwMode="auto">
            <a:xfrm>
              <a:off x="2780" y="1714"/>
              <a:ext cx="1728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4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Общее</a:t>
              </a:r>
              <a:endPara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799" name="Text Box 7"/>
            <p:cNvSpPr txBox="1">
              <a:spLocks noChangeArrowheads="1"/>
            </p:cNvSpPr>
            <p:nvPr/>
          </p:nvSpPr>
          <p:spPr bwMode="auto">
            <a:xfrm>
              <a:off x="4803" y="1714"/>
              <a:ext cx="2016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4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Частное</a:t>
              </a:r>
              <a:endParaRPr kumimoji="0" lang="ru-RU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798" name="Text Box 6"/>
            <p:cNvSpPr txBox="1">
              <a:spLocks noChangeArrowheads="1"/>
            </p:cNvSpPr>
            <p:nvPr/>
          </p:nvSpPr>
          <p:spPr bwMode="auto">
            <a:xfrm>
              <a:off x="7244" y="1714"/>
              <a:ext cx="1728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4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Единичное</a:t>
              </a:r>
              <a:endPara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797" name="Line 5"/>
            <p:cNvSpPr>
              <a:spLocks noChangeShapeType="1"/>
            </p:cNvSpPr>
            <p:nvPr/>
          </p:nvSpPr>
          <p:spPr bwMode="auto">
            <a:xfrm>
              <a:off x="3644" y="1426"/>
              <a:ext cx="44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  <p:sp>
          <p:nvSpPr>
            <p:cNvPr id="33796" name="Line 4"/>
            <p:cNvSpPr>
              <a:spLocks noChangeShapeType="1"/>
            </p:cNvSpPr>
            <p:nvPr/>
          </p:nvSpPr>
          <p:spPr bwMode="auto">
            <a:xfrm>
              <a:off x="3644" y="1426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  <p:sp>
          <p:nvSpPr>
            <p:cNvPr id="33795" name="Line 3"/>
            <p:cNvSpPr>
              <a:spLocks noChangeShapeType="1"/>
            </p:cNvSpPr>
            <p:nvPr/>
          </p:nvSpPr>
          <p:spPr bwMode="auto">
            <a:xfrm>
              <a:off x="5804" y="1138"/>
              <a:ext cx="0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  <p:sp>
          <p:nvSpPr>
            <p:cNvPr id="33794" name="Line 2"/>
            <p:cNvSpPr>
              <a:spLocks noChangeShapeType="1"/>
            </p:cNvSpPr>
            <p:nvPr/>
          </p:nvSpPr>
          <p:spPr bwMode="auto">
            <a:xfrm>
              <a:off x="8108" y="1426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</p:grpSp>
      <p:sp>
        <p:nvSpPr>
          <p:cNvPr id="33808" name="Rectangle 16"/>
          <p:cNvSpPr>
            <a:spLocks noChangeArrowheads="1"/>
          </p:cNvSpPr>
          <p:nvPr/>
        </p:nvSpPr>
        <p:spPr bwMode="auto">
          <a:xfrm>
            <a:off x="0" y="26527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809" name="Rectangle 17"/>
          <p:cNvSpPr>
            <a:spLocks noChangeArrowheads="1"/>
          </p:cNvSpPr>
          <p:nvPr/>
        </p:nvSpPr>
        <p:spPr bwMode="auto">
          <a:xfrm>
            <a:off x="0" y="3359086"/>
            <a:ext cx="9144000" cy="34778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Общее разделение труда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является разделением в масштабах всего общества на такие крупные сферы, как производственная и непроизводственная, промышленная, с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/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строительная</a:t>
            </a:r>
            <a:r>
              <a:rPr lang="ru-RU" sz="2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 т.д.</a:t>
            </a:r>
            <a:endParaRPr kumimoji="0" lang="ru-RU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2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Частное разделение труда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есть углубление процесса обособления труда внутри каждой сферы и отрасли на отдельные специализированные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подотрасли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предприятия, организации.</a:t>
            </a:r>
            <a:endParaRPr kumimoji="0" lang="ru-RU" sz="22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2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Единичное разделение труда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означает обособление различных видов работ внутри предприятия.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579</TotalTime>
  <Words>1810</Words>
  <Application>Microsoft Office PowerPoint</Application>
  <PresentationFormat>Экран (4:3)</PresentationFormat>
  <Paragraphs>233</Paragraphs>
  <Slides>41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41</vt:i4>
      </vt:variant>
    </vt:vector>
  </HeadingPairs>
  <TitlesOfParts>
    <vt:vector size="54" baseType="lpstr">
      <vt:lpstr>Arial</vt:lpstr>
      <vt:lpstr>Calibri</vt:lpstr>
      <vt:lpstr>Consolas</vt:lpstr>
      <vt:lpstr>Corbel</vt:lpstr>
      <vt:lpstr>Georgia</vt:lpstr>
      <vt:lpstr>Times New Roman</vt:lpstr>
      <vt:lpstr>Trebuchet MS</vt:lpstr>
      <vt:lpstr>Wingdings</vt:lpstr>
      <vt:lpstr>Wingdings 2</vt:lpstr>
      <vt:lpstr>Wingdings 3</vt:lpstr>
      <vt:lpstr>Городская</vt:lpstr>
      <vt:lpstr>Метро</vt:lpstr>
      <vt:lpstr>Формула</vt:lpstr>
      <vt:lpstr>Разделение и кооперация труда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Основы организации труда</dc:title>
  <dc:creator>Alena</dc:creator>
  <cp:lastModifiedBy>Сметанин Александр</cp:lastModifiedBy>
  <cp:revision>66</cp:revision>
  <dcterms:created xsi:type="dcterms:W3CDTF">2013-09-02T14:29:25Z</dcterms:created>
  <dcterms:modified xsi:type="dcterms:W3CDTF">2025-12-03T13:18:31Z</dcterms:modified>
</cp:coreProperties>
</file>