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50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D2B0F-3EA8-4753-B818-949C52354357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01855-C28F-4E35-A55D-BD408AA633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14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1099B4-0557-47A4-9DAD-857CF253F91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E1099B4-0557-47A4-9DAD-857CF253F91A}" type="datetimeFigureOut">
              <a:rPr lang="ru-RU" smtClean="0"/>
              <a:t>26.11.2019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548681"/>
            <a:ext cx="6777318" cy="1512167"/>
          </a:xfrm>
        </p:spPr>
        <p:txBody>
          <a:bodyPr/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800" dirty="0" smtClean="0"/>
              <a:t>ТЕМА 6. Юридическое образование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356992"/>
            <a:ext cx="8208912" cy="3096344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84" y="2780928"/>
            <a:ext cx="8273180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0728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1988840"/>
            <a:ext cx="8208911" cy="4608513"/>
          </a:xfrm>
        </p:spPr>
        <p:txBody>
          <a:bodyPr>
            <a:normAutofit lnSpcReduction="10000"/>
          </a:bodyPr>
          <a:lstStyle/>
          <a:p>
            <a:pPr indent="0" algn="just">
              <a:buNone/>
            </a:pPr>
            <a:r>
              <a:rPr lang="ru-RU" sz="1600" b="1" i="1" dirty="0"/>
              <a:t>	</a:t>
            </a:r>
            <a:r>
              <a:rPr lang="ru-RU" sz="1600" dirty="0" smtClean="0"/>
              <a:t>Получение </a:t>
            </a:r>
            <a:r>
              <a:rPr lang="ru-RU" sz="1600" dirty="0"/>
              <a:t>образования по программе </a:t>
            </a:r>
            <a:r>
              <a:rPr lang="ru-RU" sz="1600" dirty="0" err="1"/>
              <a:t>бакалавриата</a:t>
            </a:r>
            <a:r>
              <a:rPr lang="ru-RU" sz="1600" dirty="0"/>
              <a:t> допускается только в образовательной организации высшего образования. </a:t>
            </a:r>
          </a:p>
          <a:p>
            <a:pPr indent="0" algn="just">
              <a:buNone/>
            </a:pPr>
            <a:r>
              <a:rPr lang="ru-RU" sz="1600" dirty="0"/>
              <a:t>         Обучение производится в соответствии с требованиями Федерального государственного образовательного стандарта </a:t>
            </a:r>
            <a:r>
              <a:rPr lang="ru-RU" sz="1600" dirty="0" smtClean="0"/>
              <a:t>высшего профессионального  </a:t>
            </a:r>
            <a:r>
              <a:rPr lang="ru-RU" sz="1600" dirty="0"/>
              <a:t>образования по направлению подготовки </a:t>
            </a:r>
            <a:r>
              <a:rPr lang="ru-RU" sz="1600" dirty="0" smtClean="0"/>
              <a:t>030900 Юриспруденция (квалификация (степень) «магистр»), </a:t>
            </a:r>
            <a:r>
              <a:rPr lang="ru-RU" sz="1600" dirty="0"/>
              <a:t>утвержденного Приказом </a:t>
            </a:r>
            <a:r>
              <a:rPr lang="ru-RU" sz="1600" dirty="0" err="1"/>
              <a:t>Минобрнауки</a:t>
            </a:r>
            <a:r>
              <a:rPr lang="ru-RU" sz="1600" dirty="0"/>
              <a:t> России от </a:t>
            </a:r>
            <a:r>
              <a:rPr lang="ru-RU" sz="1600" dirty="0" smtClean="0"/>
              <a:t>14.12.2010 </a:t>
            </a:r>
            <a:r>
              <a:rPr lang="ru-RU" sz="1600" dirty="0"/>
              <a:t>года №</a:t>
            </a:r>
            <a:r>
              <a:rPr lang="ru-RU" sz="1600" dirty="0" smtClean="0"/>
              <a:t>1763.</a:t>
            </a:r>
            <a:endParaRPr lang="ru-RU" sz="1600" dirty="0"/>
          </a:p>
          <a:p>
            <a:pPr indent="0" algn="just">
              <a:buNone/>
            </a:pPr>
            <a:r>
              <a:rPr lang="ru-RU" sz="1600" dirty="0"/>
              <a:t>         Возможна очная, заочная и очно-заочная форма обучения. </a:t>
            </a:r>
            <a:endParaRPr lang="ru-RU" sz="1600" dirty="0" smtClean="0"/>
          </a:p>
          <a:p>
            <a:pPr indent="0" algn="just">
              <a:buNone/>
            </a:pPr>
            <a:r>
              <a:rPr lang="ru-RU" sz="1600" b="1" i="1" dirty="0" smtClean="0"/>
              <a:t>Срок </a:t>
            </a:r>
            <a:r>
              <a:rPr lang="ru-RU" sz="1600" b="1" i="1" dirty="0"/>
              <a:t>получения образования:</a:t>
            </a:r>
          </a:p>
          <a:p>
            <a:pPr marL="651510" indent="-285750" algn="just"/>
            <a:r>
              <a:rPr lang="ru-RU" sz="1600" dirty="0"/>
              <a:t> очная </a:t>
            </a:r>
            <a:r>
              <a:rPr lang="ru-RU" sz="1600" dirty="0" err="1"/>
              <a:t>ф.о</a:t>
            </a:r>
            <a:r>
              <a:rPr lang="ru-RU" sz="1600" dirty="0"/>
              <a:t>. – </a:t>
            </a:r>
            <a:r>
              <a:rPr lang="ru-RU" sz="1600" dirty="0" smtClean="0"/>
              <a:t>2 </a:t>
            </a:r>
            <a:r>
              <a:rPr lang="ru-RU" sz="1600" dirty="0"/>
              <a:t>года;</a:t>
            </a:r>
          </a:p>
          <a:p>
            <a:pPr marL="651510" indent="-285750" algn="just"/>
            <a:r>
              <a:rPr lang="ru-RU" sz="1600" dirty="0"/>
              <a:t> заочная </a:t>
            </a:r>
            <a:r>
              <a:rPr lang="ru-RU" sz="1600" dirty="0" err="1"/>
              <a:t>ф.о</a:t>
            </a:r>
            <a:r>
              <a:rPr lang="ru-RU" sz="1600" dirty="0"/>
              <a:t>., очно-заочная </a:t>
            </a:r>
            <a:r>
              <a:rPr lang="ru-RU" sz="1600" dirty="0" err="1"/>
              <a:t>ф.о</a:t>
            </a:r>
            <a:r>
              <a:rPr lang="ru-RU" sz="1600" dirty="0" smtClean="0"/>
              <a:t>., в случае сочетания различных форм обучения </a:t>
            </a:r>
            <a:r>
              <a:rPr lang="ru-RU" sz="1600" dirty="0"/>
              <a:t>– срок обучения </a:t>
            </a:r>
            <a:r>
              <a:rPr lang="ru-RU" sz="1600" dirty="0" smtClean="0"/>
              <a:t>может увеличивается на 5 месяцев по </a:t>
            </a:r>
            <a:r>
              <a:rPr lang="ru-RU" sz="1600" dirty="0"/>
              <a:t>сравнению со сроком получения образования по очной форме </a:t>
            </a:r>
            <a:r>
              <a:rPr lang="ru-RU" sz="1600" dirty="0" smtClean="0"/>
              <a:t>обучения.</a:t>
            </a:r>
          </a:p>
          <a:p>
            <a:pPr indent="0" algn="just">
              <a:buNone/>
            </a:pPr>
            <a:r>
              <a:rPr lang="ru-RU" sz="1600" dirty="0" smtClean="0"/>
              <a:t>	Квалификация по окончании обучения - </a:t>
            </a:r>
            <a:r>
              <a:rPr lang="ru-RU" sz="1600" b="1" i="1" dirty="0" smtClean="0"/>
              <a:t>магистр.</a:t>
            </a:r>
          </a:p>
          <a:p>
            <a:pPr indent="0" algn="just">
              <a:buNone/>
            </a:pPr>
            <a:r>
              <a:rPr lang="ru-RU" sz="1600" dirty="0" smtClean="0"/>
              <a:t>	Обучение производится по профилям.</a:t>
            </a:r>
          </a:p>
          <a:p>
            <a:pPr indent="0" algn="just">
              <a:buNone/>
            </a:pPr>
            <a:r>
              <a:rPr lang="ru-RU" sz="1600" dirty="0" smtClean="0"/>
              <a:t>	Профильная </a:t>
            </a:r>
            <a:r>
              <a:rPr lang="ru-RU" sz="1600" dirty="0"/>
              <a:t>направленность магистерских программ определяется высшим учебным заведением, реализующим </a:t>
            </a:r>
            <a:r>
              <a:rPr lang="ru-RU" sz="1600" dirty="0" smtClean="0"/>
              <a:t>образовательную программу </a:t>
            </a:r>
            <a:r>
              <a:rPr lang="ru-RU" sz="1600" dirty="0"/>
              <a:t>по соответствующему направлению подготовки.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5"/>
                </a:solidFill>
              </a:rPr>
              <a:t>4. Высшее юридическое образование: магистратура</a:t>
            </a:r>
            <a:br>
              <a:rPr lang="ru-RU" sz="2400" dirty="0" smtClean="0">
                <a:solidFill>
                  <a:schemeClr val="accent5"/>
                </a:solidFill>
              </a:rPr>
            </a:br>
            <a:endParaRPr lang="ru-RU" sz="24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68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916832"/>
            <a:ext cx="8640960" cy="4824535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1600" dirty="0" smtClean="0"/>
              <a:t>	</a:t>
            </a:r>
            <a:r>
              <a:rPr lang="ru-RU" sz="2200" b="1" dirty="0"/>
              <a:t>Магистр </a:t>
            </a:r>
            <a:r>
              <a:rPr lang="ru-RU" sz="2200" b="1" dirty="0" smtClean="0"/>
              <a:t>должен </a:t>
            </a:r>
            <a:r>
              <a:rPr lang="ru-RU" sz="2200" b="1" dirty="0"/>
              <a:t>быть подготовлен к решению следующих профессиональных задач в соответствии с профильной направленностью магистерской программы и видами профессиональной деятельности</a:t>
            </a:r>
            <a:r>
              <a:rPr lang="ru-RU" sz="2200" b="1" dirty="0" smtClean="0"/>
              <a:t>:</a:t>
            </a:r>
          </a:p>
          <a:p>
            <a:pPr algn="just"/>
            <a:r>
              <a:rPr lang="ru-RU" sz="2200" dirty="0"/>
              <a:t> </a:t>
            </a:r>
            <a:r>
              <a:rPr lang="ru-RU" sz="2200" dirty="0" smtClean="0"/>
              <a:t>правотворческая </a:t>
            </a:r>
            <a:r>
              <a:rPr lang="ru-RU" sz="2200" dirty="0"/>
              <a:t>деятельность: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200" dirty="0"/>
              <a:t>подготовка нормативных правовых актов;</a:t>
            </a:r>
          </a:p>
          <a:p>
            <a:pPr algn="just"/>
            <a:r>
              <a:rPr lang="ru-RU" sz="2200" dirty="0" smtClean="0"/>
              <a:t>правоприменительная </a:t>
            </a:r>
            <a:r>
              <a:rPr lang="ru-RU" sz="2200" dirty="0"/>
              <a:t>деятельность: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200" dirty="0"/>
              <a:t>обоснование и принятие в пределах должностных обязанностей решений, а также совершение действий, связанных с реализацией правовых норм;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200" dirty="0"/>
              <a:t>составление юридических документов;</a:t>
            </a:r>
          </a:p>
          <a:p>
            <a:pPr algn="just"/>
            <a:r>
              <a:rPr lang="ru-RU" sz="2200" dirty="0" smtClean="0"/>
              <a:t> </a:t>
            </a:r>
            <a:r>
              <a:rPr lang="ru-RU" sz="2200" dirty="0"/>
              <a:t>правоохранительная деятельность: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200" dirty="0"/>
              <a:t>обеспечение законности, правопорядка, безопасности личности, общества и государства;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200" dirty="0"/>
              <a:t>охрана общественного порядка;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200" dirty="0"/>
              <a:t>защита частной, государственной, муниципальной и иных форм собственности;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200" dirty="0"/>
              <a:t>предупреждение, пресечение, выявление, раскрытие и расследование правонарушений;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200" dirty="0"/>
              <a:t>защита прав и законных интересов граждан и юридических лиц;</a:t>
            </a:r>
          </a:p>
          <a:p>
            <a:pPr algn="just"/>
            <a:r>
              <a:rPr lang="ru-RU" sz="2200" dirty="0" smtClean="0"/>
              <a:t> экспертно-консультационная деятельность: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200" dirty="0" smtClean="0"/>
              <a:t>оказание юридической помощи, консультирование по вопросам права;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200" dirty="0" smtClean="0"/>
              <a:t>осуществление правовой экспертизы нормативных правовых актов;</a:t>
            </a:r>
          </a:p>
          <a:p>
            <a:pPr algn="just"/>
            <a:r>
              <a:rPr lang="ru-RU" sz="2200" dirty="0" smtClean="0"/>
              <a:t>организационно-управленческая деятельность: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200" dirty="0" smtClean="0"/>
              <a:t>осуществление организационно-управленческих функций;</a:t>
            </a:r>
          </a:p>
          <a:p>
            <a:pPr algn="just"/>
            <a:r>
              <a:rPr lang="ru-RU" sz="2200" dirty="0" smtClean="0"/>
              <a:t> научно-исследовательская деятельность: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200" dirty="0" smtClean="0"/>
              <a:t>проведение научных исследований по правовым проблемам;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200" dirty="0" smtClean="0"/>
              <a:t>участие в проведении научных исследований в соответствии с профилем своей профессиональной деятельности;</a:t>
            </a:r>
          </a:p>
          <a:p>
            <a:pPr algn="just"/>
            <a:r>
              <a:rPr lang="ru-RU" sz="2200" dirty="0" smtClean="0"/>
              <a:t>педагогическая деятельность: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200" dirty="0" smtClean="0"/>
              <a:t>преподавание юридических дисциплин;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200" dirty="0" smtClean="0"/>
              <a:t>осуществление правового воспитания.</a:t>
            </a:r>
          </a:p>
          <a:p>
            <a:pPr marL="0" indent="0" algn="just">
              <a:buNone/>
            </a:pPr>
            <a:r>
              <a:rPr lang="ru-RU" sz="2200" dirty="0" smtClean="0"/>
              <a:t> </a:t>
            </a:r>
          </a:p>
          <a:p>
            <a:pPr marL="0" indent="0" algn="just">
              <a:buNone/>
            </a:pPr>
            <a:endParaRPr lang="ru-RU" sz="16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5"/>
                </a:solidFill>
              </a:rPr>
              <a:t>Высшее юридическое образование: магистратура</a:t>
            </a:r>
            <a:endParaRPr lang="ru-RU" sz="24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83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1988840"/>
            <a:ext cx="8640960" cy="46805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dirty="0"/>
              <a:t> </a:t>
            </a:r>
            <a:r>
              <a:rPr lang="ru-RU" sz="1600" dirty="0" smtClean="0"/>
              <a:t>	Получение </a:t>
            </a:r>
            <a:r>
              <a:rPr lang="ru-RU" sz="1600" dirty="0"/>
              <a:t>образования по программе аспирантуры допускается в образовательных организациях высшего образования, организациях дополнительного профессионального образования, научных </a:t>
            </a:r>
            <a:r>
              <a:rPr lang="ru-RU" sz="1600" dirty="0" smtClean="0"/>
              <a:t>организациях.</a:t>
            </a:r>
          </a:p>
          <a:p>
            <a:pPr marL="0" indent="0" algn="just">
              <a:buNone/>
            </a:pPr>
            <a:r>
              <a:rPr lang="ru-RU" sz="1600" dirty="0" smtClean="0"/>
              <a:t>	Обучение </a:t>
            </a:r>
            <a:r>
              <a:rPr lang="ru-RU" sz="1600" dirty="0"/>
              <a:t>производится в соответствии с требованиями Федерального государственного образовательного стандарта </a:t>
            </a:r>
            <a:r>
              <a:rPr lang="ru-RU" sz="1600" dirty="0" smtClean="0"/>
              <a:t>высшего </a:t>
            </a:r>
            <a:r>
              <a:rPr lang="ru-RU" sz="1600" dirty="0"/>
              <a:t>образования по направлению подготовки </a:t>
            </a:r>
            <a:r>
              <a:rPr lang="ru-RU" sz="1600" dirty="0" smtClean="0"/>
              <a:t>40.06.01 </a:t>
            </a:r>
            <a:r>
              <a:rPr lang="ru-RU" sz="1600" dirty="0"/>
              <a:t>Юриспруденция </a:t>
            </a:r>
            <a:r>
              <a:rPr lang="ru-RU" sz="1600" dirty="0" smtClean="0"/>
              <a:t>(уровень подготовки кадров высшей квалификации), </a:t>
            </a:r>
            <a:r>
              <a:rPr lang="ru-RU" sz="1600" dirty="0"/>
              <a:t>утвержденного Приказом </a:t>
            </a:r>
            <a:r>
              <a:rPr lang="ru-RU" sz="1600" dirty="0" err="1"/>
              <a:t>Минобрнауки</a:t>
            </a:r>
            <a:r>
              <a:rPr lang="ru-RU" sz="1600" dirty="0"/>
              <a:t> России от </a:t>
            </a:r>
            <a:r>
              <a:rPr lang="ru-RU" sz="1600" dirty="0" smtClean="0"/>
              <a:t>05.12.2014 </a:t>
            </a:r>
            <a:r>
              <a:rPr lang="ru-RU" sz="1600" dirty="0"/>
              <a:t>года №</a:t>
            </a:r>
            <a:r>
              <a:rPr lang="ru-RU" sz="1600" dirty="0" smtClean="0"/>
              <a:t>1538.</a:t>
            </a:r>
            <a:endParaRPr lang="ru-RU" sz="1600" dirty="0"/>
          </a:p>
          <a:p>
            <a:pPr marL="0" indent="0" algn="just">
              <a:buNone/>
            </a:pPr>
            <a:r>
              <a:rPr lang="ru-RU" sz="1600" dirty="0"/>
              <a:t>	</a:t>
            </a:r>
            <a:r>
              <a:rPr lang="ru-RU" sz="1600" dirty="0" smtClean="0"/>
              <a:t>Обучение </a:t>
            </a:r>
            <a:r>
              <a:rPr lang="ru-RU" sz="1600" dirty="0"/>
              <a:t>по программе аспирантуры в организациях осуществляется в очной и заочной формах обучения</a:t>
            </a:r>
            <a:r>
              <a:rPr lang="ru-RU" sz="1600" dirty="0" smtClean="0"/>
              <a:t>.</a:t>
            </a:r>
          </a:p>
          <a:p>
            <a:pPr marL="0" indent="0" algn="just">
              <a:buNone/>
            </a:pPr>
            <a:r>
              <a:rPr lang="ru-RU" sz="1600" b="1" i="1" dirty="0" smtClean="0"/>
              <a:t>	Срок </a:t>
            </a:r>
            <a:r>
              <a:rPr lang="ru-RU" sz="1600" b="1" i="1" dirty="0"/>
              <a:t>получения образования</a:t>
            </a:r>
            <a:r>
              <a:rPr lang="ru-RU" sz="1600" dirty="0" smtClean="0"/>
              <a:t>: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очная форма обучения - 3 года; </a:t>
            </a:r>
          </a:p>
          <a:p>
            <a:pPr algn="just"/>
            <a:r>
              <a:rPr lang="ru-RU" sz="1600" dirty="0" smtClean="0"/>
              <a:t>заочная форма обучения - срок </a:t>
            </a:r>
            <a:r>
              <a:rPr lang="ru-RU" sz="1600" dirty="0"/>
              <a:t>увеличивается не менее чем на 6 месяцев и не более чем на 1 год (по усмотрению организации) по сравнению со сроком получения образования в очной форме </a:t>
            </a:r>
            <a:r>
              <a:rPr lang="ru-RU" sz="1600" dirty="0" smtClean="0"/>
              <a:t>обучения.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/>
                </a:solidFill>
              </a:rPr>
              <a:t>5. Высшее юридическое образование: аспирантура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2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1600" dirty="0" smtClean="0"/>
              <a:t>	Область </a:t>
            </a:r>
            <a:r>
              <a:rPr lang="ru-RU" sz="1600" dirty="0"/>
              <a:t>профессиональной деятельности выпускников, освоивших программу аспирантуры, включает разработку и реализацию правовых норм, проведение научных исследований, образование и воспитание, экспертно-консультационную работу, обеспечение законности и правопорядка.</a:t>
            </a:r>
          </a:p>
          <a:p>
            <a:r>
              <a:rPr lang="ru-RU" sz="1600" dirty="0"/>
              <a:t>	</a:t>
            </a:r>
            <a:r>
              <a:rPr lang="ru-RU" sz="1600" smtClean="0"/>
              <a:t>Виды </a:t>
            </a:r>
            <a:r>
              <a:rPr lang="ru-RU" sz="1600" dirty="0"/>
              <a:t>профессиональной деятельности, к которым готовятся </a:t>
            </a:r>
            <a:r>
              <a:rPr lang="ru-RU" sz="1600" dirty="0" smtClean="0"/>
              <a:t>выпускники:  научно-исследовательская </a:t>
            </a:r>
            <a:r>
              <a:rPr lang="ru-RU" sz="1600" dirty="0"/>
              <a:t>деятельность в области юриспруденции;</a:t>
            </a:r>
          </a:p>
          <a:p>
            <a:r>
              <a:rPr lang="ru-RU" sz="1600" dirty="0"/>
              <a:t>преподавательская деятельность по образовательным программам высшего образования.</a:t>
            </a:r>
          </a:p>
          <a:p>
            <a:pPr marL="0" indent="0" algn="just">
              <a:buNone/>
            </a:pPr>
            <a:r>
              <a:rPr lang="ru-RU" sz="1600" dirty="0" smtClean="0"/>
              <a:t>	Программа </a:t>
            </a:r>
            <a:r>
              <a:rPr lang="ru-RU" sz="1600" dirty="0"/>
              <a:t>аспирантуры направлена на освоение всех видов профессиональной деятельности, к которым готовится выпускник</a:t>
            </a:r>
            <a:r>
              <a:rPr lang="ru-RU" sz="1600" dirty="0" smtClean="0"/>
              <a:t>.</a:t>
            </a:r>
          </a:p>
          <a:p>
            <a:pPr marL="0" indent="0" algn="just">
              <a:buNone/>
            </a:pPr>
            <a:r>
              <a:rPr lang="ru-RU" sz="1600" dirty="0" smtClean="0"/>
              <a:t>	</a:t>
            </a:r>
            <a:r>
              <a:rPr lang="ru-RU" sz="1600" dirty="0" err="1" smtClean="0"/>
              <a:t>ФГОС</a:t>
            </a:r>
            <a:r>
              <a:rPr lang="ru-RU" sz="1600" dirty="0" smtClean="0"/>
              <a:t> содержит перечень только универсальных и общепрофессиональных компетенций, которыми должен </a:t>
            </a:r>
            <a:r>
              <a:rPr lang="ru-RU" sz="1600" dirty="0"/>
              <a:t>обладать выпускник. </a:t>
            </a:r>
            <a:endParaRPr lang="ru-RU" sz="1600" dirty="0" smtClean="0"/>
          </a:p>
          <a:p>
            <a:pPr marL="0" indent="0" algn="just">
              <a:buNone/>
            </a:pPr>
            <a:r>
              <a:rPr lang="ru-RU" sz="1600" dirty="0"/>
              <a:t>	</a:t>
            </a:r>
            <a:r>
              <a:rPr lang="ru-RU" sz="1600" dirty="0" smtClean="0"/>
              <a:t>Перечень </a:t>
            </a:r>
            <a:r>
              <a:rPr lang="ru-RU" sz="1600" dirty="0"/>
              <a:t>профессиональных компетенций программы аспирантуры организация формирует самостоятельно в соответствии с направленностью программы и (или) номенклатурой научных специальностей, по которым присуждаются ученые степени, утверждаемой Министерством </a:t>
            </a:r>
            <a:r>
              <a:rPr lang="ru-RU" sz="1600" dirty="0" smtClean="0"/>
              <a:t>науки и высшего образования Российской Федерации.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accent5"/>
                </a:solidFill>
              </a:rPr>
              <a:t>Высшее юридическое образование: аспирантура</a:t>
            </a:r>
          </a:p>
        </p:txBody>
      </p:sp>
    </p:spTree>
    <p:extLst>
      <p:ext uri="{BB962C8B-B14F-4D97-AF65-F5344CB8AC3E}">
        <p14:creationId xmlns:p14="http://schemas.microsoft.com/office/powerpoint/2010/main" val="284435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7" y="1988840"/>
            <a:ext cx="8568952" cy="468052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1600" dirty="0"/>
              <a:t>	Юридическое образование является составной частью единой российской системы образования. </a:t>
            </a:r>
            <a:endParaRPr lang="ru-RU" sz="1600" dirty="0" smtClean="0"/>
          </a:p>
          <a:p>
            <a:pPr marL="0" indent="0" algn="just">
              <a:buNone/>
            </a:pPr>
            <a:r>
              <a:rPr lang="ru-RU" sz="1600" dirty="0" smtClean="0"/>
              <a:t>	В соответствии с Федеральным законом «Об образовании в Российской Федерации» от 29.12.2012 года № 279-ФЗ, </a:t>
            </a:r>
            <a:r>
              <a:rPr lang="ru-RU" sz="1600" b="1" i="1" dirty="0" smtClean="0"/>
              <a:t>профессиональное </a:t>
            </a:r>
            <a:r>
              <a:rPr lang="ru-RU" sz="1600" b="1" i="1" dirty="0"/>
              <a:t>образование </a:t>
            </a:r>
            <a:r>
              <a:rPr lang="ru-RU" sz="1600" dirty="0"/>
              <a:t>- вид образования, который направлен на приобретение обучающимися в процессе освоения основных профессиональных образовательных программ знаний, умений, навыков и формирование компетенции определенных уровня и объема, позволяющих вести профессиональную деятельность в определенной сфере и (или) выполнять работу по конкретным профессии или специальности;</a:t>
            </a:r>
            <a:endParaRPr lang="ru-RU" sz="1600" dirty="0" smtClean="0"/>
          </a:p>
          <a:p>
            <a:pPr marL="0" indent="0" algn="just">
              <a:buNone/>
            </a:pPr>
            <a:r>
              <a:rPr lang="ru-RU" sz="1600" dirty="0" smtClean="0"/>
              <a:t>	</a:t>
            </a:r>
            <a:r>
              <a:rPr lang="ru-RU" sz="1600" b="1" i="1" dirty="0" smtClean="0"/>
              <a:t>Уровень </a:t>
            </a:r>
            <a:r>
              <a:rPr lang="ru-RU" sz="1600" b="1" i="1" dirty="0"/>
              <a:t>образования </a:t>
            </a:r>
            <a:r>
              <a:rPr lang="ru-RU" sz="1600" dirty="0"/>
              <a:t>- завершенный цикл образования, характеризующийся определенной единой совокупностью требований</a:t>
            </a:r>
            <a:endParaRPr lang="ru-RU" sz="1600" dirty="0" smtClean="0"/>
          </a:p>
          <a:p>
            <a:pPr marL="0" indent="0" algn="just">
              <a:buNone/>
            </a:pPr>
            <a:r>
              <a:rPr lang="ru-RU" sz="1600" dirty="0" smtClean="0"/>
              <a:t>	</a:t>
            </a:r>
            <a:r>
              <a:rPr lang="ru-RU" sz="1600" b="1" i="1" dirty="0" smtClean="0"/>
              <a:t>Уровни юридического образования:</a:t>
            </a:r>
          </a:p>
          <a:p>
            <a:pPr algn="just"/>
            <a:r>
              <a:rPr lang="ru-RU" sz="1600" dirty="0"/>
              <a:t> </a:t>
            </a:r>
            <a:r>
              <a:rPr lang="ru-RU" sz="1600" i="1" dirty="0" smtClean="0"/>
              <a:t>начальное профессиональное юридическое образование </a:t>
            </a:r>
            <a:r>
              <a:rPr lang="ru-RU" sz="1600" dirty="0" smtClean="0"/>
              <a:t>(встречается редко, Перечень профессий начального профессионального образования допускает подготовку на этом уровне по профессии «38.16. Секретарь суда»; может быть получено в профессиональных училищах и лицеях на базе среднего полного общего образования; срок обучения 1 год);</a:t>
            </a:r>
          </a:p>
          <a:p>
            <a:pPr algn="just"/>
            <a:r>
              <a:rPr lang="ru-RU" sz="1600" dirty="0"/>
              <a:t> </a:t>
            </a:r>
            <a:r>
              <a:rPr lang="ru-RU" sz="1600" i="1" dirty="0" smtClean="0"/>
              <a:t>среднее профессиональное юридическое образование  </a:t>
            </a:r>
            <a:r>
              <a:rPr lang="ru-RU" sz="1600" dirty="0" smtClean="0"/>
              <a:t>(может быть получено в техникуме или колледже; на базе среднего полного общего образования или другого среднего специального, высшего образования; срок обучения от 2,5 до 4 лет);</a:t>
            </a:r>
          </a:p>
          <a:p>
            <a:pPr algn="just"/>
            <a:r>
              <a:rPr lang="ru-RU" sz="1600" dirty="0"/>
              <a:t> </a:t>
            </a:r>
            <a:r>
              <a:rPr lang="ru-RU" sz="1600" i="1" dirty="0" smtClean="0"/>
              <a:t>высшее юридическое образование </a:t>
            </a:r>
            <a:r>
              <a:rPr lang="ru-RU" sz="1600" dirty="0" smtClean="0"/>
              <a:t>(обучение в высших учебных заведениях по программам </a:t>
            </a:r>
            <a:r>
              <a:rPr lang="ru-RU" sz="1600" dirty="0" err="1" smtClean="0"/>
              <a:t>бакалавриата</a:t>
            </a:r>
            <a:r>
              <a:rPr lang="ru-RU" sz="1600" dirty="0" smtClean="0"/>
              <a:t> (очно  4 года), магистратуры (2 года), аспирантуры (очно 2 года).</a:t>
            </a:r>
            <a:endParaRPr lang="ru-RU" sz="1600" i="1" dirty="0" smtClean="0"/>
          </a:p>
          <a:p>
            <a:pPr marL="0" indent="0" algn="just">
              <a:buNone/>
            </a:pPr>
            <a:endParaRPr lang="ru-RU" sz="14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Уровни юридического образования</a:t>
            </a:r>
            <a:endParaRPr lang="ru-RU" sz="2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64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916832"/>
            <a:ext cx="8280919" cy="460851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600" dirty="0"/>
              <a:t>	</a:t>
            </a:r>
            <a:r>
              <a:rPr lang="ru-RU" sz="1600" dirty="0" smtClean="0"/>
              <a:t>Среднее </a:t>
            </a:r>
            <a:r>
              <a:rPr lang="ru-RU" sz="1600" dirty="0"/>
              <a:t>профессиональное образование направлено на решение задач интеллектуального, культурного и профессионального развития человека и имеет целью подготовку квалифицированных рабочих или служащих и специалистов среднего звена по всем основным направлениям общественно полезной деятельности в соответствии с потребностями общества и государства, а также удовлетворение потребностей личности в углублении и расширении образования</a:t>
            </a:r>
            <a:r>
              <a:rPr lang="ru-RU" sz="1600" dirty="0" smtClean="0"/>
              <a:t>.</a:t>
            </a:r>
          </a:p>
          <a:p>
            <a:pPr marL="0" indent="0" algn="just">
              <a:buNone/>
            </a:pPr>
            <a:r>
              <a:rPr lang="ru-RU" sz="1600" dirty="0"/>
              <a:t>	К освоению </a:t>
            </a:r>
            <a:r>
              <a:rPr lang="ru-RU" sz="1600" dirty="0" smtClean="0"/>
              <a:t>образовательной программы </a:t>
            </a:r>
            <a:r>
              <a:rPr lang="ru-RU" sz="1600" dirty="0"/>
              <a:t>среднего профессионального образования допускаются лица, имеющие образование не ниже основного общего или среднего общего </a:t>
            </a:r>
            <a:r>
              <a:rPr lang="ru-RU" sz="1600" dirty="0" smtClean="0"/>
              <a:t>образования.</a:t>
            </a:r>
          </a:p>
          <a:p>
            <a:pPr marL="0" indent="0" algn="just">
              <a:buNone/>
            </a:pPr>
            <a:r>
              <a:rPr lang="ru-RU" sz="1600" dirty="0" smtClean="0"/>
              <a:t>	Обучение производится в соответствии с Федеральным государственным образовательным стандартом среднего профессионального образования </a:t>
            </a:r>
            <a:r>
              <a:rPr lang="ru-RU" sz="1600" dirty="0"/>
              <a:t>по специальности 40.02.01 Право и организация социального </a:t>
            </a:r>
            <a:r>
              <a:rPr lang="ru-RU" sz="1600" dirty="0" smtClean="0"/>
              <a:t>обеспечения</a:t>
            </a:r>
            <a:r>
              <a:rPr lang="ru-RU" sz="1600" dirty="0"/>
              <a:t>, </a:t>
            </a:r>
            <a:r>
              <a:rPr lang="ru-RU" sz="1600" dirty="0" smtClean="0"/>
              <a:t>утвержденного Приказом </a:t>
            </a:r>
            <a:r>
              <a:rPr lang="ru-RU" sz="1600" dirty="0" err="1"/>
              <a:t>Минобрнауки</a:t>
            </a:r>
            <a:r>
              <a:rPr lang="ru-RU" sz="1600" dirty="0"/>
              <a:t> России от 12.05.2014 N </a:t>
            </a:r>
            <a:r>
              <a:rPr lang="ru-RU" sz="1600" dirty="0" smtClean="0"/>
              <a:t>508.</a:t>
            </a:r>
          </a:p>
          <a:p>
            <a:pPr marL="0" indent="0" algn="just">
              <a:buNone/>
            </a:pPr>
            <a:r>
              <a:rPr lang="ru-RU" sz="1600" dirty="0" smtClean="0"/>
              <a:t>	Обучение производится только в образовательных организациях.  </a:t>
            </a:r>
          </a:p>
          <a:p>
            <a:pPr marL="0" indent="0" algn="just">
              <a:buNone/>
            </a:pPr>
            <a:r>
              <a:rPr lang="ru-RU" sz="1600" dirty="0" smtClean="0"/>
              <a:t>Срок обучения на базе среднего общего образования - 1 год 10 месяцев (базовая подготовка очная </a:t>
            </a:r>
            <a:r>
              <a:rPr lang="ru-RU" sz="1600" dirty="0" err="1" smtClean="0"/>
              <a:t>ф.о</a:t>
            </a:r>
            <a:r>
              <a:rPr lang="ru-RU" sz="1600" dirty="0" smtClean="0"/>
              <a:t>.), 2 года 10 месяцев (углубленная подготовка очная </a:t>
            </a:r>
            <a:r>
              <a:rPr lang="ru-RU" sz="1600" dirty="0" err="1" smtClean="0"/>
              <a:t>ф.о</a:t>
            </a:r>
            <a:r>
              <a:rPr lang="ru-RU" sz="1600" dirty="0" smtClean="0"/>
              <a:t>.);</a:t>
            </a:r>
          </a:p>
          <a:p>
            <a:pPr marL="0" indent="0" algn="just">
              <a:buNone/>
            </a:pPr>
            <a:r>
              <a:rPr lang="ru-RU" sz="1600" dirty="0" smtClean="0"/>
              <a:t>на базе основного общего образования – 2 года 10 месяцев (базовая подготовка очная </a:t>
            </a:r>
            <a:r>
              <a:rPr lang="ru-RU" sz="1600" dirty="0" err="1" smtClean="0"/>
              <a:t>ф.о</a:t>
            </a:r>
            <a:r>
              <a:rPr lang="ru-RU" sz="1600" dirty="0" smtClean="0"/>
              <a:t>.), </a:t>
            </a:r>
          </a:p>
          <a:p>
            <a:pPr marL="0" indent="0" algn="just">
              <a:buNone/>
            </a:pPr>
            <a:r>
              <a:rPr lang="ru-RU" sz="1600" dirty="0" smtClean="0"/>
              <a:t>3 года 10 месяцев (углубленная подготовка очная </a:t>
            </a:r>
            <a:r>
              <a:rPr lang="ru-RU" sz="1600" dirty="0" err="1" smtClean="0"/>
              <a:t>ф.о</a:t>
            </a:r>
            <a:r>
              <a:rPr lang="ru-RU" sz="1600" dirty="0" smtClean="0"/>
              <a:t>.)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/>
                </a:solidFill>
              </a:rPr>
              <a:t>2. Среднее профессиональное юридическое образование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96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916832"/>
            <a:ext cx="8568951" cy="468052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1600" dirty="0" smtClean="0"/>
              <a:t>	 </a:t>
            </a:r>
            <a:r>
              <a:rPr lang="ru-RU" sz="1600" b="1" dirty="0"/>
              <a:t>Юрист (базовой подготовки) готовится к следующим видам деятельности:</a:t>
            </a:r>
          </a:p>
          <a:p>
            <a:pPr algn="just"/>
            <a:r>
              <a:rPr lang="ru-RU" sz="1600" dirty="0" smtClean="0"/>
              <a:t> </a:t>
            </a:r>
            <a:r>
              <a:rPr lang="ru-RU" sz="1600" dirty="0"/>
              <a:t>Обеспечение реализации прав граждан в сфере пенсионного обеспечения и социальной защиты.</a:t>
            </a:r>
          </a:p>
          <a:p>
            <a:pPr algn="just"/>
            <a:r>
              <a:rPr lang="ru-RU" sz="1600" dirty="0" smtClean="0"/>
              <a:t>Организационное </a:t>
            </a:r>
            <a:r>
              <a:rPr lang="ru-RU" sz="1600" dirty="0"/>
              <a:t>обеспечение деятельности учреждений социальной защиты населения и органов Пенсионного фонда Российской Федерации.</a:t>
            </a:r>
          </a:p>
          <a:p>
            <a:pPr marL="0" indent="0" algn="just">
              <a:buNone/>
            </a:pPr>
            <a:r>
              <a:rPr lang="ru-RU" sz="1600" b="1" dirty="0" smtClean="0"/>
              <a:t>	Юрист </a:t>
            </a:r>
            <a:r>
              <a:rPr lang="ru-RU" sz="1600" b="1" dirty="0"/>
              <a:t>(углубленной подготовки) готовится к следующим видам деятельности:</a:t>
            </a:r>
          </a:p>
          <a:p>
            <a:pPr algn="just"/>
            <a:r>
              <a:rPr lang="ru-RU" sz="1600" dirty="0" smtClean="0"/>
              <a:t>Обеспечение </a:t>
            </a:r>
            <a:r>
              <a:rPr lang="ru-RU" sz="1600" dirty="0"/>
              <a:t>реализации прав граждан в сфере пенсионного обеспечения и социальной защиты.</a:t>
            </a:r>
          </a:p>
          <a:p>
            <a:pPr algn="just"/>
            <a:r>
              <a:rPr lang="ru-RU" sz="1600" dirty="0" smtClean="0"/>
              <a:t>Организационное </a:t>
            </a:r>
            <a:r>
              <a:rPr lang="ru-RU" sz="1600" dirty="0"/>
              <a:t>обеспечение деятельности учреждений социальной защиты населения и органов Пенсионного фонда Российской Федерации.</a:t>
            </a:r>
          </a:p>
          <a:p>
            <a:pPr algn="just"/>
            <a:r>
              <a:rPr lang="ru-RU" sz="1600" dirty="0" smtClean="0"/>
              <a:t>Судебно-правовая </a:t>
            </a:r>
            <a:r>
              <a:rPr lang="ru-RU" sz="1600" dirty="0"/>
              <a:t>защита граждан в сфере социальной защиты и пенсионного обеспечения.</a:t>
            </a:r>
          </a:p>
          <a:p>
            <a:pPr algn="just"/>
            <a:r>
              <a:rPr lang="ru-RU" sz="1600" dirty="0" smtClean="0"/>
              <a:t>Социально-правовая </a:t>
            </a:r>
            <a:r>
              <a:rPr lang="ru-RU" sz="1600" dirty="0"/>
              <a:t>защита </a:t>
            </a:r>
            <a:r>
              <a:rPr lang="ru-RU" sz="1600" dirty="0" smtClean="0"/>
              <a:t>граждан.</a:t>
            </a:r>
          </a:p>
          <a:p>
            <a:pPr marL="0" indent="0" algn="just">
              <a:buNone/>
            </a:pPr>
            <a:r>
              <a:rPr lang="ru-RU" sz="1600" b="1" dirty="0" smtClean="0"/>
              <a:t>	Объектами </a:t>
            </a:r>
            <a:r>
              <a:rPr lang="ru-RU" sz="1600" b="1" dirty="0"/>
              <a:t>профессиональной деятельности выпускников являются:</a:t>
            </a:r>
          </a:p>
          <a:p>
            <a:pPr algn="just"/>
            <a:r>
              <a:rPr lang="ru-RU" sz="1600" dirty="0"/>
              <a:t>документы правового характера;</a:t>
            </a:r>
          </a:p>
          <a:p>
            <a:pPr algn="just"/>
            <a:r>
              <a:rPr lang="ru-RU" sz="1600" dirty="0"/>
              <a:t>базы данных получателей пенсий, пособий и мер социальной поддержки отдельных категорий граждан и семей, состоящих на учете;</a:t>
            </a:r>
          </a:p>
          <a:p>
            <a:pPr algn="just"/>
            <a:r>
              <a:rPr lang="ru-RU" sz="1600" dirty="0"/>
              <a:t>пенсии, пособия, компенсации и другие выплаты, отнесенные к компетенциям органов и учреждений социальной защиты населения, а также органов Пенсионного фонда Российской Федерации;</a:t>
            </a:r>
          </a:p>
          <a:p>
            <a:pPr algn="just"/>
            <a:r>
              <a:rPr lang="ru-RU" sz="1600" dirty="0"/>
              <a:t>государственные и муниципальные услуги отдельным лицам, семьям и категориям граждан, нуждающимся в социальной поддержке и защите.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/>
                </a:solidFill>
              </a:rPr>
              <a:t>Среднее профессиональное юридическое образование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916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132856"/>
            <a:ext cx="8568951" cy="45365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400" dirty="0" smtClean="0"/>
              <a:t>	</a:t>
            </a:r>
            <a:r>
              <a:rPr lang="ru-RU" sz="1400" b="1" dirty="0" smtClean="0"/>
              <a:t>Юрист </a:t>
            </a:r>
            <a:r>
              <a:rPr lang="ru-RU" sz="1400" b="1" dirty="0"/>
              <a:t>(базовой подготовки) должен обладать </a:t>
            </a:r>
            <a:r>
              <a:rPr lang="ru-RU" sz="1400" b="1" dirty="0" smtClean="0"/>
              <a:t>профессиональными компетенциями (ПК), </a:t>
            </a:r>
            <a:r>
              <a:rPr lang="ru-RU" sz="1400" b="1" dirty="0"/>
              <a:t>включающими в себя способность</a:t>
            </a:r>
            <a:r>
              <a:rPr lang="ru-RU" sz="1400" b="1" dirty="0" smtClean="0"/>
              <a:t>:</a:t>
            </a:r>
          </a:p>
          <a:p>
            <a:pPr algn="just"/>
            <a:r>
              <a:rPr lang="ru-RU" sz="1400" dirty="0"/>
              <a:t> Осуществлять профессиональное толкование нормативных правовых актов для реализации прав граждан в сфере пенсионного обеспечения и социальной </a:t>
            </a:r>
            <a:r>
              <a:rPr lang="ru-RU" sz="1400" dirty="0" smtClean="0"/>
              <a:t>защиты.</a:t>
            </a:r>
            <a:endParaRPr lang="ru-RU" sz="1400" dirty="0"/>
          </a:p>
          <a:p>
            <a:pPr algn="just"/>
            <a:r>
              <a:rPr lang="ru-RU" sz="1400" dirty="0" smtClean="0"/>
              <a:t> </a:t>
            </a:r>
            <a:r>
              <a:rPr lang="ru-RU" sz="1400" dirty="0"/>
              <a:t>Осуществлять прием граждан по вопросам пенсионного обеспечения и социальной защиты.</a:t>
            </a:r>
          </a:p>
          <a:p>
            <a:pPr algn="just"/>
            <a:r>
              <a:rPr lang="ru-RU" sz="1400" dirty="0" smtClean="0"/>
              <a:t>Рассматривать </a:t>
            </a:r>
            <a:r>
              <a:rPr lang="ru-RU" sz="1400" dirty="0"/>
              <a:t>пакет документов для назначения пенсий, пособий, компенсаций, других выплат, а также мер социальной поддержки отдельным категориям граждан, нуждающимся в социальной защите.</a:t>
            </a:r>
          </a:p>
          <a:p>
            <a:pPr algn="just"/>
            <a:r>
              <a:rPr lang="ru-RU" sz="1400" dirty="0" smtClean="0"/>
              <a:t>Осуществлять </a:t>
            </a:r>
            <a:r>
              <a:rPr lang="ru-RU" sz="1400" dirty="0"/>
              <a:t>установление (назначение, перерасчет, перевод), индексацию и корректировку пенсий, назначение пособий, компенсаций и других социальных выплат, используя информационно-компьютерные технологии.</a:t>
            </a:r>
          </a:p>
          <a:p>
            <a:pPr algn="just"/>
            <a:r>
              <a:rPr lang="ru-RU" sz="1400" dirty="0" smtClean="0"/>
              <a:t>Осуществлять </a:t>
            </a:r>
            <a:r>
              <a:rPr lang="ru-RU" sz="1400" dirty="0"/>
              <a:t>формирование и хранение дел получателей пенсий, пособий и других социальных выплат.</a:t>
            </a:r>
          </a:p>
          <a:p>
            <a:pPr algn="just"/>
            <a:r>
              <a:rPr lang="ru-RU" sz="1400" dirty="0" smtClean="0"/>
              <a:t>Консультировать </a:t>
            </a:r>
            <a:r>
              <a:rPr lang="ru-RU" sz="1400" dirty="0"/>
              <a:t>граждан и представителей юридических лиц по вопросам пенсионного обеспечения и социальной </a:t>
            </a:r>
            <a:r>
              <a:rPr lang="ru-RU" sz="1400" dirty="0" smtClean="0"/>
              <a:t>защиты;</a:t>
            </a:r>
          </a:p>
          <a:p>
            <a:pPr algn="just"/>
            <a:r>
              <a:rPr lang="ru-RU" sz="1400" dirty="0"/>
              <a:t>Поддерживать базы данных получателей пенсий, пособий, компенсаций и других социальных выплат, а также услуг и льгот в актуальном состоянии.</a:t>
            </a:r>
          </a:p>
          <a:p>
            <a:pPr algn="just"/>
            <a:r>
              <a:rPr lang="ru-RU" sz="1400" dirty="0" smtClean="0"/>
              <a:t> </a:t>
            </a:r>
            <a:r>
              <a:rPr lang="ru-RU" sz="1400" dirty="0"/>
              <a:t>Выявлять лиц, нуждающихся в социальной защите, и осуществлять их учет, используя информационно-компьютерные технологии.</a:t>
            </a:r>
          </a:p>
          <a:p>
            <a:pPr algn="just"/>
            <a:r>
              <a:rPr lang="ru-RU" sz="1400" dirty="0" smtClean="0"/>
              <a:t>Организовывать </a:t>
            </a:r>
            <a:r>
              <a:rPr lang="ru-RU" sz="1400" dirty="0"/>
              <a:t>и координировать социальную работу с отдельными лицами, категориями граждан и семьями, нуждающимися в социальной поддержке и защите. </a:t>
            </a:r>
            <a:endParaRPr lang="ru-RU" sz="1400" dirty="0" smtClean="0"/>
          </a:p>
          <a:p>
            <a:pPr marL="0" indent="0" algn="just">
              <a:buNone/>
            </a:pPr>
            <a:endParaRPr lang="ru-RU" sz="1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/>
                </a:solidFill>
              </a:rPr>
              <a:t>Среднее профессиональное юридическое образование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697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1988840"/>
            <a:ext cx="8352928" cy="475252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</a:t>
            </a:r>
            <a:r>
              <a:rPr lang="ru-RU" sz="1400" b="1" dirty="0" smtClean="0"/>
              <a:t>Юрист </a:t>
            </a:r>
            <a:r>
              <a:rPr lang="ru-RU" sz="1400" b="1" dirty="0"/>
              <a:t>(углубленной подготовки) должен обладать </a:t>
            </a:r>
            <a:r>
              <a:rPr lang="ru-RU" sz="1400" b="1" dirty="0" smtClean="0"/>
              <a:t>профессиональными компетенциями (ПК), </a:t>
            </a:r>
            <a:r>
              <a:rPr lang="ru-RU" sz="1400" b="1" dirty="0"/>
              <a:t>включающими в себя способность</a:t>
            </a:r>
            <a:r>
              <a:rPr lang="ru-RU" sz="1400" b="1" dirty="0" smtClean="0"/>
              <a:t>:</a:t>
            </a:r>
          </a:p>
          <a:p>
            <a:pPr algn="just"/>
            <a:r>
              <a:rPr lang="ru-RU" sz="1400" dirty="0"/>
              <a:t>Осуществлять профессиональное толкование нормативных правовых актов для реализации прав граждан в сфере пенсионного обеспечения и социальной защиты.</a:t>
            </a:r>
          </a:p>
          <a:p>
            <a:pPr algn="just"/>
            <a:r>
              <a:rPr lang="ru-RU" sz="1400" dirty="0" smtClean="0"/>
              <a:t>Осуществлять </a:t>
            </a:r>
            <a:r>
              <a:rPr lang="ru-RU" sz="1400" dirty="0"/>
              <a:t>прием граждан по вопросам пенсионного обеспечения и социальной защиты.</a:t>
            </a:r>
          </a:p>
          <a:p>
            <a:pPr algn="just"/>
            <a:r>
              <a:rPr lang="ru-RU" sz="1400" dirty="0" smtClean="0"/>
              <a:t> </a:t>
            </a:r>
            <a:r>
              <a:rPr lang="ru-RU" sz="1400" dirty="0"/>
              <a:t>Рассматривать пакет документов для назначения пенсий, пособий, компенсаций, других выплат, а также мер социальной поддержки отдельным категориям граждан, нуждающимся в социальной защите.</a:t>
            </a:r>
          </a:p>
          <a:p>
            <a:pPr algn="just"/>
            <a:r>
              <a:rPr lang="ru-RU" sz="1400" dirty="0" smtClean="0"/>
              <a:t>Осуществлять </a:t>
            </a:r>
            <a:r>
              <a:rPr lang="ru-RU" sz="1400" dirty="0"/>
              <a:t>установление (назначение, перерасчет, перевод), индексацию и корректировку пенсий, назначение пособий, компенсаций и других социальных выплат, используя информационно-компьютерные технологии.</a:t>
            </a:r>
          </a:p>
          <a:p>
            <a:pPr algn="just"/>
            <a:r>
              <a:rPr lang="ru-RU" sz="1400" dirty="0" smtClean="0"/>
              <a:t>Осуществлять </a:t>
            </a:r>
            <a:r>
              <a:rPr lang="ru-RU" sz="1400" dirty="0"/>
              <a:t>формирование и хранение дел получателей пенсий, пособий и других социальных выплат.</a:t>
            </a:r>
          </a:p>
          <a:p>
            <a:pPr algn="just"/>
            <a:r>
              <a:rPr lang="ru-RU" sz="1400" dirty="0" smtClean="0"/>
              <a:t>Консультировать </a:t>
            </a:r>
            <a:r>
              <a:rPr lang="ru-RU" sz="1400" dirty="0"/>
              <a:t>граждан и представителей юридических лиц по вопросам пенсионного обеспечения и социальной защиты</a:t>
            </a:r>
            <a:r>
              <a:rPr lang="ru-RU" sz="1400" dirty="0" smtClean="0"/>
              <a:t>.</a:t>
            </a:r>
          </a:p>
          <a:p>
            <a:pPr algn="just"/>
            <a:r>
              <a:rPr lang="ru-RU" sz="1400" dirty="0"/>
              <a:t> Поддерживать базы данных получателей пенсий, пособий, компенсаций и других социальных выплат, а также услуг и льгот в актуальном состоянии.</a:t>
            </a:r>
          </a:p>
          <a:p>
            <a:pPr algn="just"/>
            <a:r>
              <a:rPr lang="ru-RU" sz="1400" dirty="0" smtClean="0"/>
              <a:t>Выявлять </a:t>
            </a:r>
            <a:r>
              <a:rPr lang="ru-RU" sz="1400" dirty="0"/>
              <a:t>лиц, нуждающихся в социальной защите, и осуществлять их учет, используя информационно-компьютерные технологии.</a:t>
            </a:r>
          </a:p>
          <a:p>
            <a:pPr algn="just"/>
            <a:r>
              <a:rPr lang="ru-RU" sz="1400" dirty="0" smtClean="0"/>
              <a:t>Организовывать </a:t>
            </a:r>
            <a:r>
              <a:rPr lang="ru-RU" sz="1400" dirty="0"/>
              <a:t>и координировать социальную работу с отдельными лицами, категориями граждан и семьями, нуждающимися в социальной поддержке и защите.</a:t>
            </a:r>
            <a:endParaRPr lang="ru-RU" sz="14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/>
                </a:solidFill>
              </a:rPr>
              <a:t>Среднее профессиональное юридическое образование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5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988840"/>
            <a:ext cx="8496943" cy="453650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400" dirty="0">
                <a:solidFill>
                  <a:schemeClr val="tx1"/>
                </a:solidFill>
              </a:rPr>
              <a:t>Анализировать практические ситуации, устанавливать признаки правонарушений и правильно их квалифицировать, давать им юридическую оценку, используя периодические и специальные издания, справочную литературу, информационные справочно-правовые системы.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Предпринимать </a:t>
            </a:r>
            <a:r>
              <a:rPr lang="ru-RU" sz="1400" dirty="0">
                <a:solidFill>
                  <a:schemeClr val="tx1"/>
                </a:solidFill>
              </a:rPr>
              <a:t>необходимые меры к восстановлению нарушенных прав, свобод и законных интересов граждан.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Составлять заявления, запросы, проекты ответов на них, процессуальные документы с использованием информационных справочно-правовых систем.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Формировать </a:t>
            </a:r>
            <a:r>
              <a:rPr lang="ru-RU" sz="1400" dirty="0">
                <a:solidFill>
                  <a:schemeClr val="tx1"/>
                </a:solidFill>
              </a:rPr>
              <a:t>с использованием информационных справочно-правовых систем пакет документов, необходимых для принятия решения правомочным органом, должностным лицом.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Проводить мониторинг судебной практики Конституционного, Верховного, Высшего арбитражного судов в сфере социальной защиты и пенсионного обеспечения в целях единообразного применения законодательства, с использованием информационных справочно-правовых систем.  </a:t>
            </a:r>
            <a:endParaRPr lang="ru-RU" sz="1400" dirty="0" smtClean="0">
              <a:solidFill>
                <a:schemeClr val="tx1"/>
              </a:solidFill>
            </a:endParaRPr>
          </a:p>
          <a:p>
            <a:pPr algn="just"/>
            <a:r>
              <a:rPr lang="ru-RU" sz="1400" dirty="0">
                <a:solidFill>
                  <a:schemeClr val="tx1"/>
                </a:solidFill>
              </a:rPr>
              <a:t> Планировать работу по социальной защите населения, определять ее содержание, формы и методы.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Оказывать </a:t>
            </a:r>
            <a:r>
              <a:rPr lang="ru-RU" sz="1400" dirty="0">
                <a:solidFill>
                  <a:schemeClr val="tx1"/>
                </a:solidFill>
              </a:rPr>
              <a:t>правовую, социальную помощь и предоставлять услуги отдельным лицам, категориям граждан и семьям, нуждающимся в социальной защите.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Проводить мониторинг и анализ социальных процессов (условия, причины, мотивы проявления) в муниципальном образовании.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Исследовать и анализировать деятельность по состоянию социально-правовой защиты отдельных категорий граждан.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Содействовать </a:t>
            </a:r>
            <a:r>
              <a:rPr lang="ru-RU" sz="1400" dirty="0">
                <a:solidFill>
                  <a:schemeClr val="tx1"/>
                </a:solidFill>
              </a:rPr>
              <a:t>интеграции деятельности различных государственных и общественных организаций и учреждений с целью обеспечения социальной защищенности населения.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/>
                </a:solidFill>
              </a:rPr>
              <a:t>Среднее профессиональное юридическое образование 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13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916832"/>
            <a:ext cx="8352928" cy="475252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600" dirty="0"/>
              <a:t>  </a:t>
            </a:r>
            <a:r>
              <a:rPr lang="ru-RU" sz="1600" dirty="0" smtClean="0"/>
              <a:t>         Получение образования по программе </a:t>
            </a:r>
            <a:r>
              <a:rPr lang="ru-RU" sz="1600" dirty="0" err="1" smtClean="0"/>
              <a:t>бакалавриата</a:t>
            </a:r>
            <a:r>
              <a:rPr lang="ru-RU" sz="1600" dirty="0" smtClean="0"/>
              <a:t> допускается только в образовательной организации высшего образования. </a:t>
            </a:r>
          </a:p>
          <a:p>
            <a:pPr marL="0" indent="0" algn="just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Обучение производится в соответствии с требованиями Федерального государственного образовательного стандарта высшего образования по направлению подготовки 40.03.01 Юриспруденция, утвержденного Приказом </a:t>
            </a:r>
            <a:r>
              <a:rPr lang="ru-RU" sz="1600" dirty="0" err="1" smtClean="0"/>
              <a:t>Минобрнауки</a:t>
            </a:r>
            <a:r>
              <a:rPr lang="ru-RU" sz="1600" dirty="0" smtClean="0"/>
              <a:t> России от 01.12.2016 года №1511.</a:t>
            </a:r>
          </a:p>
          <a:p>
            <a:pPr marL="0" indent="0" algn="just">
              <a:buNone/>
            </a:pPr>
            <a:r>
              <a:rPr lang="ru-RU" sz="1600" dirty="0" smtClean="0"/>
              <a:t>         Возможна очная, заочная и очно-заочная форма обучения. Заочная форма обучения допускается лишь для лиц при получении второго высшего или последующего высшего образования.</a:t>
            </a:r>
          </a:p>
          <a:p>
            <a:pPr marL="0" indent="0" algn="just">
              <a:buNone/>
            </a:pPr>
            <a:r>
              <a:rPr lang="ru-RU" sz="1600" dirty="0" smtClean="0"/>
              <a:t>       </a:t>
            </a:r>
            <a:r>
              <a:rPr lang="ru-RU" sz="1600" b="1" i="1" dirty="0" smtClean="0"/>
              <a:t>Срок получения образования: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очная </a:t>
            </a:r>
            <a:r>
              <a:rPr lang="ru-RU" sz="1600" dirty="0" err="1" smtClean="0"/>
              <a:t>ф.о</a:t>
            </a:r>
            <a:r>
              <a:rPr lang="ru-RU" sz="1600" dirty="0" smtClean="0"/>
              <a:t>. – 4 года;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заочная </a:t>
            </a:r>
            <a:r>
              <a:rPr lang="ru-RU" sz="1600" dirty="0" err="1" smtClean="0"/>
              <a:t>ф.о</a:t>
            </a:r>
            <a:r>
              <a:rPr lang="ru-RU" sz="1600" dirty="0" smtClean="0"/>
              <a:t>., очно-заочная </a:t>
            </a:r>
            <a:r>
              <a:rPr lang="ru-RU" sz="1600" dirty="0" err="1" smtClean="0"/>
              <a:t>ф.о</a:t>
            </a:r>
            <a:r>
              <a:rPr lang="ru-RU" sz="1600" dirty="0"/>
              <a:t>. </a:t>
            </a:r>
            <a:r>
              <a:rPr lang="ru-RU" sz="1600" dirty="0" smtClean="0"/>
              <a:t>– срок обучения увеличивается не менее чем на </a:t>
            </a:r>
            <a:r>
              <a:rPr lang="ru-RU" sz="1600" dirty="0"/>
              <a:t>6 месяцев и не более чем на 1 год, по сравнению со сроком получения образования по очной форме </a:t>
            </a:r>
            <a:r>
              <a:rPr lang="ru-RU" sz="1600" dirty="0" smtClean="0"/>
              <a:t>обучения;</a:t>
            </a:r>
          </a:p>
          <a:p>
            <a:pPr marL="0" indent="0" algn="just">
              <a:buNone/>
            </a:pPr>
            <a:r>
              <a:rPr lang="ru-RU" sz="1600" b="1" i="1" dirty="0"/>
              <a:t> </a:t>
            </a:r>
            <a:r>
              <a:rPr lang="ru-RU" sz="1600" b="1" i="1" dirty="0" smtClean="0"/>
              <a:t>       Объектами </a:t>
            </a:r>
            <a:r>
              <a:rPr lang="ru-RU" sz="1600" b="1" i="1" dirty="0"/>
              <a:t>профессиональной деятельности </a:t>
            </a:r>
            <a:r>
              <a:rPr lang="ru-RU" sz="1600" b="1" i="1" dirty="0" smtClean="0"/>
              <a:t>выпускников</a:t>
            </a:r>
            <a:r>
              <a:rPr lang="ru-RU" sz="1600" b="1" i="1" dirty="0"/>
              <a:t> </a:t>
            </a:r>
            <a:r>
              <a:rPr lang="ru-RU" sz="1600" b="1" i="1" dirty="0" smtClean="0"/>
              <a:t>являются:</a:t>
            </a:r>
            <a:endParaRPr lang="ru-RU" sz="1600" b="1" i="1" dirty="0"/>
          </a:p>
          <a:p>
            <a:pPr marL="0" indent="0" algn="just">
              <a:buNone/>
            </a:pPr>
            <a:r>
              <a:rPr lang="ru-RU" sz="1600" dirty="0"/>
              <a:t>общественные отношения в сфере реализации правовых норм, обеспечения законности и правопорядка</a:t>
            </a:r>
            <a:r>
              <a:rPr lang="ru-RU" sz="1400" dirty="0" smtClean="0"/>
              <a:t>.</a:t>
            </a:r>
          </a:p>
          <a:p>
            <a:pPr marL="0" indent="0" algn="just"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По результатам обучения  выпускник должен обладать набором определенных общекультурных, общепрофессиональных и профессиональных  компетенций.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476672"/>
            <a:ext cx="7756263" cy="1440160"/>
          </a:xfrm>
        </p:spPr>
        <p:txBody>
          <a:bodyPr/>
          <a:lstStyle/>
          <a:p>
            <a:r>
              <a:rPr lang="ru-RU" sz="2000" dirty="0" smtClean="0">
                <a:solidFill>
                  <a:schemeClr val="accent1"/>
                </a:solidFill>
              </a:rPr>
              <a:t>3. Высшее юридическое образование: </a:t>
            </a:r>
            <a:r>
              <a:rPr lang="ru-RU" sz="2000" dirty="0" err="1" smtClean="0">
                <a:solidFill>
                  <a:schemeClr val="accent1"/>
                </a:solidFill>
              </a:rPr>
              <a:t>бакалавриат</a:t>
            </a:r>
            <a:endParaRPr lang="ru-RU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52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988841"/>
            <a:ext cx="8496943" cy="468052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600" dirty="0" smtClean="0"/>
              <a:t>	</a:t>
            </a:r>
            <a:r>
              <a:rPr lang="ru-RU" sz="1600" dirty="0"/>
              <a:t>Выпускник, освоивший программу </a:t>
            </a:r>
            <a:r>
              <a:rPr lang="ru-RU" sz="1600" dirty="0" err="1"/>
              <a:t>бакалавриата</a:t>
            </a:r>
            <a:r>
              <a:rPr lang="ru-RU" sz="1600" dirty="0"/>
              <a:t>, в соответствии с видом (видами) профессиональной деятельности, на который (которые) ориентирована программа </a:t>
            </a:r>
            <a:r>
              <a:rPr lang="ru-RU" sz="1600" dirty="0" err="1"/>
              <a:t>бакалавриата</a:t>
            </a:r>
            <a:r>
              <a:rPr lang="ru-RU" sz="1600" dirty="0"/>
              <a:t>, должен быть готов решать следующие профессиональные задачи:</a:t>
            </a:r>
          </a:p>
          <a:p>
            <a:pPr algn="just"/>
            <a:r>
              <a:rPr lang="ru-RU" sz="1600" dirty="0"/>
              <a:t>нормотворческая деятельность:</a:t>
            </a:r>
          </a:p>
          <a:p>
            <a:pPr algn="just"/>
            <a:r>
              <a:rPr lang="ru-RU" sz="1600" dirty="0"/>
              <a:t>разработка нормативных правовых актов и их подготовка к реализации;</a:t>
            </a:r>
          </a:p>
          <a:p>
            <a:pPr algn="just"/>
            <a:r>
              <a:rPr lang="ru-RU" sz="1600" dirty="0"/>
              <a:t>правоприменительная деятельность:</a:t>
            </a:r>
          </a:p>
          <a:p>
            <a:pPr algn="just"/>
            <a:r>
              <a:rPr lang="ru-RU" sz="1600" dirty="0"/>
              <a:t>обоснование и принятие в пределах должностных обязанностей решений, а также совершение действий, связанных с реализацией правовых норм;</a:t>
            </a:r>
          </a:p>
          <a:p>
            <a:pPr algn="just"/>
            <a:r>
              <a:rPr lang="ru-RU" sz="1600" dirty="0"/>
              <a:t>составление юридических документов;</a:t>
            </a:r>
          </a:p>
          <a:p>
            <a:pPr algn="just"/>
            <a:r>
              <a:rPr lang="ru-RU" sz="1600" dirty="0"/>
              <a:t>правоохранительная деятельность:</a:t>
            </a:r>
          </a:p>
          <a:p>
            <a:pPr algn="just"/>
            <a:r>
              <a:rPr lang="ru-RU" sz="1600" dirty="0"/>
              <a:t>обеспечение законности, правопорядка, безопасности личности, общества и государства;</a:t>
            </a:r>
          </a:p>
          <a:p>
            <a:pPr algn="just"/>
            <a:r>
              <a:rPr lang="ru-RU" sz="1600" dirty="0"/>
              <a:t>охрана общественного порядка;</a:t>
            </a:r>
          </a:p>
          <a:p>
            <a:pPr algn="just"/>
            <a:r>
              <a:rPr lang="ru-RU" sz="1600" dirty="0"/>
              <a:t>предупреждение, пресечение, выявление, раскрытие и расследование правонарушений;</a:t>
            </a:r>
          </a:p>
          <a:p>
            <a:pPr algn="just"/>
            <a:r>
              <a:rPr lang="ru-RU" sz="1600" dirty="0"/>
              <a:t>защита частной, государственной, муниципальной и иных форм собственности;</a:t>
            </a:r>
          </a:p>
          <a:p>
            <a:pPr algn="just"/>
            <a:r>
              <a:rPr lang="ru-RU" sz="1600" dirty="0"/>
              <a:t>экспертно-консультационная деятельность:</a:t>
            </a:r>
          </a:p>
          <a:p>
            <a:pPr algn="just"/>
            <a:r>
              <a:rPr lang="ru-RU" sz="1600" dirty="0"/>
              <a:t>консультирование по вопросам права;</a:t>
            </a:r>
          </a:p>
          <a:p>
            <a:pPr algn="just"/>
            <a:r>
              <a:rPr lang="ru-RU" sz="1600" dirty="0"/>
              <a:t>осуществление правовой экспертизы документов.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5"/>
                </a:solidFill>
              </a:rPr>
              <a:t>Высшее юридическое образование: </a:t>
            </a:r>
            <a:r>
              <a:rPr lang="ru-RU" sz="2400" dirty="0" err="1" smtClean="0">
                <a:solidFill>
                  <a:schemeClr val="accent5"/>
                </a:solidFill>
              </a:rPr>
              <a:t>бакалавриат</a:t>
            </a:r>
            <a:endParaRPr lang="ru-RU" sz="24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22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1573</TotalTime>
  <Words>610</Words>
  <Application>Microsoft Office PowerPoint</Application>
  <PresentationFormat>Экран (4:3)</PresentationFormat>
  <Paragraphs>139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Твердый переплет</vt:lpstr>
      <vt:lpstr>      ТЕМА 6. Юридическое образование</vt:lpstr>
      <vt:lpstr>1. Уровни юридического образования</vt:lpstr>
      <vt:lpstr>2. Среднее профессиональное юридическое образование</vt:lpstr>
      <vt:lpstr>Среднее профессиональное юридическое образование</vt:lpstr>
      <vt:lpstr>Среднее профессиональное юридическое образование</vt:lpstr>
      <vt:lpstr>Среднее профессиональное юридическое образование</vt:lpstr>
      <vt:lpstr>Среднее профессиональное юридическое образование </vt:lpstr>
      <vt:lpstr>3. Высшее юридическое образование: бакалавриат</vt:lpstr>
      <vt:lpstr>Высшее юридическое образование: бакалавриат</vt:lpstr>
      <vt:lpstr>4. Высшее юридическое образование: магистратура </vt:lpstr>
      <vt:lpstr>Высшее юридическое образование: магистратура</vt:lpstr>
      <vt:lpstr>5. Высшее юридическое образование: аспирантура</vt:lpstr>
      <vt:lpstr>Высшее юридическое образование: аспирантура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Понятие юриспруденции</dc:title>
  <dc:creator>Крюкова Ю.Я.</dc:creator>
  <cp:lastModifiedBy>Крюкова Юлия Я.</cp:lastModifiedBy>
  <cp:revision>148</cp:revision>
  <dcterms:created xsi:type="dcterms:W3CDTF">2019-08-22T19:11:12Z</dcterms:created>
  <dcterms:modified xsi:type="dcterms:W3CDTF">2019-11-26T06:26:36Z</dcterms:modified>
</cp:coreProperties>
</file>