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302"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7" r:id="rId17"/>
    <p:sldId id="318" r:id="rId18"/>
    <p:sldId id="319" r:id="rId19"/>
    <p:sldId id="320" r:id="rId20"/>
    <p:sldId id="321" r:id="rId21"/>
    <p:sldId id="322" r:id="rId22"/>
    <p:sldId id="323" r:id="rId23"/>
    <p:sldId id="324" r:id="rId24"/>
    <p:sldId id="325" r:id="rId25"/>
    <p:sldId id="301" r:id="rId26"/>
    <p:sldId id="261"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48E"/>
    <a:srgbClr val="00BCBC"/>
    <a:srgbClr val="039EA5"/>
    <a:srgbClr val="096A7E"/>
    <a:srgbClr val="C6F0F0"/>
    <a:srgbClr val="284E94"/>
    <a:srgbClr val="4D4DB5"/>
    <a:srgbClr val="009ADE"/>
    <a:srgbClr val="008755"/>
    <a:srgbClr val="006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15" autoAdjust="0"/>
    <p:restoredTop sz="94660"/>
  </p:normalViewPr>
  <p:slideViewPr>
    <p:cSldViewPr snapToGrid="0" showGuides="1">
      <p:cViewPr varScale="1">
        <p:scale>
          <a:sx n="65" d="100"/>
          <a:sy n="65" d="100"/>
        </p:scale>
        <p:origin x="4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0414-13A5-447A-A40C-1A25F747D4FD}" type="datetimeFigureOut">
              <a:rPr lang="ru-RU" smtClean="0"/>
              <a:t>27.04.2025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757F3-55D1-4D00-BBEE-CD4C5A18EE76}" type="slidenum">
              <a:rPr lang="ru-RU" smtClean="0"/>
              <a:t>‹#›</a:t>
            </a:fld>
            <a:endParaRPr lang="ru-RU"/>
          </a:p>
        </p:txBody>
      </p:sp>
    </p:spTree>
    <p:extLst>
      <p:ext uri="{BB962C8B-B14F-4D97-AF65-F5344CB8AC3E}">
        <p14:creationId xmlns:p14="http://schemas.microsoft.com/office/powerpoint/2010/main" val="37305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27.04.2025</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27.04.2025</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650139" y="2121204"/>
            <a:ext cx="8744584" cy="2554545"/>
          </a:xfrm>
          <a:prstGeom prst="rect">
            <a:avLst/>
          </a:prstGeom>
          <a:noFill/>
        </p:spPr>
        <p:txBody>
          <a:bodyPr wrap="square" rtlCol="0">
            <a:spAutoFit/>
          </a:bodyPr>
          <a:lstStyle/>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Тема: </a:t>
            </a:r>
          </a:p>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a:t>
            </a: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Управление высвобождением</a:t>
            </a: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 персонала»</a:t>
            </a: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a:p>
            <a:pPr algn="ct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p:txBody>
      </p:sp>
      <p:pic>
        <p:nvPicPr>
          <p:cNvPr id="11" name="Рисунок 10" descr="Изображение выглядит как текст&#10;&#10;Автоматически созданное описание">
            <a:extLst>
              <a:ext uri="{FF2B5EF4-FFF2-40B4-BE49-F238E27FC236}">
                <a16:creationId xmlns:a16="http://schemas.microsoft.com/office/drawing/2014/main" id="{E602AFED-D232-450C-84BA-526C21FF7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8379" y="1118681"/>
            <a:ext cx="4113621" cy="5790393"/>
          </a:xfrm>
          <a:prstGeom prst="rect">
            <a:avLst/>
          </a:prstGeom>
        </p:spPr>
      </p:pic>
      <p:pic>
        <p:nvPicPr>
          <p:cNvPr id="12" name="Рисунок 11">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Tree>
    <p:extLst>
      <p:ext uri="{BB962C8B-B14F-4D97-AF65-F5344CB8AC3E}">
        <p14:creationId xmlns:p14="http://schemas.microsoft.com/office/powerpoint/2010/main" val="22273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1921" y="1600161"/>
            <a:ext cx="10014154" cy="41912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Все эти нарушения носят достаточно чрезвычайный характер, если принять во внимание тот факт, что чаще всего сотрудники, особенно высококвалифицированные, заботятся не только о репутации компании, но и о своей собственной. Но если нарушение все-таки имело место и работодатель намерен уволить виновного, необходимо выполнить следующую процедуру. Во-первых, факт нарушения трудовой дисциплины должен быть письменно зафиксирован. Во-вторых, виновного работника нужно отстранить от работы и, в-третьих, получить от него письменное объяснение произошедшего. Только после этого можно издавать приказ об увольнении.</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571190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83431" y="1129807"/>
            <a:ext cx="10014154" cy="6370975"/>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8. </a:t>
            </a:r>
            <a:r>
              <a:rPr lang="ru-RU"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Совершение виновных действий работником, обслуживающим товарные или денежные ценности</a:t>
            </a:r>
            <a:r>
              <a:rPr lang="ru-RU" b="1" dirty="0">
                <a:solidFill>
                  <a:schemeClr val="accent1">
                    <a:lumMod val="50000"/>
                  </a:schemeClr>
                </a:solidFill>
                <a:latin typeface="Georgia" panose="02040502050405020303" pitchFamily="18" charset="0"/>
              </a:rPr>
              <a:t>.</a:t>
            </a:r>
            <a:r>
              <a:rPr lang="ru-RU" dirty="0">
                <a:solidFill>
                  <a:schemeClr val="accent1">
                    <a:lumMod val="50000"/>
                  </a:schemeClr>
                </a:solidFill>
                <a:latin typeface="Georgia" panose="02040502050405020303" pitchFamily="18" charset="0"/>
              </a:rPr>
              <a:t> Данная норма касается только работников, непосредственно обслуживающих товарные или денежные ценности. Причиной увольнения служат виновные действия работника, дающие основания для утраты доверия к нему. Такими действиями могут являться, например, получение оплаты за услуги без оформления соответствующих документов. Кроме того, если работник совершил корыстные правонарушения вне места работы, работодатель все равно имеет право его уволить но причине утраты доверия к нему</a:t>
            </a:r>
            <a:r>
              <a:rPr lang="ru-RU" dirty="0" smtClean="0">
                <a:solidFill>
                  <a:schemeClr val="accent1">
                    <a:lumMod val="50000"/>
                  </a:schemeClr>
                </a:solidFill>
                <a:latin typeface="Georgia" panose="02040502050405020303" pitchFamily="18" charset="0"/>
              </a:rPr>
              <a:t>.</a:t>
            </a:r>
          </a:p>
          <a:p>
            <a:pPr algn="just">
              <a:lnSpc>
                <a:spcPct val="150000"/>
              </a:lnSpc>
            </a:pPr>
            <a:r>
              <a:rPr lang="ru-RU" dirty="0">
                <a:solidFill>
                  <a:schemeClr val="accent1">
                    <a:lumMod val="50000"/>
                  </a:schemeClr>
                </a:solidFill>
                <a:latin typeface="Georgia" panose="02040502050405020303" pitchFamily="18" charset="0"/>
              </a:rPr>
              <a:t>9. </a:t>
            </a:r>
            <a:r>
              <a:rPr lang="ru-RU" b="1" dirty="0">
                <a:solidFill>
                  <a:schemeClr val="accent1">
                    <a:lumMod val="50000"/>
                  </a:schemeClr>
                </a:solidFill>
                <a:latin typeface="Georgia" panose="02040502050405020303" pitchFamily="18" charset="0"/>
              </a:rPr>
              <a:t>Прекращение допуска к государственной тайне.</a:t>
            </a:r>
            <a:r>
              <a:rPr lang="ru-RU" dirty="0">
                <a:solidFill>
                  <a:schemeClr val="accent1">
                    <a:lumMod val="50000"/>
                  </a:schemeClr>
                </a:solidFill>
                <a:latin typeface="Georgia" panose="02040502050405020303" pitchFamily="18" charset="0"/>
              </a:rPr>
              <a:t> По этому основанию может быть уволен сотрудник, не имеющий допуска к государственной тайне, когда его работа предполагает использование сведений, относящихся к ней. Однако если работник в суде докажет, что фактически его работа не была связана с конфиденциальной информацией, то суд примет решение о его восстановлении.</a:t>
            </a:r>
          </a:p>
          <a:p>
            <a:pPr algn="just">
              <a:lnSpc>
                <a:spcPct val="150000"/>
              </a:lnSpc>
            </a:pPr>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821774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48358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27676" y="914400"/>
            <a:ext cx="10014154" cy="6786473"/>
          </a:xfrm>
          <a:prstGeom prst="rect">
            <a:avLst/>
          </a:prstGeom>
        </p:spPr>
        <p:txBody>
          <a:bodyPr wrap="square">
            <a:spAutoFit/>
          </a:bodyPr>
          <a:lstStyle/>
          <a:p>
            <a:pPr algn="just">
              <a:lnSpc>
                <a:spcPct val="150000"/>
              </a:lnSpc>
            </a:pPr>
            <a:r>
              <a:rPr lang="ru-RU" dirty="0" smtClean="0">
                <a:solidFill>
                  <a:schemeClr val="accent1">
                    <a:lumMod val="50000"/>
                  </a:schemeClr>
                </a:solidFill>
                <a:latin typeface="Georgia" panose="02040502050405020303" pitchFamily="18" charset="0"/>
              </a:rPr>
              <a:t>10</a:t>
            </a:r>
            <a:r>
              <a:rPr lang="ru-RU" dirty="0">
                <a:solidFill>
                  <a:schemeClr val="accent1">
                    <a:lumMod val="50000"/>
                  </a:schemeClr>
                </a:solidFill>
                <a:latin typeface="Georgia" panose="02040502050405020303" pitchFamily="18" charset="0"/>
              </a:rPr>
              <a:t>. </a:t>
            </a:r>
            <a:r>
              <a:rPr lang="ru-RU" b="1" dirty="0">
                <a:solidFill>
                  <a:schemeClr val="accent1">
                    <a:lumMod val="50000"/>
                  </a:schemeClr>
                </a:solidFill>
                <a:latin typeface="Georgia" panose="02040502050405020303" pitchFamily="18" charset="0"/>
              </a:rPr>
              <a:t>Однократное грубое нарушение руководителем организации своих трудовых обязанностей.</a:t>
            </a:r>
            <a:r>
              <a:rPr lang="ru-RU" dirty="0">
                <a:solidFill>
                  <a:schemeClr val="accent1">
                    <a:lumMod val="50000"/>
                  </a:schemeClr>
                </a:solidFill>
                <a:latin typeface="Georgia" panose="02040502050405020303" pitchFamily="18" charset="0"/>
              </a:rPr>
              <a:t> Это основание для увольнения может быть применено к руководителям не только организаций, но и филиалов и других обособленных подразделений, а также к их заместителям. Трудовые обязанности руководителя содержатся, как правило, в их трудовых договорах и уставных документах компании. Грубость нарушения подразумевает в первую очередь виновность и значительный причиненный ущерб</a:t>
            </a:r>
            <a:r>
              <a:rPr lang="ru-RU" dirty="0" smtClean="0">
                <a:solidFill>
                  <a:schemeClr val="accent1">
                    <a:lumMod val="50000"/>
                  </a:schemeClr>
                </a:solidFill>
                <a:latin typeface="Georgia" panose="02040502050405020303" pitchFamily="18" charset="0"/>
              </a:rPr>
              <a:t>.</a:t>
            </a:r>
          </a:p>
          <a:p>
            <a:pPr algn="just">
              <a:lnSpc>
                <a:spcPct val="150000"/>
              </a:lnSpc>
            </a:pPr>
            <a:r>
              <a:rPr lang="ru-RU" dirty="0">
                <a:solidFill>
                  <a:schemeClr val="accent1">
                    <a:lumMod val="50000"/>
                  </a:schemeClr>
                </a:solidFill>
                <a:latin typeface="Georgia" panose="02040502050405020303" pitchFamily="18" charset="0"/>
              </a:rPr>
              <a:t>11. </a:t>
            </a:r>
            <a:r>
              <a:rPr lang="ru-RU" b="1" dirty="0">
                <a:solidFill>
                  <a:schemeClr val="accent1">
                    <a:lumMod val="50000"/>
                  </a:schemeClr>
                </a:solidFill>
                <a:latin typeface="Georgia" panose="02040502050405020303" pitchFamily="18" charset="0"/>
              </a:rPr>
              <a:t>Расторжение трудового договора с руководителем организации в случаях, предусмотренных трудовым договором.</a:t>
            </a:r>
            <a:r>
              <a:rPr lang="ru-RU" dirty="0">
                <a:solidFill>
                  <a:schemeClr val="accent1">
                    <a:lumMod val="50000"/>
                  </a:schemeClr>
                </a:solidFill>
                <a:latin typeface="Georgia" panose="02040502050405020303" pitchFamily="18" charset="0"/>
              </a:rPr>
              <a:t> Особое положение руководителя организации предполагает и особые меры ответственности, которые закрепляются в трудовом договоре. Поскольку от действий руководителя напрямую зависит успех компании, то основанием для увольнения руководителя может быть его "неэффективность", которая в трудовом договоре отражается в виде конкретных задач, которые на практике не были достигнуты.</a:t>
            </a:r>
          </a:p>
          <a:p>
            <a:pPr algn="just">
              <a:lnSpc>
                <a:spcPct val="150000"/>
              </a:lnSpc>
            </a:pPr>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085054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34153" y="1565792"/>
            <a:ext cx="10014154" cy="41912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Таковы все возможные варианты, имеющиеся в распоряжении работодателя. На практике чаще всего от неэффективного сотрудника избавляются с помощью его же заявления "по собственному желанию". Это оправдано в тех случаях, когда работодатель, имея возможность уволить работника по виновному основанию, дает ему шанс уйти, не испортив трудовую книжку неприятной формулировкой. В остальных же случаях руководитель должен помнить, что сотрудник, под давлением уволившийся "по собственному желанию", может обратиться в суд. Если дело будет им выиграно, то работодателю придется не только восстановить сотрудника в должности, но и выплатить ему немалую сумму компенсации.</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2010519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429357"/>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1920" y="860171"/>
            <a:ext cx="10014154" cy="6043514"/>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Специалисту по управлению персоналом необходимо определить истинные обстоятельства увольнения сотрудника, попытаться правильно их оценить, а затем отработать и реализовать процедуры бесконфликтного юридически грамотного увольнения. </a:t>
            </a:r>
            <a:endParaRPr lang="ru-RU" sz="2000" dirty="0" smtClean="0">
              <a:solidFill>
                <a:schemeClr val="accent1">
                  <a:lumMod val="50000"/>
                </a:schemeClr>
              </a:solidFill>
              <a:latin typeface="Georgia" panose="02040502050405020303" pitchFamily="18" charset="0"/>
            </a:endParaRPr>
          </a:p>
          <a:p>
            <a:pPr algn="just">
              <a:lnSpc>
                <a:spcPct val="150000"/>
              </a:lnSpc>
            </a:pPr>
            <a:r>
              <a:rPr lang="ru-RU"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Например</a:t>
            </a:r>
            <a:r>
              <a:rPr lang="ru-RU"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 </a:t>
            </a:r>
            <a:r>
              <a:rPr lang="ru-RU" dirty="0">
                <a:solidFill>
                  <a:schemeClr val="accent1">
                    <a:lumMod val="50000"/>
                  </a:schemeClr>
                </a:solidFill>
                <a:latin typeface="Georgia" panose="02040502050405020303" pitchFamily="18" charset="0"/>
              </a:rPr>
              <a:t>уход сотрудника из организации по собственному желанию происходит по разным причинам. Здесь важно выяснить, не является ли решение работника следствием неблагополучия в организации труда отдела; не разочарован ли он отсутствием перспектив дальнейшей карьеры; не столкнулся ли с проблемами в отношениях с коллегами. Необходимо встретиться с сотрудником, подавшим заявление об уходе, но предварительно выяснив причины у его непосредственного руководителя. Беседуя, бывший сотрудник может дать ценную информацию о достижениях и недостатках в работе подразделения. В этих целях некоторые организации используют специально разработанные анкеты для увольняющихся сотрудников, рассматривая их как эффективный инструмент обратной связи.</a:t>
            </a: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95276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12927" y="1492050"/>
            <a:ext cx="10014154" cy="465294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Во многих организациях в условиях экономического кризиса применяют альтернативы сокращению и увольнению персонала</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 "раздел работы на всех";</a:t>
            </a:r>
          </a:p>
          <a:p>
            <a:pPr algn="just">
              <a:lnSpc>
                <a:spcPct val="150000"/>
              </a:lnSpc>
            </a:pPr>
            <a:r>
              <a:rPr lang="ru-RU" sz="2000" dirty="0">
                <a:solidFill>
                  <a:schemeClr val="accent1">
                    <a:lumMod val="50000"/>
                  </a:schemeClr>
                </a:solidFill>
                <a:latin typeface="Georgia" panose="02040502050405020303" pitchFamily="18" charset="0"/>
              </a:rPr>
              <a:t>– сокращенный рабочий день (неделя);</a:t>
            </a:r>
          </a:p>
          <a:p>
            <a:pPr algn="just">
              <a:lnSpc>
                <a:spcPct val="150000"/>
              </a:lnSpc>
            </a:pPr>
            <a:r>
              <a:rPr lang="ru-RU" sz="2000" dirty="0">
                <a:solidFill>
                  <a:schemeClr val="accent1">
                    <a:lumMod val="50000"/>
                  </a:schemeClr>
                </a:solidFill>
                <a:latin typeface="Georgia" panose="02040502050405020303" pitchFamily="18" charset="0"/>
              </a:rPr>
              <a:t>– вынужденные отпуска;</a:t>
            </a:r>
          </a:p>
          <a:p>
            <a:pPr algn="just">
              <a:lnSpc>
                <a:spcPct val="150000"/>
              </a:lnSpc>
            </a:pPr>
            <a:r>
              <a:rPr lang="ru-RU" sz="2000" dirty="0">
                <a:solidFill>
                  <a:schemeClr val="accent1">
                    <a:lumMod val="50000"/>
                  </a:schemeClr>
                </a:solidFill>
                <a:latin typeface="Georgia" panose="02040502050405020303" pitchFamily="18" charset="0"/>
              </a:rPr>
              <a:t>– добровольные отпуска без оплаты (инициативы их предоставления должна исходить от самого работника);</a:t>
            </a:r>
          </a:p>
          <a:p>
            <a:pPr algn="just">
              <a:lnSpc>
                <a:spcPct val="150000"/>
              </a:lnSpc>
            </a:pPr>
            <a:r>
              <a:rPr lang="ru-RU" sz="2000" dirty="0">
                <a:solidFill>
                  <a:schemeClr val="accent1">
                    <a:lumMod val="50000"/>
                  </a:schemeClr>
                </a:solidFill>
                <a:latin typeface="Georgia" panose="02040502050405020303" pitchFamily="18" charset="0"/>
              </a:rPr>
              <a:t>– замораживание найма персонала;</a:t>
            </a:r>
          </a:p>
          <a:p>
            <a:pPr algn="just">
              <a:lnSpc>
                <a:spcPct val="150000"/>
              </a:lnSpc>
            </a:pPr>
            <a:r>
              <a:rPr lang="ru-RU" sz="2000" dirty="0">
                <a:solidFill>
                  <a:schemeClr val="accent1">
                    <a:lumMod val="50000"/>
                  </a:schemeClr>
                </a:solidFill>
                <a:latin typeface="Georgia" panose="02040502050405020303" pitchFamily="18" charset="0"/>
              </a:rPr>
              <a:t>– перевод внутри организации.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176311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2443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01418" y="914400"/>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Подобные методы балансирования персонала внутри организации предлагают альтернативы высвобождению во многих ситуациях. Однако считается, что такая практика эффективна только тогда, когда организация имеет "терпеливую рабочую силу" и реальные перспективы выхода из кризисного положения. В то же время нельзя принимать решение сохранять численность персонала вопреки экономической целесообразности. Это приводит к нерациональному использованию работников, утрате их профессиональных навыков, способности ритмично и высокопроизводительно трудиться</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Разработка программ сокращения персонала предполагает принятие и реализацию взаимоувязанных программ и решений. К ним относятся критерии отбора претендентов на высвобождение, порядок оповещения высвобождаемых работников, формы компенсации и потери работы и содействие в новом </a:t>
            </a:r>
            <a:r>
              <a:rPr lang="ru-RU" sz="2000" dirty="0" smtClean="0">
                <a:solidFill>
                  <a:schemeClr val="accent1">
                    <a:lumMod val="50000"/>
                  </a:schemeClr>
                </a:solidFill>
                <a:latin typeface="Georgia" panose="02040502050405020303" pitchFamily="18" charset="0"/>
              </a:rPr>
              <a:t>трудоустройстве.</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6334339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0412" y="1129807"/>
            <a:ext cx="10014154" cy="53245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тех случаях, когда невозможно избежать сокращения, возникает необходимость в разработке критериев отбора персонала, которым придется лишиться работы. Как правило, используют два варианта подходов к определению критериев на высвобождение персонала:</a:t>
            </a:r>
          </a:p>
          <a:p>
            <a:pPr algn="just">
              <a:lnSpc>
                <a:spcPct val="150000"/>
              </a:lnSpc>
            </a:pPr>
            <a:r>
              <a:rPr lang="ru-RU" sz="2000" dirty="0">
                <a:solidFill>
                  <a:schemeClr val="accent1">
                    <a:lumMod val="50000"/>
                  </a:schemeClr>
                </a:solidFill>
                <a:latin typeface="Georgia" panose="02040502050405020303" pitchFamily="18" charset="0"/>
              </a:rPr>
              <a:t>1) оставлять тех, кому труднее всего будет найти новую работу;</a:t>
            </a:r>
          </a:p>
          <a:p>
            <a:pPr algn="just">
              <a:lnSpc>
                <a:spcPct val="150000"/>
              </a:lnSpc>
            </a:pPr>
            <a:r>
              <a:rPr lang="ru-RU" sz="2000" dirty="0">
                <a:solidFill>
                  <a:schemeClr val="accent1">
                    <a:lumMod val="50000"/>
                  </a:schemeClr>
                </a:solidFill>
                <a:latin typeface="Georgia" panose="02040502050405020303" pitchFamily="18" charset="0"/>
              </a:rPr>
              <a:t>2) оставлять наиболее квалифицированный персонал, что в большей степени обеспечит интересы организации</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Рассмотрим преимущественные критерии отбора претендентов на высвобождение обоих вариантов (табл. </a:t>
            </a:r>
            <a:r>
              <a:rPr lang="ru-RU" sz="2000" dirty="0">
                <a:solidFill>
                  <a:schemeClr val="accent1">
                    <a:lumMod val="50000"/>
                  </a:schemeClr>
                </a:solidFill>
                <a:latin typeface="Georgia" panose="02040502050405020303" pitchFamily="18" charset="0"/>
              </a:rPr>
              <a:t>1</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a:p>
            <a:r>
              <a:rPr lang="ru-RU" sz="2000" dirty="0"/>
              <a:t/>
            </a:r>
            <a:br>
              <a:rPr lang="ru-RU" sz="2000" dirty="0"/>
            </a:b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pic>
        <p:nvPicPr>
          <p:cNvPr id="1028" name="Picture 4" descr="Высвобождение персонала"/>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0297" y="4852219"/>
            <a:ext cx="4644269" cy="1925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52912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6167" y="1351033"/>
            <a:ext cx="10014154" cy="1723549"/>
          </a:xfrm>
          <a:prstGeom prst="rect">
            <a:avLst/>
          </a:prstGeom>
        </p:spPr>
        <p:txBody>
          <a:bodyPr wrap="square">
            <a:spAutoFit/>
          </a:bodyPr>
          <a:lstStyle/>
          <a:p>
            <a:pPr algn="ctr"/>
            <a:r>
              <a:rPr lang="ru-RU" sz="2000" b="1" dirty="0">
                <a:solidFill>
                  <a:schemeClr val="accent1">
                    <a:lumMod val="50000"/>
                  </a:schemeClr>
                </a:solidFill>
                <a:latin typeface="Georgia" panose="02040502050405020303" pitchFamily="18" charset="0"/>
              </a:rPr>
              <a:t>Критерии отбора претендентов на высвобождение</a:t>
            </a:r>
            <a:endParaRPr lang="ru-RU" sz="2000" dirty="0">
              <a:solidFill>
                <a:schemeClr val="accent1">
                  <a:lumMod val="50000"/>
                </a:schemeClr>
              </a:solidFill>
              <a:latin typeface="Georgia" panose="02040502050405020303" pitchFamily="18" charset="0"/>
            </a:endParaRPr>
          </a:p>
          <a:p>
            <a:pPr algn="ctr"/>
            <a:r>
              <a:rPr lang="ru-RU" sz="2000" dirty="0">
                <a:solidFill>
                  <a:schemeClr val="accent1">
                    <a:lumMod val="50000"/>
                  </a:schemeClr>
                </a:solidFill>
                <a:latin typeface="Georgia" panose="02040502050405020303" pitchFamily="18" charset="0"/>
              </a:rPr>
              <a:t/>
            </a:r>
            <a:br>
              <a:rPr lang="ru-RU" sz="2000" dirty="0">
                <a:solidFill>
                  <a:schemeClr val="accent1">
                    <a:lumMod val="50000"/>
                  </a:schemeClr>
                </a:solidFill>
                <a:latin typeface="Georgia" panose="02040502050405020303" pitchFamily="18" charset="0"/>
              </a:rPr>
            </a:br>
            <a:r>
              <a:rPr lang="ru-RU" sz="2000" dirty="0">
                <a:solidFill>
                  <a:schemeClr val="accent1">
                    <a:lumMod val="50000"/>
                  </a:schemeClr>
                </a:solidFill>
                <a:latin typeface="Georgia" panose="02040502050405020303" pitchFamily="18" charset="0"/>
              </a:rPr>
              <a:t/>
            </a:r>
            <a:br>
              <a:rPr lang="ru-RU" sz="2000" dirty="0">
                <a:solidFill>
                  <a:schemeClr val="accent1">
                    <a:lumMod val="50000"/>
                  </a:schemeClr>
                </a:solidFill>
                <a:latin typeface="Georgia" panose="02040502050405020303" pitchFamily="18" charset="0"/>
              </a:rPr>
            </a:b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274248260"/>
              </p:ext>
            </p:extLst>
          </p:nvPr>
        </p:nvGraphicFramePr>
        <p:xfrm>
          <a:off x="853935" y="2102070"/>
          <a:ext cx="10515600" cy="4136497"/>
        </p:xfrm>
        <a:graphic>
          <a:graphicData uri="http://schemas.openxmlformats.org/drawingml/2006/table">
            <a:tbl>
              <a:tblPr/>
              <a:tblGrid>
                <a:gridCol w="5257800">
                  <a:extLst>
                    <a:ext uri="{9D8B030D-6E8A-4147-A177-3AD203B41FA5}">
                      <a16:colId xmlns:a16="http://schemas.microsoft.com/office/drawing/2014/main" val="3439794861"/>
                    </a:ext>
                  </a:extLst>
                </a:gridCol>
                <a:gridCol w="5257800">
                  <a:extLst>
                    <a:ext uri="{9D8B030D-6E8A-4147-A177-3AD203B41FA5}">
                      <a16:colId xmlns:a16="http://schemas.microsoft.com/office/drawing/2014/main" val="2179794248"/>
                    </a:ext>
                  </a:extLst>
                </a:gridCol>
              </a:tblGrid>
              <a:tr h="695114">
                <a:tc gridSpan="2">
                  <a:txBody>
                    <a:bodyPr/>
                    <a:lstStyle/>
                    <a:p>
                      <a:pPr algn="just"/>
                      <a:r>
                        <a:rPr lang="ru-RU" dirty="0">
                          <a:solidFill>
                            <a:schemeClr val="accent1">
                              <a:lumMod val="50000"/>
                            </a:schemeClr>
                          </a:solidFill>
                          <a:effectLst/>
                          <a:latin typeface="Georgia" panose="02040502050405020303" pitchFamily="18" charset="0"/>
                        </a:rPr>
                        <a:t>Критерии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hMerge="1">
                  <a:txBody>
                    <a:bodyPr/>
                    <a:lstStyle/>
                    <a:p>
                      <a:endParaRPr lang="ru-RU"/>
                    </a:p>
                  </a:txBody>
                  <a:tcPr/>
                </a:tc>
                <a:extLst>
                  <a:ext uri="{0D108BD9-81ED-4DB2-BD59-A6C34878D82A}">
                    <a16:rowId xmlns:a16="http://schemas.microsoft.com/office/drawing/2014/main" val="3905590989"/>
                  </a:ext>
                </a:extLst>
              </a:tr>
              <a:tr h="695114">
                <a:tc>
                  <a:txBody>
                    <a:bodyPr/>
                    <a:lstStyle/>
                    <a:p>
                      <a:pPr algn="just"/>
                      <a:r>
                        <a:rPr lang="ru-RU" dirty="0">
                          <a:solidFill>
                            <a:schemeClr val="accent1">
                              <a:lumMod val="50000"/>
                            </a:schemeClr>
                          </a:solidFill>
                          <a:effectLst/>
                          <a:latin typeface="Georgia" panose="02040502050405020303" pitchFamily="18" charset="0"/>
                        </a:rPr>
                        <a:t>Экономические</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a:solidFill>
                            <a:schemeClr val="accent1">
                              <a:lumMod val="50000"/>
                            </a:schemeClr>
                          </a:solidFill>
                          <a:effectLst/>
                          <a:latin typeface="Georgia" panose="02040502050405020303" pitchFamily="18" charset="0"/>
                        </a:rPr>
                        <a:t>Социальные</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3905005361"/>
                  </a:ext>
                </a:extLst>
              </a:tr>
              <a:tr h="2746269">
                <a:tc>
                  <a:txBody>
                    <a:bodyPr/>
                    <a:lstStyle/>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1. Показатели эффективной работы.</a:t>
                      </a:r>
                    </a:p>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2. Квалификация.</a:t>
                      </a:r>
                    </a:p>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3. Способности.</a:t>
                      </a:r>
                    </a:p>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4. Готовность к переподготовке.</a:t>
                      </a:r>
                    </a:p>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5. Умение адаптироваться к новым условиям работы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1. Стаж работы в организации.</a:t>
                      </a:r>
                    </a:p>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2. Возраст.</a:t>
                      </a:r>
                    </a:p>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3. Наличие иждивенцев.</a:t>
                      </a:r>
                    </a:p>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4. Состояние здоровья.</a:t>
                      </a:r>
                    </a:p>
                    <a:p>
                      <a:pPr algn="just">
                        <a:buFont typeface="Arial" panose="020B0604020202020204" pitchFamily="34" charset="0"/>
                        <a:buNone/>
                      </a:pPr>
                      <a:r>
                        <a:rPr lang="ru-RU" dirty="0">
                          <a:solidFill>
                            <a:schemeClr val="accent1">
                              <a:lumMod val="50000"/>
                            </a:schemeClr>
                          </a:solidFill>
                          <a:effectLst/>
                          <a:latin typeface="Georgia" panose="02040502050405020303" pitchFamily="18" charset="0"/>
                        </a:rPr>
                        <a:t>5. Сложившиеся трудовые отношения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957399630"/>
                  </a:ext>
                </a:extLst>
              </a:tr>
            </a:tbl>
          </a:graphicData>
        </a:graphic>
      </p:graphicFrame>
    </p:spTree>
    <p:extLst>
      <p:ext uri="{BB962C8B-B14F-4D97-AF65-F5344CB8AC3E}">
        <p14:creationId xmlns:p14="http://schemas.microsoft.com/office/powerpoint/2010/main" val="1434972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57173" y="1129807"/>
            <a:ext cx="10014154" cy="60939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Критерии отбора при высвобождении работников могут быть предусмотрены в коллективных договорах, правилах либо устанавливаются в зависимости от конкретных обстоятельств администрацией самостоятельно или на переговорах с профсоюзами.</a:t>
            </a:r>
          </a:p>
          <a:p>
            <a:pPr algn="just">
              <a:lnSpc>
                <a:spcPct val="150000"/>
              </a:lnSpc>
            </a:pPr>
            <a:r>
              <a:rPr lang="ru-RU" sz="2000" dirty="0">
                <a:solidFill>
                  <a:schemeClr val="accent1">
                    <a:lumMod val="50000"/>
                  </a:schemeClr>
                </a:solidFill>
                <a:latin typeface="Georgia" panose="02040502050405020303" pitchFamily="18" charset="0"/>
              </a:rPr>
              <a:t>Учитывая, что принятие решения о сокращения работников связано с серьезными для них последствиями социально-экономического характера, важное значение имеют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сроки и формы уведомления</a:t>
            </a:r>
            <a:r>
              <a:rPr lang="ru-RU" sz="2000" dirty="0">
                <a:solidFill>
                  <a:schemeClr val="accent1">
                    <a:lumMod val="50000"/>
                  </a:schemeClr>
                </a:solidFill>
                <a:latin typeface="Georgia" panose="02040502050405020303" pitchFamily="18" charset="0"/>
              </a:rPr>
              <a:t> высвобождаемых работников о принятом решении</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Согласно российскому трудовому законодательству работники, подлежащие высвобождению, предупреждаются персонально под расписку не менее чем за два месяца до увольнения. Одновременно с предупреждением работнику должна быть предложена другая работа в этой организации, если такая имеется.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736961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1922" y="1536370"/>
            <a:ext cx="10014154" cy="424731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Высвобождение персонала становится важной функцией управления персоналом. В современных организациях в системе управления персоналом выделился самостоятельный вид кадровой работы –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управление высвобождением персонала</a:t>
            </a:r>
            <a:r>
              <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a:t>
            </a:r>
            <a:r>
              <a:rPr lang="ru-RU" sz="2000" dirty="0">
                <a:solidFill>
                  <a:schemeClr val="accent1">
                    <a:lumMod val="50000"/>
                  </a:schemeClr>
                </a:solidFill>
                <a:latin typeface="Georgia" panose="02040502050405020303" pitchFamily="18" charset="0"/>
              </a:rPr>
              <a:t> заключающийся в соблюдении правовых норм при увольнении персонала. Цель данной деятельности – достойно расстаться с любым увольняемым и поддерживать длительные отношения с лояльными к организации сотрудниками. В ТК РФ увольнение рассматривается как прекращение действий трудового договора по инициативе администрации и работодателя (ст. 77 ТК РФ).</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611901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57173" y="1129807"/>
            <a:ext cx="10014154" cy="6509474"/>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Среди основных направлений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поддержки высвобождаемых работников</a:t>
            </a:r>
            <a:r>
              <a:rPr lang="ru-RU" sz="2000" dirty="0">
                <a:solidFill>
                  <a:schemeClr val="accent1">
                    <a:lumMod val="50000"/>
                  </a:schemeClr>
                </a:solidFill>
                <a:latin typeface="Georgia" panose="02040502050405020303" pitchFamily="18" charset="0"/>
              </a:rPr>
              <a:t> можно назвать: компенсацию потери работы; оказание содействия в новом трудоустройстве, психологическая помощь. Предоставляются следующие права и гарантии:</a:t>
            </a:r>
          </a:p>
          <a:p>
            <a:pPr algn="just">
              <a:lnSpc>
                <a:spcPct val="150000"/>
              </a:lnSpc>
            </a:pPr>
            <a:r>
              <a:rPr lang="ru-RU" sz="1600" dirty="0">
                <a:solidFill>
                  <a:schemeClr val="accent1">
                    <a:lumMod val="50000"/>
                  </a:schemeClr>
                </a:solidFill>
                <a:latin typeface="Georgia" panose="02040502050405020303" pitchFamily="18" charset="0"/>
              </a:rPr>
              <a:t>– сохраняется непрерывный трудовой стаж, если перерыв в работе после увольнения не превысил трех месяцев;</a:t>
            </a:r>
          </a:p>
          <a:p>
            <a:pPr algn="just">
              <a:lnSpc>
                <a:spcPct val="150000"/>
              </a:lnSpc>
            </a:pPr>
            <a:r>
              <a:rPr lang="ru-RU" sz="1600" dirty="0">
                <a:solidFill>
                  <a:schemeClr val="accent1">
                    <a:lumMod val="50000"/>
                  </a:schemeClr>
                </a:solidFill>
                <a:latin typeface="Georgia" panose="02040502050405020303" pitchFamily="18" charset="0"/>
              </a:rPr>
              <a:t>– выплачивается выходное пособие в размере среднего месячного заработка;</a:t>
            </a:r>
          </a:p>
          <a:p>
            <a:pPr algn="just">
              <a:lnSpc>
                <a:spcPct val="150000"/>
              </a:lnSpc>
            </a:pPr>
            <a:r>
              <a:rPr lang="ru-RU" sz="1600" dirty="0">
                <a:solidFill>
                  <a:schemeClr val="accent1">
                    <a:lumMod val="50000"/>
                  </a:schemeClr>
                </a:solidFill>
                <a:latin typeface="Georgia" panose="02040502050405020303" pitchFamily="18" charset="0"/>
              </a:rPr>
              <a:t>– сохраняется средняя заработная плата на период трудоустройства при сокращении численности (штата), но не свыше двух месяцев со дня увольнения с учетом выплаты выходного пособия, а также в порядке исключения и в течение третьего месяца со дня увольнения по решению органа по трудоустройству при условии, если работник заблаговременно (в двухнедельный срок после увольнения) обратился в этот орган и не был им трудоустроен</a:t>
            </a:r>
            <a:r>
              <a:rPr lang="ru-RU" sz="1600" dirty="0" smtClean="0">
                <a:solidFill>
                  <a:schemeClr val="accent1">
                    <a:lumMod val="50000"/>
                  </a:schemeClr>
                </a:solidFill>
                <a:latin typeface="Georgia" panose="02040502050405020303" pitchFamily="18" charset="0"/>
              </a:rPr>
              <a:t>;</a:t>
            </a:r>
          </a:p>
          <a:p>
            <a:pPr algn="just">
              <a:lnSpc>
                <a:spcPct val="150000"/>
              </a:lnSpc>
            </a:pPr>
            <a:r>
              <a:rPr lang="ru-RU" sz="1600" dirty="0">
                <a:solidFill>
                  <a:schemeClr val="accent1">
                    <a:lumMod val="50000"/>
                  </a:schemeClr>
                </a:solidFill>
                <a:latin typeface="Georgia" panose="02040502050405020303" pitchFamily="18" charset="0"/>
              </a:rPr>
              <a:t>– сохраняется средняя заработная плата с учетом месячного выходного пособия при ликвидации и реорганизации предприятия на период трудоустройства, но не более чем на три месяца.</a:t>
            </a:r>
          </a:p>
          <a:p>
            <a:pPr algn="just">
              <a:lnSpc>
                <a:spcPct val="150000"/>
              </a:lnSpc>
            </a:pPr>
            <a:endParaRPr lang="ru-RU" sz="1600" dirty="0">
              <a:solidFill>
                <a:schemeClr val="accent1">
                  <a:lumMod val="50000"/>
                </a:schemeClr>
              </a:solidFill>
              <a:latin typeface="Georgia" panose="02040502050405020303" pitchFamily="18" charset="0"/>
            </a:endParaRP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4138122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1921" y="1358369"/>
            <a:ext cx="10014154" cy="5493812"/>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Наряду со льготами, установленными законом, организации могут принять решение за счет своих собственных средств осуществить ряд компенсаций с тем, чтобы поддержать высвобождаемых работников.</a:t>
            </a:r>
          </a:p>
          <a:p>
            <a:pPr algn="just">
              <a:lnSpc>
                <a:spcPct val="150000"/>
              </a:lnSpc>
            </a:pPr>
            <a:r>
              <a:rPr lang="ru-RU" sz="2000" dirty="0">
                <a:solidFill>
                  <a:schemeClr val="accent1">
                    <a:lumMod val="50000"/>
                  </a:schemeClr>
                </a:solidFill>
                <a:latin typeface="Georgia" panose="02040502050405020303" pitchFamily="18" charset="0"/>
              </a:rPr>
              <a:t>Целесообразно ознакомить высвобождаемых работников с информацией о работе частных агентств по трудоустройству и оказать им в этом содействие.</a:t>
            </a:r>
          </a:p>
          <a:p>
            <a:pPr algn="just">
              <a:lnSpc>
                <a:spcPct val="150000"/>
              </a:lnSpc>
            </a:pPr>
            <a:r>
              <a:rPr lang="ru-RU" sz="2000" dirty="0">
                <a:solidFill>
                  <a:schemeClr val="accent1">
                    <a:lumMod val="50000"/>
                  </a:schemeClr>
                </a:solidFill>
                <a:latin typeface="Georgia" panose="02040502050405020303" pitchFamily="18" charset="0"/>
              </a:rPr>
              <a:t>Социально-психологическая поддержка высвобождаемых работников включает:</a:t>
            </a:r>
          </a:p>
          <a:p>
            <a:pPr algn="just">
              <a:lnSpc>
                <a:spcPct val="150000"/>
              </a:lnSpc>
            </a:pPr>
            <a:r>
              <a:rPr lang="ru-RU" sz="2000" dirty="0">
                <a:solidFill>
                  <a:schemeClr val="accent1">
                    <a:lumMod val="50000"/>
                  </a:schemeClr>
                </a:solidFill>
                <a:latin typeface="Georgia" panose="02040502050405020303" pitchFamily="18" charset="0"/>
              </a:rPr>
              <a:t>– предоставление правдивой и полной информации;</a:t>
            </a:r>
          </a:p>
          <a:p>
            <a:pPr algn="just">
              <a:lnSpc>
                <a:spcPct val="150000"/>
              </a:lnSpc>
            </a:pPr>
            <a:r>
              <a:rPr lang="ru-RU" sz="2000" dirty="0">
                <a:solidFill>
                  <a:schemeClr val="accent1">
                    <a:lumMod val="50000"/>
                  </a:schemeClr>
                </a:solidFill>
                <a:latin typeface="Georgia" panose="02040502050405020303" pitchFamily="18" charset="0"/>
              </a:rPr>
              <a:t>– овладение навыками управления стрессом;</a:t>
            </a:r>
          </a:p>
          <a:p>
            <a:pPr algn="just">
              <a:lnSpc>
                <a:spcPct val="150000"/>
              </a:lnSpc>
            </a:pPr>
            <a:r>
              <a:rPr lang="ru-RU" sz="2000" dirty="0">
                <a:solidFill>
                  <a:schemeClr val="accent1">
                    <a:lumMod val="50000"/>
                  </a:schemeClr>
                </a:solidFill>
                <a:latin typeface="Georgia" panose="02040502050405020303" pitchFamily="18" charset="0"/>
              </a:rPr>
              <a:t>– эмоциональную поддержку;</a:t>
            </a:r>
          </a:p>
          <a:p>
            <a:pPr algn="just">
              <a:lnSpc>
                <a:spcPct val="150000"/>
              </a:lnSpc>
            </a:pPr>
            <a:r>
              <a:rPr lang="ru-RU" sz="2000" dirty="0">
                <a:solidFill>
                  <a:schemeClr val="accent1">
                    <a:lumMod val="50000"/>
                  </a:schemeClr>
                </a:solidFill>
                <a:latin typeface="Georgia" panose="02040502050405020303" pitchFamily="18" charset="0"/>
              </a:rPr>
              <a:t>– индивидуальное психологическое консультирование.</a:t>
            </a:r>
          </a:p>
          <a:p>
            <a:pPr algn="just">
              <a:lnSpc>
                <a:spcPct val="150000"/>
              </a:lnSpc>
            </a:pPr>
            <a:endParaRPr lang="ru-RU" sz="1600" dirty="0">
              <a:solidFill>
                <a:schemeClr val="accent1">
                  <a:lumMod val="50000"/>
                </a:schemeClr>
              </a:solidFill>
              <a:latin typeface="Georgia" panose="02040502050405020303" pitchFamily="18" charset="0"/>
            </a:endParaRP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891818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75160" y="1845066"/>
            <a:ext cx="10014154" cy="410881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На Западе уже давно стало традицией при смене </a:t>
            </a:r>
            <a:r>
              <a:rPr lang="ru-RU" sz="2000" dirty="0" smtClean="0">
                <a:solidFill>
                  <a:schemeClr val="accent1">
                    <a:lumMod val="50000"/>
                  </a:schemeClr>
                </a:solidFill>
                <a:latin typeface="Georgia" panose="02040502050405020303" pitchFamily="18" charset="0"/>
              </a:rPr>
              <a:t>места работы </a:t>
            </a:r>
            <a:r>
              <a:rPr lang="ru-RU" sz="2000" dirty="0">
                <a:solidFill>
                  <a:schemeClr val="accent1">
                    <a:lumMod val="50000"/>
                  </a:schemeClr>
                </a:solidFill>
                <a:latin typeface="Georgia" panose="02040502050405020303" pitchFamily="18" charset="0"/>
              </a:rPr>
              <a:t>работник просит работодателя написать рекомендательное письмо. В нашу жизнь культура таких писем только входит, заменяя столь распространенные в прошлом характеристики. Так что многие работодатели просто не знают, как это делать, или у них нет времени. Поэтому кадровой службе надо приготовиться к тому, что рекомендательное письмо придется писать ей, а работодателю останется лишь подписать документ.</a:t>
            </a:r>
          </a:p>
          <a:p>
            <a:pPr algn="just">
              <a:lnSpc>
                <a:spcPct val="150000"/>
              </a:lnSpc>
            </a:pPr>
            <a:endParaRPr lang="ru-RU" sz="1600" dirty="0">
              <a:solidFill>
                <a:schemeClr val="accent1">
                  <a:lumMod val="50000"/>
                </a:schemeClr>
              </a:solidFill>
              <a:latin typeface="Georgia" panose="02040502050405020303" pitchFamily="18" charset="0"/>
            </a:endParaRP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557939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75160" y="1564847"/>
            <a:ext cx="10014154" cy="4566186"/>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Подход к составлению рекомендательных писем так же, как и резюме, индивидуален. Примерная структура, которой следует придерживаться при написании подобных документов, следующая:</a:t>
            </a:r>
          </a:p>
          <a:p>
            <a:pPr algn="just">
              <a:lnSpc>
                <a:spcPct val="150000"/>
              </a:lnSpc>
            </a:pPr>
            <a:r>
              <a:rPr lang="ru-RU" dirty="0">
                <a:solidFill>
                  <a:schemeClr val="accent1">
                    <a:lumMod val="50000"/>
                  </a:schemeClr>
                </a:solidFill>
                <a:latin typeface="Georgia" panose="02040502050405020303" pitchFamily="18" charset="0"/>
              </a:rPr>
              <a:t>1. Заголовок.</a:t>
            </a:r>
          </a:p>
          <a:p>
            <a:pPr algn="just">
              <a:lnSpc>
                <a:spcPct val="150000"/>
              </a:lnSpc>
            </a:pPr>
            <a:r>
              <a:rPr lang="ru-RU" dirty="0">
                <a:solidFill>
                  <a:schemeClr val="accent1">
                    <a:lumMod val="50000"/>
                  </a:schemeClr>
                </a:solidFill>
                <a:latin typeface="Georgia" panose="02040502050405020303" pitchFamily="18" charset="0"/>
              </a:rPr>
              <a:t>2. Подтверждение факта работы в организации.</a:t>
            </a:r>
          </a:p>
          <a:p>
            <a:pPr algn="just">
              <a:lnSpc>
                <a:spcPct val="150000"/>
              </a:lnSpc>
            </a:pPr>
            <a:r>
              <a:rPr lang="ru-RU" dirty="0">
                <a:solidFill>
                  <a:schemeClr val="accent1">
                    <a:lumMod val="50000"/>
                  </a:schemeClr>
                </a:solidFill>
                <a:latin typeface="Georgia" panose="02040502050405020303" pitchFamily="18" charset="0"/>
              </a:rPr>
              <a:t>3. Краткая характеристика (чего добился, как себя зарекомендовал).</a:t>
            </a:r>
          </a:p>
          <a:p>
            <a:pPr algn="just">
              <a:lnSpc>
                <a:spcPct val="150000"/>
              </a:lnSpc>
            </a:pPr>
            <a:r>
              <a:rPr lang="ru-RU" dirty="0">
                <a:solidFill>
                  <a:schemeClr val="accent1">
                    <a:lumMod val="50000"/>
                  </a:schemeClr>
                </a:solidFill>
                <a:latin typeface="Georgia" panose="02040502050405020303" pitchFamily="18" charset="0"/>
              </a:rPr>
              <a:t>4. Рекомендации.</a:t>
            </a:r>
          </a:p>
          <a:p>
            <a:pPr algn="just">
              <a:lnSpc>
                <a:spcPct val="150000"/>
              </a:lnSpc>
            </a:pPr>
            <a:r>
              <a:rPr lang="ru-RU" dirty="0">
                <a:solidFill>
                  <a:schemeClr val="accent1">
                    <a:lumMod val="50000"/>
                  </a:schemeClr>
                </a:solidFill>
                <a:latin typeface="Georgia" panose="02040502050405020303" pitchFamily="18" charset="0"/>
              </a:rPr>
              <a:t>5. Контактные координаты: должность, фамилия, имя, отчество того, кто подписывает рекомендательное письмо, его телефон.</a:t>
            </a:r>
          </a:p>
          <a:p>
            <a:pPr algn="just">
              <a:lnSpc>
                <a:spcPct val="150000"/>
              </a:lnSpc>
            </a:pPr>
            <a:endParaRPr lang="ru-RU" sz="1600" dirty="0">
              <a:solidFill>
                <a:schemeClr val="accent1">
                  <a:lumMod val="50000"/>
                </a:schemeClr>
              </a:solidFill>
              <a:latin typeface="Georgia" panose="02040502050405020303" pitchFamily="18" charset="0"/>
            </a:endParaRP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3204349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75160" y="1564847"/>
            <a:ext cx="10014154" cy="4612353"/>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На рекомендательное письмо можно поставить печать организации. Это необязательно, но для значимости документа не помешает.</a:t>
            </a:r>
          </a:p>
          <a:p>
            <a:pPr algn="just">
              <a:lnSpc>
                <a:spcPct val="150000"/>
              </a:lnSpc>
            </a:pPr>
            <a:r>
              <a:rPr lang="ru-RU" sz="2000" dirty="0">
                <a:solidFill>
                  <a:schemeClr val="accent1">
                    <a:lumMod val="50000"/>
                  </a:schemeClr>
                </a:solidFill>
                <a:latin typeface="Georgia" panose="02040502050405020303" pitchFamily="18" charset="0"/>
              </a:rPr>
              <a:t>Заручиться рекомендациями также можно у человека, который хорошо знает работника, например по месту учебы: преподаватель, руководитель курсовой или дипломной работы, заведующий кафедрой, декан факультета, начальник на рабочем месте.</a:t>
            </a:r>
          </a:p>
          <a:p>
            <a:pPr algn="just">
              <a:lnSpc>
                <a:spcPct val="150000"/>
              </a:lnSpc>
            </a:pPr>
            <a:r>
              <a:rPr lang="ru-RU" sz="2000" dirty="0">
                <a:solidFill>
                  <a:schemeClr val="accent1">
                    <a:lumMod val="50000"/>
                  </a:schemeClr>
                </a:solidFill>
                <a:latin typeface="Georgia" panose="02040502050405020303" pitchFamily="18" charset="0"/>
              </a:rPr>
              <a:t>Таким образом, при высвобождении персонала администрация должна проявлять как можно больше заботы о тех, кого вынуждена высвободить.</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126217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531025" y="805941"/>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8" y="1955716"/>
            <a:ext cx="10250128" cy="1938992"/>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Список литературы:</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1. Маслова В.М. </a:t>
            </a:r>
            <a:r>
              <a:rPr lang="ru-RU" sz="2000" dirty="0">
                <a:solidFill>
                  <a:schemeClr val="accent1">
                    <a:lumMod val="50000"/>
                  </a:schemeClr>
                </a:solidFill>
                <a:latin typeface="Georgia" panose="02040502050405020303" pitchFamily="18" charset="0"/>
              </a:rPr>
              <a:t>Управление персоналом : учебник и практикум для </a:t>
            </a:r>
            <a:r>
              <a:rPr lang="ru-RU" sz="2000" dirty="0" smtClean="0">
                <a:solidFill>
                  <a:schemeClr val="accent1">
                    <a:lumMod val="50000"/>
                  </a:schemeClr>
                </a:solidFill>
                <a:latin typeface="Georgia" panose="02040502050405020303" pitchFamily="18" charset="0"/>
              </a:rPr>
              <a:t>вузов/ </a:t>
            </a:r>
            <a:r>
              <a:rPr lang="ru-RU" sz="2000" dirty="0">
                <a:solidFill>
                  <a:schemeClr val="accent1">
                    <a:lumMod val="50000"/>
                  </a:schemeClr>
                </a:solidFill>
                <a:latin typeface="Georgia" panose="02040502050405020303" pitchFamily="18" charset="0"/>
              </a:rPr>
              <a:t>В. М. </a:t>
            </a:r>
            <a:r>
              <a:rPr lang="ru-RU" sz="2000" dirty="0" smtClean="0">
                <a:solidFill>
                  <a:schemeClr val="accent1">
                    <a:lumMod val="50000"/>
                  </a:schemeClr>
                </a:solidFill>
                <a:latin typeface="Georgia" panose="02040502050405020303" pitchFamily="18" charset="0"/>
              </a:rPr>
              <a:t>Маслова</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5-е </a:t>
            </a:r>
            <a:r>
              <a:rPr lang="ru-RU" sz="2000" dirty="0">
                <a:solidFill>
                  <a:schemeClr val="accent1">
                    <a:lumMod val="50000"/>
                  </a:schemeClr>
                </a:solidFill>
                <a:latin typeface="Georgia" panose="02040502050405020303" pitchFamily="18" charset="0"/>
              </a:rPr>
              <a:t>изд., перераб. и доп. — </a:t>
            </a:r>
            <a:r>
              <a:rPr lang="ru-RU" sz="2000" dirty="0" smtClean="0">
                <a:solidFill>
                  <a:schemeClr val="accent1">
                    <a:lumMod val="50000"/>
                  </a:schemeClr>
                </a:solidFill>
                <a:latin typeface="Georgia" panose="02040502050405020303" pitchFamily="18" charset="0"/>
              </a:rPr>
              <a:t>Москва </a:t>
            </a:r>
            <a:r>
              <a:rPr lang="ru-RU" sz="2000" dirty="0">
                <a:solidFill>
                  <a:schemeClr val="accent1">
                    <a:lumMod val="50000"/>
                  </a:schemeClr>
                </a:solidFill>
                <a:latin typeface="Georgia" panose="02040502050405020303" pitchFamily="18" charset="0"/>
              </a:rPr>
              <a:t>: </a:t>
            </a:r>
            <a:r>
              <a:rPr lang="ru-RU" sz="2000" dirty="0" smtClean="0">
                <a:solidFill>
                  <a:schemeClr val="accent1">
                    <a:lumMod val="50000"/>
                  </a:schemeClr>
                </a:solidFill>
                <a:latin typeface="Georgia" panose="02040502050405020303" pitchFamily="18" charset="0"/>
              </a:rPr>
              <a:t>Издательство </a:t>
            </a:r>
            <a:r>
              <a:rPr lang="ru-RU" sz="2000" dirty="0">
                <a:solidFill>
                  <a:schemeClr val="accent1">
                    <a:lumMod val="50000"/>
                  </a:schemeClr>
                </a:solidFill>
                <a:latin typeface="Georgia" panose="02040502050405020303" pitchFamily="18" charset="0"/>
              </a:rPr>
              <a:t>Юрайт, </a:t>
            </a:r>
            <a:r>
              <a:rPr lang="ru-RU" sz="2000" dirty="0" smtClean="0">
                <a:solidFill>
                  <a:schemeClr val="accent1">
                    <a:lumMod val="50000"/>
                  </a:schemeClr>
                </a:solidFill>
                <a:latin typeface="Georgia" panose="02040502050405020303" pitchFamily="18" charset="0"/>
              </a:rPr>
              <a:t>2025</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451 </a:t>
            </a:r>
            <a:r>
              <a:rPr lang="ru-RU" sz="2000" dirty="0">
                <a:solidFill>
                  <a:schemeClr val="accent1">
                    <a:lumMod val="50000"/>
                  </a:schemeClr>
                </a:solidFill>
                <a:latin typeface="Georgia" panose="02040502050405020303" pitchFamily="18" charset="0"/>
              </a:rPr>
              <a:t>с. </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269202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1887569" y="3764183"/>
            <a:ext cx="8416859" cy="769441"/>
          </a:xfrm>
          <a:prstGeom prst="rect">
            <a:avLst/>
          </a:prstGeom>
          <a:noFill/>
        </p:spPr>
        <p:txBody>
          <a:bodyPr wrap="square" rtlCol="0">
            <a:spAutoFit/>
          </a:bodyPr>
          <a:lstStyle/>
          <a:p>
            <a:pPr algn="ctr"/>
            <a:r>
              <a:rPr lang="ru-RU" sz="4400" b="1" dirty="0">
                <a:solidFill>
                  <a:srgbClr val="1C448E"/>
                </a:solidFill>
                <a:effectLst>
                  <a:outerShdw blurRad="38100" dist="38100" dir="2700000" algn="tl">
                    <a:srgbClr val="000000">
                      <a:alpha val="43137"/>
                    </a:srgbClr>
                  </a:outerShdw>
                </a:effectLst>
                <a:latin typeface="Georgia" panose="02040502050405020303" pitchFamily="18" charset="0"/>
              </a:rPr>
              <a:t>Спасибо за внимание!</a:t>
            </a:r>
          </a:p>
        </p:txBody>
      </p:sp>
      <p:pic>
        <p:nvPicPr>
          <p:cNvPr id="5" name="Рисунок 4">
            <a:extLst>
              <a:ext uri="{FF2B5EF4-FFF2-40B4-BE49-F238E27FC236}">
                <a16:creationId xmlns:a16="http://schemas.microsoft.com/office/drawing/2014/main" id="{F73A6B1D-8BEA-460D-950C-3411AD2B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184" y="587971"/>
            <a:ext cx="3419994" cy="1138200"/>
          </a:xfrm>
          <a:prstGeom prst="rect">
            <a:avLst/>
          </a:prstGeom>
        </p:spPr>
      </p:pic>
      <p:pic>
        <p:nvPicPr>
          <p:cNvPr id="12" name="Рисунок 11"/>
          <p:cNvPicPr>
            <a:picLocks noChangeAspect="1"/>
          </p:cNvPicPr>
          <p:nvPr/>
        </p:nvPicPr>
        <p:blipFill rotWithShape="1">
          <a:blip r:embed="rId3">
            <a:extLst>
              <a:ext uri="{28A0092B-C50C-407E-A947-70E740481C1C}">
                <a14:useLocalDpi xmlns:a14="http://schemas.microsoft.com/office/drawing/2010/main" val="0"/>
              </a:ext>
            </a:extLst>
          </a:blip>
          <a:srcRect t="79305"/>
          <a:stretch/>
        </p:blipFill>
        <p:spPr>
          <a:xfrm>
            <a:off x="1596609" y="0"/>
            <a:ext cx="8998781" cy="1862259"/>
          </a:xfrm>
          <a:prstGeom prst="rect">
            <a:avLst/>
          </a:prstGeom>
        </p:spPr>
      </p:pic>
    </p:spTree>
    <p:extLst>
      <p:ext uri="{BB962C8B-B14F-4D97-AF65-F5344CB8AC3E}">
        <p14:creationId xmlns:p14="http://schemas.microsoft.com/office/powerpoint/2010/main" val="2659384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12928" y="1520657"/>
            <a:ext cx="10014154" cy="5262979"/>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числе оснований увольнения работника трудовое законодательство называет следующие причины</a:t>
            </a:r>
            <a:r>
              <a:rPr lang="ru-RU" sz="2000" dirty="0" smtClean="0">
                <a:solidFill>
                  <a:schemeClr val="accent1">
                    <a:lumMod val="50000"/>
                  </a:schemeClr>
                </a:solidFill>
                <a:latin typeface="Georgia" panose="02040502050405020303" pitchFamily="18" charset="0"/>
              </a:rPr>
              <a:t>.</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r>
              <a:rPr lang="ru-RU" dirty="0">
                <a:solidFill>
                  <a:schemeClr val="accent1">
                    <a:lumMod val="50000"/>
                  </a:schemeClr>
                </a:solidFill>
                <a:latin typeface="Georgia" panose="02040502050405020303" pitchFamily="18" charset="0"/>
              </a:rPr>
              <a:t>1. </a:t>
            </a:r>
            <a:r>
              <a:rPr lang="ru-RU"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Увольнение при непрохождении испытательного срока</a:t>
            </a:r>
            <a:r>
              <a:rPr lang="ru-RU" b="1" dirty="0">
                <a:solidFill>
                  <a:schemeClr val="accent1">
                    <a:lumMod val="50000"/>
                  </a:schemeClr>
                </a:solidFill>
                <a:latin typeface="Georgia" panose="02040502050405020303" pitchFamily="18" charset="0"/>
              </a:rPr>
              <a:t>.</a:t>
            </a:r>
            <a:r>
              <a:rPr lang="ru-RU" dirty="0">
                <a:solidFill>
                  <a:schemeClr val="accent1">
                    <a:lumMod val="50000"/>
                  </a:schemeClr>
                </a:solidFill>
                <a:latin typeface="Georgia" panose="02040502050405020303" pitchFamily="18" charset="0"/>
              </a:rPr>
              <a:t> Испытательный срок – это мера, направленная на выявление соответствия профессиональных качеств вновь принятого работника занимаемой им должности. Испытательный срок, как правило, длится до трех месяцев, и в течение его трудовой договор с испытуемым может быть расторгнут в любое время. Это условие об испытании должно быть включено в трудовой договор (а также желательно – в приказ и заявление о приеме на работу). В противном случае сотрудник считается принятым на работу без испытательного срока и уволить его на основании непрохождения испытания нельзя. </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045925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98180" y="1358425"/>
            <a:ext cx="10014154" cy="5493812"/>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При неудовлетворительном результате испытания работодатель имеет право досрочно расторгнуть трудовой договор с испытуемым, предупредив его в письменной форме не позднее чем за три дня до даты расторжения, с указанием причин, послуживших основанием для признания работника не выдержавшим испытание</a:t>
            </a:r>
            <a:r>
              <a:rPr lang="ru-RU" dirty="0" smtClean="0">
                <a:solidFill>
                  <a:schemeClr val="accent1">
                    <a:lumMod val="50000"/>
                  </a:schemeClr>
                </a:solidFill>
                <a:latin typeface="Georgia" panose="02040502050405020303" pitchFamily="18" charset="0"/>
              </a:rPr>
              <a:t>.</a:t>
            </a:r>
          </a:p>
          <a:p>
            <a:pPr algn="just">
              <a:lnSpc>
                <a:spcPct val="150000"/>
              </a:lnSpc>
            </a:pPr>
            <a:endParaRPr lang="ru-RU" dirty="0" smtClean="0">
              <a:solidFill>
                <a:schemeClr val="accent1">
                  <a:lumMod val="50000"/>
                </a:schemeClr>
              </a:solidFill>
              <a:latin typeface="Georgia" panose="02040502050405020303" pitchFamily="18" charset="0"/>
            </a:endParaRPr>
          </a:p>
          <a:p>
            <a:pPr algn="just">
              <a:lnSpc>
                <a:spcPct val="150000"/>
              </a:lnSpc>
            </a:pPr>
            <a:r>
              <a:rPr lang="ru-RU" dirty="0">
                <a:solidFill>
                  <a:schemeClr val="accent1">
                    <a:lumMod val="50000"/>
                  </a:schemeClr>
                </a:solidFill>
                <a:latin typeface="Georgia" panose="02040502050405020303" pitchFamily="18" charset="0"/>
              </a:rPr>
              <a:t>2. </a:t>
            </a:r>
            <a:r>
              <a:rPr lang="ru-RU"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Расторжение трудового договора по соглашению сторон</a:t>
            </a:r>
            <a:r>
              <a:rPr lang="ru-RU" b="1" dirty="0">
                <a:solidFill>
                  <a:schemeClr val="accent1">
                    <a:lumMod val="50000"/>
                  </a:schemeClr>
                </a:solidFill>
                <a:latin typeface="Georgia" panose="02040502050405020303" pitchFamily="18" charset="0"/>
              </a:rPr>
              <a:t>. </a:t>
            </a:r>
            <a:r>
              <a:rPr lang="ru-RU" dirty="0">
                <a:solidFill>
                  <a:schemeClr val="accent1">
                    <a:lumMod val="50000"/>
                  </a:schemeClr>
                </a:solidFill>
                <a:latin typeface="Georgia" panose="02040502050405020303" pitchFamily="18" charset="0"/>
              </a:rPr>
              <a:t>Это весьма удобный и бесконфликтный способ расторжения трудовых отношений, предусмотренный ТК РФ. Суть его заключается в том, что стороны договариваются прекратить трудовой договор в определенный, выбранный ими самими срок. Этот способ удобно использовать, когда обе стороны настроены на разрыв трудовых отношений, а дата выбирается с учетом их взаимных интересов (например, когда будет подобрана замена увольняющемуся сотруднику или когда тот найдет новое место работы).</a:t>
            </a: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495293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2425" y="1364188"/>
            <a:ext cx="10014154" cy="5493812"/>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3. </a:t>
            </a:r>
            <a:r>
              <a:rPr lang="ru-RU"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Расторжение срочного трудового договора</a:t>
            </a:r>
            <a:r>
              <a:rPr lang="ru-RU" b="1" dirty="0">
                <a:solidFill>
                  <a:schemeClr val="accent1">
                    <a:lumMod val="50000"/>
                  </a:schemeClr>
                </a:solidFill>
                <a:latin typeface="Georgia" panose="02040502050405020303" pitchFamily="18" charset="0"/>
              </a:rPr>
              <a:t>.</a:t>
            </a:r>
            <a:r>
              <a:rPr lang="ru-RU" dirty="0">
                <a:solidFill>
                  <a:schemeClr val="accent1">
                    <a:lumMod val="50000"/>
                  </a:schemeClr>
                </a:solidFill>
                <a:latin typeface="Georgia" panose="02040502050405020303" pitchFamily="18" charset="0"/>
              </a:rPr>
              <a:t> Если с сотрудником, оказавшимся неэффективным, заключен срочный трудовой договор, то его можно расторгнуть легко и просто по истечении срока договора. От работодателя не требуется в этом случае никаких обоснований своего решения. Единственное условие: сотрудник должен быть уведомлен об этом в письменной форме не позднее чем за три дня до увольнения</a:t>
            </a:r>
            <a:r>
              <a:rPr lang="ru-RU" dirty="0" smtClean="0">
                <a:solidFill>
                  <a:schemeClr val="accent1">
                    <a:lumMod val="50000"/>
                  </a:schemeClr>
                </a:solidFill>
                <a:latin typeface="Georgia" panose="02040502050405020303" pitchFamily="18" charset="0"/>
              </a:rPr>
              <a:t>.</a:t>
            </a:r>
          </a:p>
          <a:p>
            <a:pPr algn="just">
              <a:lnSpc>
                <a:spcPct val="150000"/>
              </a:lnSpc>
            </a:pPr>
            <a:endParaRPr lang="ru-RU" dirty="0" smtClean="0">
              <a:solidFill>
                <a:schemeClr val="accent1">
                  <a:lumMod val="50000"/>
                </a:schemeClr>
              </a:solidFill>
              <a:latin typeface="Georgia" panose="02040502050405020303" pitchFamily="18" charset="0"/>
            </a:endParaRPr>
          </a:p>
          <a:p>
            <a:pPr algn="just">
              <a:lnSpc>
                <a:spcPct val="150000"/>
              </a:lnSpc>
            </a:pPr>
            <a:r>
              <a:rPr lang="ru-RU" dirty="0">
                <a:solidFill>
                  <a:schemeClr val="accent1">
                    <a:lumMod val="50000"/>
                  </a:schemeClr>
                </a:solidFill>
                <a:latin typeface="Georgia" panose="02040502050405020303" pitchFamily="18" charset="0"/>
              </a:rPr>
              <a:t>4. </a:t>
            </a:r>
            <a:r>
              <a:rPr lang="ru-RU"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Увольнение по сокращению численности или штата работников.</a:t>
            </a:r>
            <a:r>
              <a:rPr lang="ru-RU"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 </a:t>
            </a:r>
            <a:r>
              <a:rPr lang="ru-RU" dirty="0">
                <a:solidFill>
                  <a:schemeClr val="accent1">
                    <a:lumMod val="50000"/>
                  </a:schemeClr>
                </a:solidFill>
                <a:latin typeface="Georgia" panose="02040502050405020303" pitchFamily="18" charset="0"/>
              </a:rPr>
              <a:t>Процедура реализации этой нормы ТК РФ достаточно сложная. Необходимо письменно предупредить увольняемых работников не менее чем за два месяца. Нужно предварительно попытаться трудоустроить их на другие имеющиеся вакантные должности в организации. При увольнении работодатель обязан выплатить выходное пособие и среднемесячную зарплату за два следующих месяца. </a:t>
            </a: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514973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2425" y="1275697"/>
            <a:ext cx="10014154" cy="5443350"/>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Несмотря на то что преимущественное право на сохранение должности имеют работники с наиболее высокой квалификацией и производительностью, при равных показателях предпочтение должно отдаваться семейным лицам и некоторым другим категориям персонала. С учетом всего вышеперечисленного очевидно, что сокращение численности или штата – не лучший способ избавиться от неэффективных работников</a:t>
            </a:r>
            <a:r>
              <a:rPr lang="ru-RU" dirty="0" smtClean="0">
                <a:solidFill>
                  <a:schemeClr val="accent1">
                    <a:lumMod val="50000"/>
                  </a:schemeClr>
                </a:solidFill>
                <a:latin typeface="Georgia" panose="02040502050405020303" pitchFamily="18" charset="0"/>
              </a:rPr>
              <a:t>.</a:t>
            </a:r>
          </a:p>
          <a:p>
            <a:pPr algn="just">
              <a:lnSpc>
                <a:spcPct val="150000"/>
              </a:lnSpc>
            </a:pPr>
            <a:endParaRPr lang="ru-RU" dirty="0">
              <a:solidFill>
                <a:schemeClr val="accent1">
                  <a:lumMod val="50000"/>
                </a:schemeClr>
              </a:solidFill>
              <a:latin typeface="Georgia" panose="02040502050405020303" pitchFamily="18" charset="0"/>
            </a:endParaRPr>
          </a:p>
          <a:p>
            <a:pPr algn="just">
              <a:lnSpc>
                <a:spcPct val="150000"/>
              </a:lnSpc>
            </a:pPr>
            <a:r>
              <a:rPr lang="ru-RU" dirty="0">
                <a:solidFill>
                  <a:schemeClr val="accent1">
                    <a:lumMod val="50000"/>
                  </a:schemeClr>
                </a:solidFill>
                <a:latin typeface="Georgia" panose="02040502050405020303" pitchFamily="18" charset="0"/>
              </a:rPr>
              <a:t>5. </a:t>
            </a:r>
            <a:r>
              <a:rPr lang="ru-RU" b="1" dirty="0">
                <a:solidFill>
                  <a:schemeClr val="accent1">
                    <a:lumMod val="50000"/>
                  </a:schemeClr>
                </a:solidFill>
                <a:latin typeface="Georgia" panose="02040502050405020303" pitchFamily="18" charset="0"/>
              </a:rPr>
              <a:t>Увольнение работника по состоянию здоровья или вследствие недостаточной квалификации.</a:t>
            </a:r>
            <a:r>
              <a:rPr lang="ru-RU" dirty="0">
                <a:solidFill>
                  <a:schemeClr val="accent1">
                    <a:lumMod val="50000"/>
                  </a:schemeClr>
                </a:solidFill>
                <a:latin typeface="Georgia" panose="02040502050405020303" pitchFamily="18" charset="0"/>
              </a:rPr>
              <a:t> В данном случае увольнение возможно только в том случае, если неудовлетворительное состояние здоровья подтверждено медицинской справкой, а недостаточная квалификация – результатами аттестации. Уволить сотрудника на том основании, что он часто берет больничный, нельзя. Для увольнения потребуется медицинское заключение о стойкой неспособности работника исполнять конкретный вид работы. </a:t>
            </a: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863184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0915" y="1408432"/>
            <a:ext cx="10014154" cy="4662815"/>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Несоответствие же занимаемой должности вследствие недостаточной квалификации может быть подтверждено только результатами аттестации. Между тем ТК РФ не содержит общих правил ее проведения. Однако для отдельных категорий работников утверждены отраслевые правила проведения аттестаций, ими и можно руководствоваться. При проведении аттестации важно иметь в виду: во-первых, аттестации должны проводиться регулярно, а не только тогда, когда возникла необходимость кого-либо уволить; во- вторых, выводы аттестационной комиссии могут оказаться несостоятельными, если будет установлен факт недостаточной квалификации вследствие непродолжительного трудового стажа, а также по мотиву отсутствия специального образования; в-третьих, прежде чем уволить работника по данному основанию, работодатель обязан предложить ему другую, более подходящую его опыту и квалификации работу в организации.  </a:t>
            </a: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497595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0915" y="1467426"/>
            <a:ext cx="10014154" cy="5078313"/>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6. </a:t>
            </a:r>
            <a:r>
              <a:rPr lang="ru-RU"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Увольнение работника при неоднократном неисполнении им трудовых обязанностей, если он имеет дисциплинарное взыскание</a:t>
            </a:r>
            <a:r>
              <a:rPr lang="ru-RU" b="1" dirty="0">
                <a:solidFill>
                  <a:schemeClr val="accent1">
                    <a:lumMod val="50000"/>
                  </a:schemeClr>
                </a:solidFill>
                <a:latin typeface="Georgia" panose="02040502050405020303" pitchFamily="18" charset="0"/>
              </a:rPr>
              <a:t>. </a:t>
            </a:r>
            <a:r>
              <a:rPr lang="ru-RU" dirty="0">
                <a:solidFill>
                  <a:schemeClr val="accent1">
                    <a:lumMod val="50000"/>
                  </a:schemeClr>
                </a:solidFill>
                <a:latin typeface="Georgia" panose="02040502050405020303" pitchFamily="18" charset="0"/>
              </a:rPr>
              <a:t>Это хороший повод для увольнения работника, халатно относящегося к своим обязанностям, если терпение руководства иссякло. Для увольнения по данному основанию необходимо, чтобы в течение года к работнику уже применялись меры дисциплинарной ответственности. Следует учесть, что факт наличия дисциплинарных взысканий должен быть документально подтвержден, для чего необходимо соблюдать процедуру наложения дисциплинарных взысканий: 1) факт нарушения дисциплины должен быть подтвержден письменным объяснением работника; 2) приказ о наложении дисциплинарного взыскания должен быть объявлен под расписку не позднее трех дней с момента его подписания и применен не позднее месяца со дня обнаружения проступка.</a:t>
            </a: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077014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1921" y="1600161"/>
            <a:ext cx="10014154" cy="4247317"/>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7. </a:t>
            </a:r>
            <a:r>
              <a:rPr lang="ru-RU"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Увольнение из-за однократного грубого нарушения работником трудовых обязанностей</a:t>
            </a:r>
            <a:r>
              <a:rPr lang="ru-RU" b="1" dirty="0">
                <a:solidFill>
                  <a:schemeClr val="accent1">
                    <a:lumMod val="50000"/>
                  </a:schemeClr>
                </a:solidFill>
                <a:latin typeface="Georgia" panose="02040502050405020303" pitchFamily="18" charset="0"/>
              </a:rPr>
              <a:t>.</a:t>
            </a:r>
            <a:r>
              <a:rPr lang="ru-RU" dirty="0">
                <a:solidFill>
                  <a:schemeClr val="accent1">
                    <a:lumMod val="50000"/>
                  </a:schemeClr>
                </a:solidFill>
                <a:latin typeface="Georgia" panose="02040502050405020303" pitchFamily="18" charset="0"/>
              </a:rPr>
              <a:t> Однократным грубым нарушением трудовых обязанностей могут считаться следующие действия:</a:t>
            </a:r>
          </a:p>
          <a:p>
            <a:pPr lvl="1" algn="just">
              <a:lnSpc>
                <a:spcPct val="150000"/>
              </a:lnSpc>
            </a:pPr>
            <a:r>
              <a:rPr lang="ru-RU" dirty="0">
                <a:solidFill>
                  <a:schemeClr val="accent1">
                    <a:lumMod val="50000"/>
                  </a:schemeClr>
                </a:solidFill>
                <a:latin typeface="Georgia" panose="02040502050405020303" pitchFamily="18" charset="0"/>
              </a:rPr>
              <a:t>– прогул;</a:t>
            </a:r>
          </a:p>
          <a:p>
            <a:pPr lvl="1" algn="just">
              <a:lnSpc>
                <a:spcPct val="150000"/>
              </a:lnSpc>
            </a:pPr>
            <a:r>
              <a:rPr lang="ru-RU" dirty="0">
                <a:solidFill>
                  <a:schemeClr val="accent1">
                    <a:lumMod val="50000"/>
                  </a:schemeClr>
                </a:solidFill>
                <a:latin typeface="Georgia" panose="02040502050405020303" pitchFamily="18" charset="0"/>
              </a:rPr>
              <a:t>– появление на работе в состоянии алкогольного или иного опьянения;</a:t>
            </a:r>
          </a:p>
          <a:p>
            <a:pPr lvl="1" algn="just">
              <a:lnSpc>
                <a:spcPct val="150000"/>
              </a:lnSpc>
            </a:pPr>
            <a:r>
              <a:rPr lang="ru-RU" dirty="0">
                <a:solidFill>
                  <a:schemeClr val="accent1">
                    <a:lumMod val="50000"/>
                  </a:schemeClr>
                </a:solidFill>
                <a:latin typeface="Georgia" panose="02040502050405020303" pitchFamily="18" charset="0"/>
              </a:rPr>
              <a:t>– разглашение охраняемой законом государственной или коммерческой тайны;</a:t>
            </a:r>
          </a:p>
          <a:p>
            <a:pPr lvl="1" algn="just">
              <a:lnSpc>
                <a:spcPct val="150000"/>
              </a:lnSpc>
            </a:pPr>
            <a:r>
              <a:rPr lang="ru-RU" dirty="0">
                <a:solidFill>
                  <a:schemeClr val="accent1">
                    <a:lumMod val="50000"/>
                  </a:schemeClr>
                </a:solidFill>
                <a:latin typeface="Georgia" panose="02040502050405020303" pitchFamily="18" charset="0"/>
              </a:rPr>
              <a:t>– совершение по месту работы хищения, растраты или умышленного уничтожения имущества;</a:t>
            </a:r>
          </a:p>
          <a:p>
            <a:pPr lvl="1" algn="just">
              <a:lnSpc>
                <a:spcPct val="150000"/>
              </a:lnSpc>
            </a:pPr>
            <a:r>
              <a:rPr lang="ru-RU" dirty="0">
                <a:solidFill>
                  <a:schemeClr val="accent1">
                    <a:lumMod val="50000"/>
                  </a:schemeClr>
                </a:solidFill>
                <a:latin typeface="Georgia" panose="02040502050405020303" pitchFamily="18" charset="0"/>
              </a:rPr>
              <a:t>– нарушение правил техники безопасности с наступлением тяжких последствий.</a:t>
            </a: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38283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1497</TotalTime>
  <Words>1303</Words>
  <Application>Microsoft Office PowerPoint</Application>
  <PresentationFormat>Широкоэкранный</PresentationFormat>
  <Paragraphs>89</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Arial</vt:lpstr>
      <vt:lpstr>Calibri</vt:lpstr>
      <vt:lpstr>Calibri Light</vt:lpstr>
      <vt:lpstr>Georgia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ielie</cp:lastModifiedBy>
  <cp:revision>142</cp:revision>
  <dcterms:created xsi:type="dcterms:W3CDTF">2021-11-29T13:06:40Z</dcterms:created>
  <dcterms:modified xsi:type="dcterms:W3CDTF">2025-04-27T19:16:07Z</dcterms:modified>
</cp:coreProperties>
</file>