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9" r:id="rId13"/>
    <p:sldId id="268"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73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5B106E36-FD25-4E2D-B0AA-010F637433A0}" type="datetimeFigureOut">
              <a:rPr lang="ru-RU" smtClean="0"/>
              <a:pPr/>
              <a:t>06.12.2025</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6" name="Дата 25"/>
          <p:cNvSpPr>
            <a:spLocks noGrp="1"/>
          </p:cNvSpPr>
          <p:nvPr>
            <p:ph type="dt" sz="half" idx="10"/>
          </p:nvPr>
        </p:nvSpPr>
        <p:spPr/>
        <p:txBody>
          <a:bodyPr rtlCol="0"/>
          <a:lstStyle/>
          <a:p>
            <a:fld id="{5B106E36-FD25-4E2D-B0AA-010F637433A0}" type="datetimeFigureOut">
              <a:rPr lang="ru-RU" smtClean="0"/>
              <a:pPr/>
              <a:t>06.12.2025</a:t>
            </a:fld>
            <a:endParaRPr lang="ru-RU"/>
          </a:p>
        </p:txBody>
      </p:sp>
      <p:sp>
        <p:nvSpPr>
          <p:cNvPr id="27" name="Номер слайда 26"/>
          <p:cNvSpPr>
            <a:spLocks noGrp="1"/>
          </p:cNvSpPr>
          <p:nvPr>
            <p:ph type="sldNum" sz="quarter" idx="11"/>
          </p:nvPr>
        </p:nvSpPr>
        <p:spPr/>
        <p:txBody>
          <a:bodyPr rtlCol="0"/>
          <a:lstStyle/>
          <a:p>
            <a:fld id="{725C68B6-61C2-468F-89AB-4B9F7531AA68}"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5B106E36-FD25-4E2D-B0AA-010F637433A0}" type="datetimeFigureOut">
              <a:rPr lang="ru-RU" smtClean="0"/>
              <a:pPr/>
              <a:t>06.12.2025</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06.12.2025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B106E36-FD25-4E2D-B0AA-010F637433A0}" type="datetimeFigureOut">
              <a:rPr lang="ru-RU" smtClean="0"/>
              <a:pPr/>
              <a:t>06.12.2025</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b="1" dirty="0">
                <a:latin typeface="Times New Roman" pitchFamily="18" charset="0"/>
                <a:cs typeface="Times New Roman" pitchFamily="18" charset="0"/>
              </a:rPr>
              <a:t>Экономическая оценка трудового потенциала организации </a:t>
            </a:r>
            <a:endParaRPr lang="ru-RU"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92500" lnSpcReduction="20000"/>
          </a:bodyPr>
          <a:lstStyle/>
          <a:p>
            <a:pPr marL="0" indent="533400">
              <a:lnSpc>
                <a:spcPct val="120000"/>
              </a:lnSpc>
              <a:buNone/>
            </a:pPr>
            <a:r>
              <a:rPr lang="ru-RU" dirty="0">
                <a:latin typeface="Times New Roman" pitchFamily="18" charset="0"/>
                <a:cs typeface="Times New Roman" pitchFamily="18" charset="0"/>
              </a:rPr>
              <a:t>Управление трудовым потенциалом работника предполагает определение не только качественных и количественных его характеристик, но и анализ степени использования, а также оценки уровня развития в предстоящий период. Сущность управления персоналом на отечественных предприятиях на основе оценки состояния его трудового потенциала сводится к решению трех взаимосвязанных задач.</a:t>
            </a:r>
          </a:p>
          <a:p>
            <a:pPr marL="0" indent="533400">
              <a:lnSpc>
                <a:spcPct val="120000"/>
              </a:lnSpc>
              <a:buNone/>
            </a:pPr>
            <a:r>
              <a:rPr lang="ru-RU" dirty="0">
                <a:latin typeface="Times New Roman" pitchFamily="18" charset="0"/>
                <a:cs typeface="Times New Roman" pitchFamily="18" charset="0"/>
              </a:rPr>
              <a:t>Первая задача относится к формированию таких производительных способностей человека, которые наиболее полно отвечают требованиям, предъявляемым к качеству рабочей силы, уровню соответствия квалификации персонала конкретным рабочим местам и выполняемым функциям.</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92500" lnSpcReduction="20000"/>
          </a:bodyPr>
          <a:lstStyle/>
          <a:p>
            <a:pPr marL="0" indent="533400">
              <a:lnSpc>
                <a:spcPct val="110000"/>
              </a:lnSpc>
              <a:buNone/>
            </a:pPr>
            <a:r>
              <a:rPr lang="ru-RU" dirty="0">
                <a:latin typeface="Times New Roman" pitchFamily="18" charset="0"/>
                <a:cs typeface="Times New Roman" pitchFamily="18" charset="0"/>
              </a:rPr>
              <a:t>Вторая задача касается создания таких производственно-технических, социально-экономических, санитарно-гигиенических, психофизиологических условий труда, при которых происходит наиболее рациональное использование имеющихся на производстве ограниченных экономических ресурсов, трудового потенциала работников и их личностных способностей к данному виду труда.</a:t>
            </a:r>
          </a:p>
          <a:p>
            <a:pPr marL="0" indent="533400">
              <a:lnSpc>
                <a:spcPct val="110000"/>
              </a:lnSpc>
              <a:buNone/>
            </a:pPr>
            <a:r>
              <a:rPr lang="ru-RU" dirty="0">
                <a:latin typeface="Times New Roman" pitchFamily="18" charset="0"/>
                <a:cs typeface="Times New Roman" pitchFamily="18" charset="0"/>
              </a:rPr>
              <a:t>Третья задача означает, что сама организация трудовых процессов должна способствовать развитию профессиональных способностей работников, снижению их утомляемости и повышению работоспособности в течение длительного периода трудовой деятельности.</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a:bodyPr>
          <a:lstStyle/>
          <a:p>
            <a:pPr marL="0" indent="533400">
              <a:buNone/>
            </a:pPr>
            <a:r>
              <a:rPr lang="ru-RU" dirty="0">
                <a:latin typeface="Times New Roman" pitchFamily="18" charset="0"/>
                <a:cs typeface="Times New Roman" pitchFamily="18" charset="0"/>
              </a:rPr>
              <a:t>Структура трудового потенциала организации представляет собой состав и соотношение различных демографических, социальных, функциональных, профессиональных, личностных и многих других характеристик и показателей развития групп работников и складывающихся взаимоотношений между ними в процессе выполнения совместной трудовой деятельности. </a:t>
            </a:r>
          </a:p>
          <a:p>
            <a:pPr marL="0" indent="533400">
              <a:buNone/>
            </a:pPr>
            <a:r>
              <a:rPr lang="ru-RU" dirty="0">
                <a:latin typeface="Times New Roman" pitchFamily="18" charset="0"/>
                <a:cs typeface="Times New Roman" pitchFamily="18" charset="0"/>
              </a:rPr>
              <a:t>С теоретических позиций в структуре трудового потенциала организации принято выделять четыре основных составляющих: кадровый, профессиональный, квалификационный и организационный потенциал.</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70000" lnSpcReduction="20000"/>
          </a:bodyPr>
          <a:lstStyle/>
          <a:p>
            <a:pPr marL="0" indent="533400">
              <a:lnSpc>
                <a:spcPct val="120000"/>
              </a:lnSpc>
              <a:buNone/>
            </a:pPr>
            <a:r>
              <a:rPr lang="ru-RU" i="1" dirty="0">
                <a:latin typeface="Times New Roman" pitchFamily="18" charset="0"/>
                <a:cs typeface="Times New Roman" pitchFamily="18" charset="0"/>
              </a:rPr>
              <a:t>Кадровый </a:t>
            </a:r>
            <a:r>
              <a:rPr lang="ru-RU" dirty="0">
                <a:latin typeface="Times New Roman" pitchFamily="18" charset="0"/>
                <a:cs typeface="Times New Roman" pitchFamily="18" charset="0"/>
              </a:rPr>
              <a:t>потенциал включает в себя имеющиеся у работников профессиональные знания, умения и навыки, уровень развития которых обусловливает профессиональную компетентность кадров, а также познавательные способности, наличие которых служит основой непрерывного развития трудового потенциала как отдельных работников, так и всей организации.</a:t>
            </a:r>
          </a:p>
          <a:p>
            <a:pPr marL="0" indent="533400">
              <a:lnSpc>
                <a:spcPct val="120000"/>
              </a:lnSpc>
              <a:buNone/>
            </a:pPr>
            <a:r>
              <a:rPr lang="ru-RU" i="1" dirty="0">
                <a:latin typeface="Times New Roman" pitchFamily="18" charset="0"/>
                <a:cs typeface="Times New Roman" pitchFamily="18" charset="0"/>
              </a:rPr>
              <a:t>Профессиональный </a:t>
            </a:r>
            <a:r>
              <a:rPr lang="ru-RU" dirty="0">
                <a:latin typeface="Times New Roman" pitchFamily="18" charset="0"/>
                <a:cs typeface="Times New Roman" pitchFamily="18" charset="0"/>
              </a:rPr>
              <a:t>потенциал представляет собой сложившуюся на предприятии структуру профессий, специальностей и должностей, соотношением между которыми определяются на предприятии количественные и качественные показатели численности отдельных категорий персонала, а также перечень необходимых рабочих мест и профессиональные требования к наемным работникам. В условиях рынка состав и структура профессий непрерывно изменяются в соответствии с динамикой спроса на выпускаемую продукцию, внедрением новой техники и технологии, применением передовых форм и методов организации труда и производства и многих других научно-технических факторов.</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Autofit/>
          </a:bodyPr>
          <a:lstStyle/>
          <a:p>
            <a:pPr marL="0" indent="533400">
              <a:lnSpc>
                <a:spcPct val="120000"/>
              </a:lnSpc>
              <a:buNone/>
            </a:pPr>
            <a:r>
              <a:rPr lang="ru-RU" sz="1500" i="1" dirty="0">
                <a:latin typeface="Times New Roman" pitchFamily="18" charset="0"/>
                <a:cs typeface="Times New Roman" pitchFamily="18" charset="0"/>
              </a:rPr>
              <a:t>Квалификационный </a:t>
            </a:r>
            <a:r>
              <a:rPr lang="ru-RU" sz="1500" dirty="0">
                <a:latin typeface="Times New Roman" pitchFamily="18" charset="0"/>
                <a:cs typeface="Times New Roman" pitchFamily="18" charset="0"/>
              </a:rPr>
              <a:t>потенциал характеризуется уровнем квалификации персонала организации, а также качественными изменениями в трудовом потенциале. В соответствии с имеющейся квалификацией и опытом работы каждый работник имеет установленный разряд, среднее значение которого по той или иной категории персонала может служить важной квалификационной характеристикой трудового потенциала предприятия. Между уровнем квалификации и степенью развития человеческого потенциала существует прямая зависимость. При оценке трудового потенциала следует учитывать рост квалификации и ее влияние на конечные результаты трудовой деятельности.</a:t>
            </a:r>
          </a:p>
          <a:p>
            <a:pPr marL="0" indent="533400">
              <a:lnSpc>
                <a:spcPct val="120000"/>
              </a:lnSpc>
              <a:buNone/>
            </a:pPr>
            <a:r>
              <a:rPr lang="ru-RU" sz="1500" i="1" dirty="0">
                <a:latin typeface="Times New Roman" pitchFamily="18" charset="0"/>
                <a:cs typeface="Times New Roman" pitchFamily="18" charset="0"/>
              </a:rPr>
              <a:t>Организационный </a:t>
            </a:r>
            <a:r>
              <a:rPr lang="ru-RU" sz="1500" dirty="0">
                <a:latin typeface="Times New Roman" pitchFamily="18" charset="0"/>
                <a:cs typeface="Times New Roman" pitchFamily="18" charset="0"/>
              </a:rPr>
              <a:t>потенциал определяется эффективностью функционирования трудового коллектива как соответствующего подразделения или организации в целом. Рациональная организация труда персонала позволяет наилучшим образом соединить в едином трудовом процессе все основные производственные ресурсы, правильно расставить рабочую силу на выполняемых технологических операциях, согласовать работу всех участников производственного процесса, обеспечить полное использование трудового потенциала каждого исполнителя на всех взаимосвязанных рабочих местах и тем самым создать необходимые организационные условия для достижения высокой работоспособности человека, продуктивности труда и эффективности производства. Появление в условиях рыночных отношений организационной необходимости в расстановке персонала по рабочим местам с учетом сложности работ, а также в определении оптимальных пропорций между различными категориями работников требует от организаторов труда не только качественной, но и количественной оценки трудового потенциала отдельных людей и всей организации на любом уровне управления персоналом.</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1066800"/>
          </a:xfrm>
        </p:spPr>
        <p:txBody>
          <a:bodyPr>
            <a:noAutofit/>
          </a:bodyPr>
          <a:lstStyle/>
          <a:p>
            <a:r>
              <a:rPr lang="ru-RU" sz="2800" b="1" dirty="0">
                <a:latin typeface="Times New Roman" pitchFamily="18" charset="0"/>
                <a:cs typeface="Times New Roman" pitchFamily="18" charset="0"/>
              </a:rPr>
              <a:t>Взаимосвязь понятий «трудовой потенциал», «кадровый потенциал», «человеческий капитал».</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700808"/>
            <a:ext cx="8229600" cy="4873728"/>
          </a:xfrm>
        </p:spPr>
        <p:txBody>
          <a:bodyPr>
            <a:normAutofit fontScale="77500" lnSpcReduction="20000"/>
          </a:bodyPr>
          <a:lstStyle/>
          <a:p>
            <a:pPr marL="0" indent="533400">
              <a:lnSpc>
                <a:spcPct val="120000"/>
              </a:lnSpc>
              <a:buNone/>
            </a:pPr>
            <a:r>
              <a:rPr lang="ru-RU" dirty="0"/>
              <a:t>Трудовой потенциал — возможное количество и качество труда, которым располагает предприятие или производственный коллектив при данном уровне развития науки и техники. Трудовой потенциал на том или ином предприятии выступает как воплощенная в конкретных личностях рабочая сила, взятая в совокупности своих качественных характеристик как реализованных, так и нереализованных в определенных условиях производства. Трудовой потенциал выступает в качестве интегральной характеристики количества, качества и меры реализации совокупной способности к труду и тем самым определяет возможности как отдельных работников, так и их больших и малых групп.</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6025856"/>
          </a:xfrm>
        </p:spPr>
        <p:txBody>
          <a:bodyPr>
            <a:noAutofit/>
          </a:bodyPr>
          <a:lstStyle/>
          <a:p>
            <a:pPr marL="0" indent="533400">
              <a:lnSpc>
                <a:spcPct val="120000"/>
              </a:lnSpc>
              <a:buNone/>
            </a:pPr>
            <a:r>
              <a:rPr lang="ru-RU" sz="2100" dirty="0">
                <a:latin typeface="Times New Roman" pitchFamily="18" charset="0"/>
                <a:cs typeface="Times New Roman" pitchFamily="18" charset="0"/>
              </a:rPr>
              <a:t>Кадровый </a:t>
            </a:r>
            <a:r>
              <a:rPr lang="ru-RU" sz="2100" i="1" dirty="0">
                <a:latin typeface="Times New Roman" pitchFamily="18" charset="0"/>
                <a:cs typeface="Times New Roman" pitchFamily="18" charset="0"/>
              </a:rPr>
              <a:t>потенциал </a:t>
            </a:r>
            <a:r>
              <a:rPr lang="ru-RU" sz="2100" dirty="0">
                <a:latin typeface="Times New Roman" pitchFamily="18" charset="0"/>
                <a:cs typeface="Times New Roman" pitchFamily="18" charset="0"/>
              </a:rPr>
              <a:t>- включает в себя имеющиеся у работников профессиональные знания, умения и навыки, уровень развития которых обусловливает профессиональную компетентность кадров, а также познавательные способности, наличие которых служит основой непрерывного развития трудового потенциала как отдельных работников, так и всей организации.</a:t>
            </a:r>
          </a:p>
          <a:p>
            <a:pPr marL="0" indent="533400">
              <a:lnSpc>
                <a:spcPct val="120000"/>
              </a:lnSpc>
              <a:buNone/>
            </a:pPr>
            <a:r>
              <a:rPr lang="ru-RU" sz="2100" i="1" dirty="0">
                <a:latin typeface="Times New Roman" pitchFamily="18" charset="0"/>
                <a:cs typeface="Times New Roman" pitchFamily="18" charset="0"/>
              </a:rPr>
              <a:t>Человеческий капитал -</a:t>
            </a:r>
            <a:r>
              <a:rPr lang="ru-RU" sz="2100" dirty="0">
                <a:latin typeface="Times New Roman" pitchFamily="18" charset="0"/>
                <a:cs typeface="Times New Roman" pitchFamily="18" charset="0"/>
              </a:rPr>
              <a:t> приведенная дисконтированная величина дополнительной производительности людей с опытом и квалификацией, превышающая производительность неквалифицированного труда. Человеческий капитал может быть приобретен путем специальной подготовки или вследствие обучения на производстве. Подобно капиталу в форме материальных активов, он подвержен старению в результате изменения технологии или спроса. В отличие от капитала в форме материальных активов он не может быть продан в обществе, где отсутствует рабство; это означает, что он не может быть использован в качестве обеспечения кредитов.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92500" lnSpcReduction="20000"/>
          </a:bodyPr>
          <a:lstStyle/>
          <a:p>
            <a:pPr marL="0" indent="533400">
              <a:lnSpc>
                <a:spcPct val="110000"/>
              </a:lnSpc>
              <a:buNone/>
            </a:pPr>
            <a:r>
              <a:rPr lang="ru-RU" dirty="0">
                <a:latin typeface="Times New Roman" pitchFamily="18" charset="0"/>
                <a:cs typeface="Times New Roman" pitchFamily="18" charset="0"/>
              </a:rPr>
              <a:t>За подготовку, необходимую для создания человеческого капитала, надо платить. Подготовка специфического для данной фирмы человеческого капитала, которая не увеличивает способность рабочих получать большую заработную плату вне нее, может быть обеспечена работодателями. Общий или профессиональный человеческий капитал, который может быть использован другими работодателями, увеличивает способность рабочих получать большую заработную плату в других фирмах, поэтому в целом предприниматели неохотно осуществляют этот вид подготовки. Следовательно, издержки по созданию человеческого капитала ложатся в основном на самих людей, их семьи, благотворительные учреждения или государство.</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1066800"/>
          </a:xfrm>
        </p:spPr>
        <p:txBody>
          <a:bodyPr>
            <a:normAutofit/>
          </a:bodyPr>
          <a:lstStyle/>
          <a:p>
            <a:r>
              <a:rPr lang="ru-RU" sz="2800" b="1" dirty="0">
                <a:latin typeface="Times New Roman" pitchFamily="18" charset="0"/>
                <a:cs typeface="Times New Roman" pitchFamily="18" charset="0"/>
              </a:rPr>
              <a:t>Современная концепция «человеческого капитала».</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700808"/>
            <a:ext cx="8229600" cy="4873728"/>
          </a:xfrm>
        </p:spPr>
        <p:txBody>
          <a:bodyPr>
            <a:normAutofit fontScale="70000" lnSpcReduction="20000"/>
          </a:bodyPr>
          <a:lstStyle/>
          <a:p>
            <a:pPr marL="0" indent="533400">
              <a:lnSpc>
                <a:spcPct val="120000"/>
              </a:lnSpc>
              <a:buNone/>
            </a:pPr>
            <a:r>
              <a:rPr lang="ru-RU" dirty="0">
                <a:latin typeface="Times New Roman" pitchFamily="18" charset="0"/>
                <a:cs typeface="Times New Roman" pitchFamily="18" charset="0"/>
              </a:rPr>
              <a:t>Проблема развития человеческого капитала имеет глубокие корни в истории экономической мысли. Первую попытку оценить денежную стоимость производительных качеств человека сделал </a:t>
            </a:r>
            <a:r>
              <a:rPr lang="ru-RU" dirty="0" err="1">
                <a:latin typeface="Times New Roman" pitchFamily="18" charset="0"/>
                <a:cs typeface="Times New Roman" pitchFamily="18" charset="0"/>
              </a:rPr>
              <a:t>В.Петти</a:t>
            </a:r>
            <a:r>
              <a:rPr lang="ru-RU" dirty="0">
                <a:latin typeface="Times New Roman" pitchFamily="18" charset="0"/>
                <a:cs typeface="Times New Roman" pitchFamily="18" charset="0"/>
              </a:rPr>
              <a:t>, – родоначальник английской классической политэкономии. Он отмечал, что богатство общества зависит от характера занятий людей, различая бесполезные занятия и занятия, которые «повышают квалификацию людей и располагают их к тому или иному виду деятельности, которая сама по себе имеет огромное значение».</a:t>
            </a:r>
          </a:p>
          <a:p>
            <a:pPr marL="0" indent="533400">
              <a:lnSpc>
                <a:spcPct val="120000"/>
              </a:lnSpc>
              <a:buNone/>
            </a:pPr>
            <a:r>
              <a:rPr lang="ru-RU" dirty="0">
                <a:latin typeface="Times New Roman" pitchFamily="18" charset="0"/>
                <a:cs typeface="Times New Roman" pitchFamily="18" charset="0"/>
              </a:rPr>
              <a:t>В. </a:t>
            </a:r>
            <a:r>
              <a:rPr lang="ru-RU" dirty="0" err="1">
                <a:latin typeface="Times New Roman" pitchFamily="18" charset="0"/>
                <a:cs typeface="Times New Roman" pitchFamily="18" charset="0"/>
              </a:rPr>
              <a:t>Петти</a:t>
            </a:r>
            <a:r>
              <a:rPr lang="ru-RU" dirty="0">
                <a:latin typeface="Times New Roman" pitchFamily="18" charset="0"/>
                <a:cs typeface="Times New Roman" pitchFamily="18" charset="0"/>
              </a:rPr>
              <a:t> видел также большую пользу в общественном образовании. Его точка зрения состояла в том, что «школы и университеты должны быть организованы так, чтобы не дать возможности амбициям привилегированных родителей затопить эти заведения </a:t>
            </a:r>
            <a:r>
              <a:rPr lang="ru-RU" dirty="0" err="1">
                <a:latin typeface="Times New Roman" pitchFamily="18" charset="0"/>
                <a:cs typeface="Times New Roman" pitchFamily="18" charset="0"/>
              </a:rPr>
              <a:t>тупицами</a:t>
            </a:r>
            <a:r>
              <a:rPr lang="ru-RU" dirty="0">
                <a:latin typeface="Times New Roman" pitchFamily="18" charset="0"/>
                <a:cs typeface="Times New Roman" pitchFamily="18" charset="0"/>
              </a:rPr>
              <a:t>, и чтобы в качестве учеников могли быть избраны действительно способнейшие».</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70000" lnSpcReduction="20000"/>
          </a:bodyPr>
          <a:lstStyle/>
          <a:p>
            <a:pPr marL="0" indent="533400">
              <a:lnSpc>
                <a:spcPct val="120000"/>
              </a:lnSpc>
              <a:buNone/>
            </a:pPr>
            <a:r>
              <a:rPr lang="ru-RU" dirty="0">
                <a:latin typeface="Times New Roman" pitchFamily="18" charset="0"/>
                <a:cs typeface="Times New Roman" pitchFamily="18" charset="0"/>
              </a:rPr>
              <a:t>Позднее идея человеческого капитала находит отражение в «Исследовании о природе и причинах богатства народов» А.Смита (1776г.). Производительные качества работника он рассматривал как основной прежде двигатель экономического прогресса. А. Смит писал, что «увеличение производительности полезного труда зависит всего от повышения ловкости и умения рабочего, а затем от улучшения машин и инструментов, с помощью которых он работал».</a:t>
            </a:r>
          </a:p>
          <a:p>
            <a:pPr marL="0" indent="533400">
              <a:lnSpc>
                <a:spcPct val="120000"/>
              </a:lnSpc>
              <a:buNone/>
            </a:pPr>
            <a:r>
              <a:rPr lang="ru-RU" dirty="0">
                <a:latin typeface="Times New Roman" pitchFamily="18" charset="0"/>
                <a:cs typeface="Times New Roman" pitchFamily="18" charset="0"/>
              </a:rPr>
              <a:t>А.Смит считал, что основной капитал состоит из машин и иных орудий труда, из построек, из земли и «из приобретенных и полезных способностей всех жителей и членов общества». Он обращал внимание на то, что «приобретение таких способностей, считая также содержание их обладателя в течение его воспитания, обучения или ученичества, всегда требует действительных издержек, которые представляют собой основной капитал, как бы реализующийся в его личности».</a:t>
            </a:r>
          </a:p>
          <a:p>
            <a:pPr marL="0" indent="533400">
              <a:lnSpc>
                <a:spcPct val="120000"/>
              </a:lnSpc>
              <a:buNone/>
            </a:pPr>
            <a:r>
              <a:rPr lang="ru-RU" dirty="0">
                <a:latin typeface="Times New Roman" pitchFamily="18" charset="0"/>
                <a:cs typeface="Times New Roman" pitchFamily="18" charset="0"/>
              </a:rPr>
              <a:t>Основная идея его исследования, которая является одной из ключевых в теории человеческого капитала, состоит в том, что расходы, связанные с производительными вложениями в человека, способствуют росту производительности и возмещаются вместе с прибылью.</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1066800"/>
          </a:xfrm>
        </p:spPr>
        <p:txBody>
          <a:bodyPr>
            <a:noAutofit/>
          </a:bodyPr>
          <a:lstStyle/>
          <a:p>
            <a:r>
              <a:rPr lang="ru-RU" sz="2400" b="1" dirty="0">
                <a:latin typeface="Times New Roman" pitchFamily="18" charset="0"/>
                <a:cs typeface="Times New Roman" pitchFamily="18" charset="0"/>
              </a:rPr>
              <a:t>Понятие и сущность трудового потенциала общества, организации, работника.</a:t>
            </a:r>
            <a:br>
              <a:rPr lang="ru-RU" sz="2400" dirty="0">
                <a:latin typeface="Times New Roman" pitchFamily="18" charset="0"/>
                <a:cs typeface="Times New Roman" pitchFamily="18" charset="0"/>
              </a:rPr>
            </a:br>
            <a:r>
              <a:rPr lang="ru-RU" sz="2400" b="1" dirty="0">
                <a:latin typeface="Times New Roman" pitchFamily="18" charset="0"/>
                <a:cs typeface="Times New Roman" pitchFamily="18" charset="0"/>
              </a:rPr>
              <a:t>Трудовой потенциал общества, его характеристики.</a:t>
            </a:r>
            <a:endParaRPr lang="ru-RU" sz="24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988840"/>
            <a:ext cx="8229600" cy="4585696"/>
          </a:xfrm>
        </p:spPr>
        <p:txBody>
          <a:bodyPr>
            <a:normAutofit fontScale="85000" lnSpcReduction="20000"/>
          </a:bodyPr>
          <a:lstStyle/>
          <a:p>
            <a:pPr marL="0" indent="457200">
              <a:lnSpc>
                <a:spcPct val="110000"/>
              </a:lnSpc>
              <a:buNone/>
            </a:pPr>
            <a:r>
              <a:rPr lang="ru-RU" dirty="0">
                <a:latin typeface="Times New Roman" pitchFamily="18" charset="0"/>
                <a:cs typeface="Times New Roman" pitchFamily="18" charset="0"/>
              </a:rPr>
              <a:t>Трудовой потенциал общества — совокупная общественная способность к труду, потенциальная трудовая дееспособность общества. Трудовой потенциал общества имеет количественные и качественные характеристики.</a:t>
            </a:r>
          </a:p>
          <a:p>
            <a:pPr marL="0" indent="457200">
              <a:lnSpc>
                <a:spcPct val="110000"/>
              </a:lnSpc>
              <a:buNone/>
            </a:pPr>
            <a:r>
              <a:rPr lang="ru-RU" dirty="0">
                <a:latin typeface="Times New Roman" pitchFamily="18" charset="0"/>
                <a:cs typeface="Times New Roman" pitchFamily="18" charset="0"/>
              </a:rPr>
              <a:t>Количественные характеристики: численность трудоспособного населения — трудовые ресурсы; количество рабочего времени, отрабатываемое трудоспособным населением.</a:t>
            </a:r>
          </a:p>
          <a:p>
            <a:pPr marL="0" indent="457200">
              <a:lnSpc>
                <a:spcPct val="110000"/>
              </a:lnSpc>
              <a:buNone/>
            </a:pPr>
            <a:r>
              <a:rPr lang="ru-RU" dirty="0">
                <a:latin typeface="Times New Roman" pitchFamily="18" charset="0"/>
                <a:cs typeface="Times New Roman" pitchFamily="18" charset="0"/>
              </a:rPr>
              <a:t>Качественные характеристики: состояние здоровья, развитие и физическая дееспособность трудоспособных членов общества, профессионально-квалифицированный уровень трудоспособного населения, социально-личностные характеристики.</a:t>
            </a: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70000" lnSpcReduction="20000"/>
          </a:bodyPr>
          <a:lstStyle/>
          <a:p>
            <a:pPr marL="0" indent="533400">
              <a:lnSpc>
                <a:spcPct val="120000"/>
              </a:lnSpc>
              <a:buNone/>
            </a:pPr>
            <a:r>
              <a:rPr lang="ru-RU" dirty="0">
                <a:latin typeface="Times New Roman" pitchFamily="18" charset="0"/>
                <a:cs typeface="Times New Roman" pitchFamily="18" charset="0"/>
              </a:rPr>
              <a:t>В конце XIX – XX вв. такие экономисты как </a:t>
            </a:r>
            <a:r>
              <a:rPr lang="ru-RU" dirty="0" err="1">
                <a:latin typeface="Times New Roman" pitchFamily="18" charset="0"/>
                <a:cs typeface="Times New Roman" pitchFamily="18" charset="0"/>
              </a:rPr>
              <a:t>Дж.Маккуллох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Ж.Б.Сэй</a:t>
            </a:r>
            <a:r>
              <a:rPr lang="ru-RU" dirty="0">
                <a:latin typeface="Times New Roman" pitchFamily="18" charset="0"/>
                <a:cs typeface="Times New Roman" pitchFamily="18" charset="0"/>
              </a:rPr>
              <a:t>, Дж.Милль, </a:t>
            </a:r>
            <a:r>
              <a:rPr lang="ru-RU" dirty="0" err="1">
                <a:latin typeface="Times New Roman" pitchFamily="18" charset="0"/>
                <a:cs typeface="Times New Roman" pitchFamily="18" charset="0"/>
              </a:rPr>
              <a:t>Н.Сениор</a:t>
            </a:r>
            <a:r>
              <a:rPr lang="ru-RU" dirty="0">
                <a:latin typeface="Times New Roman" pitchFamily="18" charset="0"/>
                <a:cs typeface="Times New Roman" pitchFamily="18" charset="0"/>
              </a:rPr>
              <a:t>, считали, что приобретённые человеком способности к труду следует рассматривать как капитал в его «человеческой» форме. Так, ещё в 1870 г. </a:t>
            </a:r>
            <a:r>
              <a:rPr lang="ru-RU" dirty="0" err="1">
                <a:latin typeface="Times New Roman" pitchFamily="18" charset="0"/>
                <a:cs typeface="Times New Roman" pitchFamily="18" charset="0"/>
              </a:rPr>
              <a:t>Дж.Р.Маккуллох</a:t>
            </a:r>
            <a:r>
              <a:rPr lang="ru-RU" dirty="0">
                <a:latin typeface="Times New Roman" pitchFamily="18" charset="0"/>
                <a:cs typeface="Times New Roman" pitchFamily="18" charset="0"/>
              </a:rPr>
              <a:t> четко определил человека как капитал. По его мнению вместо того, чтобы понимать капитал как часть продукции промышленности, несвойственной человеку, который мог бы быть сделан применимым для его поддержки и способствовать производству, кажется, не существует каких-либо обоснованных причин, по которым сам человек не мог бы им считаться, и очень много причин, по которым он может быть рассмотрен как формируемая часть национального богатства.</a:t>
            </a:r>
          </a:p>
          <a:p>
            <a:pPr marL="0" indent="533400">
              <a:lnSpc>
                <a:spcPct val="120000"/>
              </a:lnSpc>
              <a:buNone/>
            </a:pPr>
            <a:r>
              <a:rPr lang="ru-RU" dirty="0">
                <a:latin typeface="Times New Roman" pitchFamily="18" charset="0"/>
                <a:cs typeface="Times New Roman" pitchFamily="18" charset="0"/>
              </a:rPr>
              <a:t>Важный вклад в осмысление данной проблемы внес Ж.Б. </a:t>
            </a:r>
            <a:r>
              <a:rPr lang="ru-RU" dirty="0" err="1">
                <a:latin typeface="Times New Roman" pitchFamily="18" charset="0"/>
                <a:cs typeface="Times New Roman" pitchFamily="18" charset="0"/>
              </a:rPr>
              <a:t>Сэй</a:t>
            </a:r>
            <a:r>
              <a:rPr lang="ru-RU" dirty="0">
                <a:latin typeface="Times New Roman" pitchFamily="18" charset="0"/>
                <a:cs typeface="Times New Roman" pitchFamily="18" charset="0"/>
              </a:rPr>
              <a:t>. Он утверждал, что профессиональные навыки и способности, приобретенные посредством затрат, ведут к росту производительности труда и в связи с этим могут рассматриваться как капитал. Предполагая, что способности человека могут накапливаться, Ж.Б. </a:t>
            </a:r>
            <a:r>
              <a:rPr lang="ru-RU" dirty="0" err="1">
                <a:latin typeface="Times New Roman" pitchFamily="18" charset="0"/>
                <a:cs typeface="Times New Roman" pitchFamily="18" charset="0"/>
              </a:rPr>
              <a:t>Сэй</a:t>
            </a:r>
            <a:r>
              <a:rPr lang="ru-RU" dirty="0">
                <a:latin typeface="Times New Roman" pitchFamily="18" charset="0"/>
                <a:cs typeface="Times New Roman" pitchFamily="18" charset="0"/>
              </a:rPr>
              <a:t> называл их капиталом.</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92500" lnSpcReduction="20000"/>
          </a:bodyPr>
          <a:lstStyle/>
          <a:p>
            <a:pPr marL="0" indent="533400">
              <a:lnSpc>
                <a:spcPct val="110000"/>
              </a:lnSpc>
              <a:buNone/>
            </a:pPr>
            <a:r>
              <a:rPr lang="ru-RU" dirty="0">
                <a:latin typeface="Times New Roman" pitchFamily="18" charset="0"/>
                <a:cs typeface="Times New Roman" pitchFamily="18" charset="0"/>
              </a:rPr>
              <a:t>Джон Стюарт Милль писал: «Самого человека... я не рассматриваю как богатство. Но его приобретенные способности, которые существуют лишь как средство и порождены трудом, с полным основанием, я считаю, попадают в эту категорию». И далее: «Мастерство, энергия и настойчивость рабочих страны в такой же мере считаются ее богатством, как и их инструменты и машины».</a:t>
            </a:r>
          </a:p>
          <a:p>
            <a:pPr marL="0" indent="533400">
              <a:lnSpc>
                <a:spcPct val="110000"/>
              </a:lnSpc>
              <a:buNone/>
            </a:pPr>
            <a:r>
              <a:rPr lang="ru-RU" dirty="0">
                <a:latin typeface="Times New Roman" pitchFamily="18" charset="0"/>
                <a:cs typeface="Times New Roman" pitchFamily="18" charset="0"/>
              </a:rPr>
              <a:t>Основоположник неоклассического направления в экономической теории А.Маршалл (1842-1924 г.г.) в своей научной работе «Принципы экономической науки» (1890 г.) обращал внимание на то, что «мотивы, побуждающие человека накапливать персональный капитал в виде вложений в образование, сходны с теми, которые побуждают накапливать материальный капитал».</a:t>
            </a: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85000" lnSpcReduction="20000"/>
          </a:bodyPr>
          <a:lstStyle/>
          <a:p>
            <a:pPr marL="0" indent="533400">
              <a:lnSpc>
                <a:spcPct val="110000"/>
              </a:lnSpc>
              <a:buNone/>
            </a:pPr>
            <a:r>
              <a:rPr lang="ru-RU" dirty="0">
                <a:latin typeface="Times New Roman" pitchFamily="18" charset="0"/>
                <a:cs typeface="Times New Roman" pitchFamily="18" charset="0"/>
              </a:rPr>
              <a:t>В конце 30-х гг. ХХ в. Нассау </a:t>
            </a:r>
            <a:r>
              <a:rPr lang="ru-RU" dirty="0" err="1">
                <a:latin typeface="Times New Roman" pitchFamily="18" charset="0"/>
                <a:cs typeface="Times New Roman" pitchFamily="18" charset="0"/>
              </a:rPr>
              <a:t>Сениор</a:t>
            </a:r>
            <a:r>
              <a:rPr lang="ru-RU" dirty="0">
                <a:latin typeface="Times New Roman" pitchFamily="18" charset="0"/>
                <a:cs typeface="Times New Roman" pitchFamily="18" charset="0"/>
              </a:rPr>
              <a:t> предполагал, что человек может успешно трактоваться как капитал. В большинстве своих рассуждений на эту тему он брал в этом качестве мастерство и приобретённые способности, но не самого человека. Тем не менее он трактовал самого человека как капитал с затратами на содержание, вкладываемыми в человека с ожиданием получения выгоды в будущем. Если не считать применяемую автором терминологию, то его рассуждения весьма тесно перекликаются с теорией воспроизводства рабочей силы К.Маркса. Ключевой составной частью определения понятия «рабочая сила» у Маркса и у теоретиков человеческого капитала является один и тот же компонент – человеческие способности. Об их развитии и совокупной эффективности К.Маркс неоднократно говорил, подчеркивая необходимость развития «индивида».</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62500" lnSpcReduction="20000"/>
          </a:bodyPr>
          <a:lstStyle/>
          <a:p>
            <a:pPr marL="0" indent="533400">
              <a:lnSpc>
                <a:spcPct val="120000"/>
              </a:lnSpc>
              <a:buNone/>
            </a:pPr>
            <a:r>
              <a:rPr lang="ru-RU" dirty="0">
                <a:latin typeface="Times New Roman" pitchFamily="18" charset="0"/>
                <a:cs typeface="Times New Roman" pitchFamily="18" charset="0"/>
              </a:rPr>
              <a:t>Научные исследования классиков мировой экономической мысли, развитие практики рыночного хозяйства позволили на рубеже 50-60-х годов XX века сформироваться теории человеческого капитала в самостоятельный раздел экономического анализа. Возвращение экономистов-теоретиков в конце 50-х-начале 60-х годов к идее человеческого капитала и интенсивное развитие этого направления в западной экономической теории вызвано объективными причинами. Оно является попыткой учесть реальные народнохозяйственные сдвиги, порожденные научно-технической революцией и выразившиеся в том, что в современных условиях накопление невещественных элементов богатства (научных достижений, роста уровня образования населения и т.д.) приобрело первостепенное значение для всего хода общественного воспроизводства. Заслуга ее выдвижения принадлежит известному американскому экономисту, лауреату Нобелевской премии 1979 г. Т.Шульцу, а базовая теоретическая модель была разработана в книге Г.Беккера (лауреат Нобелевской премии 1992 г.) «Человеческий капитал: теоретический и эмпирический анализ». Эта работа стала основой для всех последующих исследований в данной области и была признана классикой современной экономической науки.</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77500" lnSpcReduction="20000"/>
          </a:bodyPr>
          <a:lstStyle/>
          <a:p>
            <a:pPr marL="0" indent="533400">
              <a:lnSpc>
                <a:spcPct val="120000"/>
              </a:lnSpc>
              <a:buNone/>
            </a:pPr>
            <a:r>
              <a:rPr lang="ru-RU" dirty="0">
                <a:latin typeface="Times New Roman" pitchFamily="18" charset="0"/>
                <a:cs typeface="Times New Roman" pitchFamily="18" charset="0"/>
              </a:rPr>
              <a:t>В основу анализа Г.Беккер положил представления о человеческом поведении, как рациональном и целесообразном, применяя такие понятия, как цена, редкость, альтернативные издержки и т.п., к самым разнообразным аспектам человеческой жизни. Сформулированная им концепция стала основой для всех последующих исследований в этой области.</a:t>
            </a:r>
          </a:p>
          <a:p>
            <a:pPr marL="0" indent="533400">
              <a:lnSpc>
                <a:spcPct val="120000"/>
              </a:lnSpc>
              <a:buNone/>
            </a:pPr>
            <a:r>
              <a:rPr lang="ru-RU" dirty="0">
                <a:latin typeface="Times New Roman" pitchFamily="18" charset="0"/>
                <a:cs typeface="Times New Roman" pitchFamily="18" charset="0"/>
              </a:rPr>
              <a:t>Человеческий капитал, по мнению Г.Беккера, - это имеющийся у каждого запас знаний, навыков, мотиваций. Инвестициями в него могут быть образование, накопление профессионального опыта, охрана здоровья, географическая мобильность, поиск информации. «Эти инвестиции улучшают квалификацию, знания или здоровье и поэтому способствуют увеличению денежных или натуральных доходов».</a:t>
            </a:r>
          </a:p>
          <a:p>
            <a:pPr marL="0" indent="533400">
              <a:lnSpc>
                <a:spcPct val="120000"/>
              </a:lnSpc>
              <a:buNone/>
            </a:pPr>
            <a:r>
              <a:rPr lang="ru-RU" dirty="0">
                <a:latin typeface="Times New Roman" pitchFamily="18" charset="0"/>
                <a:cs typeface="Times New Roman" pitchFamily="18" charset="0"/>
              </a:rPr>
              <a:t>Другие исследователи в области человеческого капитала (Т.Шульц, </a:t>
            </a:r>
            <a:r>
              <a:rPr lang="ru-RU" dirty="0" err="1">
                <a:latin typeface="Times New Roman" pitchFamily="18" charset="0"/>
                <a:cs typeface="Times New Roman" pitchFamily="18" charset="0"/>
              </a:rPr>
              <a:t>Э.Денисон</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Дж.Кендрик</a:t>
            </a:r>
            <a:r>
              <a:rPr lang="ru-RU" dirty="0">
                <a:latin typeface="Times New Roman" pitchFamily="18" charset="0"/>
                <a:cs typeface="Times New Roman" pitchFamily="18" charset="0"/>
              </a:rPr>
              <a:t>), рассматривали в качестве капитала каждого человека лишь образование.</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62500" lnSpcReduction="20000"/>
          </a:bodyPr>
          <a:lstStyle/>
          <a:p>
            <a:pPr marL="0" indent="533400">
              <a:lnSpc>
                <a:spcPct val="120000"/>
              </a:lnSpc>
              <a:buNone/>
            </a:pPr>
            <a:r>
              <a:rPr lang="ru-RU" dirty="0">
                <a:latin typeface="Times New Roman" pitchFamily="18" charset="0"/>
                <a:cs typeface="Times New Roman" pitchFamily="18" charset="0"/>
              </a:rPr>
              <a:t>Т. Шульц за свои работы по теории «человеческого капитала» и «инвестиций в человека» приобрел славу отца революции вложений в человеческий капитал. Для него эти вложения имели «широкий горизонт». К ним относились вложения в образование в стенах учебных заведений, дома, на работе и т.д.</a:t>
            </a:r>
          </a:p>
          <a:p>
            <a:pPr marL="0" indent="533400">
              <a:lnSpc>
                <a:spcPct val="120000"/>
              </a:lnSpc>
              <a:buNone/>
            </a:pPr>
            <a:r>
              <a:rPr lang="ru-RU" dirty="0">
                <a:latin typeface="Times New Roman" pitchFamily="18" charset="0"/>
                <a:cs typeface="Times New Roman" pitchFamily="18" charset="0"/>
              </a:rPr>
              <a:t>Инвестирование в человеческий капитал (в частности, в образование) он считал единственным путем преодоления бедности страны. Время и усилия учащихся Т. Шульц оценивал как большую половину всех затрат в процессе образования. Он провел оценки стоимости рабочей силы, включая расходы на образование и «потерянное» человеческое время, затраченное на учебу. Важную роль Т. Шульц отводил повышению уровня образования женщин и высшему образованию молодежи, считая «тремя главными функциями высшего образования» обнаружение таланта, обучение и научную работу. «Инвестиции в человека повышают не только уровень производительности труда, но и экономическую ценность его времени». Т. Шульц первым стал применять к нему те же категории, с помощью которых классическая политэкономия анализирует капитал в обычном смысле: прибыль, условия инвестирования и т. д. (сравнивая в экономическом смысле человека с вещественным капиталом).</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lnSpcReduction="10000"/>
          </a:bodyPr>
          <a:lstStyle/>
          <a:p>
            <a:pPr marL="0" indent="533400">
              <a:buNone/>
            </a:pPr>
            <a:r>
              <a:rPr lang="ru-RU" dirty="0">
                <a:latin typeface="Times New Roman" pitchFamily="18" charset="0"/>
                <a:cs typeface="Times New Roman" pitchFamily="18" charset="0"/>
              </a:rPr>
              <a:t>По мнению Т. Шульца и его сторонников:</a:t>
            </a:r>
          </a:p>
          <a:p>
            <a:pPr marL="361950" indent="171450"/>
            <a:r>
              <a:rPr lang="ru-RU" dirty="0">
                <a:latin typeface="Times New Roman" pitchFamily="18" charset="0"/>
                <a:cs typeface="Times New Roman" pitchFamily="18" charset="0"/>
              </a:rPr>
              <a:t>между человеческим и вещественным капиталом нет принципиальных различий, как тот, так и другой приносят доход;</a:t>
            </a:r>
          </a:p>
          <a:p>
            <a:pPr marL="361950" indent="171450"/>
            <a:r>
              <a:rPr lang="ru-RU" dirty="0">
                <a:latin typeface="Times New Roman" pitchFamily="18" charset="0"/>
                <a:cs typeface="Times New Roman" pitchFamily="18" charset="0"/>
              </a:rPr>
              <a:t>рост инвестиций в человека существенно изменяет структуру заработной платы. Основная ее часть — это доход от человеческого капитала;</a:t>
            </a:r>
          </a:p>
          <a:p>
            <a:pPr marL="361950" indent="171450"/>
            <a:r>
              <a:rPr lang="ru-RU" dirty="0">
                <a:latin typeface="Times New Roman" pitchFamily="18" charset="0"/>
                <a:cs typeface="Times New Roman" pitchFamily="18" charset="0"/>
              </a:rPr>
              <a:t>инвестиции в человеческий капитал опережают вложения в вещественный, поэтому собственность на вещественный капитал приобретает вторичное значение;</a:t>
            </a:r>
          </a:p>
          <a:p>
            <a:pPr marL="361950" indent="171450"/>
            <a:r>
              <a:rPr lang="ru-RU" dirty="0">
                <a:latin typeface="Times New Roman" pitchFamily="18" charset="0"/>
                <a:cs typeface="Times New Roman" pitchFamily="18" charset="0"/>
              </a:rPr>
              <a:t>общество, больше вкладывая в человека, может добиться не только роста продукта, но и более равномерного его распределения.</a:t>
            </a:r>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77500" lnSpcReduction="20000"/>
          </a:bodyPr>
          <a:lstStyle/>
          <a:p>
            <a:pPr marL="0" indent="533400">
              <a:lnSpc>
                <a:spcPct val="120000"/>
              </a:lnSpc>
              <a:buNone/>
            </a:pPr>
            <a:r>
              <a:rPr lang="ru-RU" dirty="0">
                <a:latin typeface="Times New Roman" pitchFamily="18" charset="0"/>
                <a:cs typeface="Times New Roman" pitchFamily="18" charset="0"/>
              </a:rPr>
              <a:t>Обратимся теперь к отечественному опыту изучения некоторых вопросов теории человеческого капитала. Хотя русская экономическая школа долгое время не использовала понятие «человеческий капитал», но она также имеет богатый опыт исследования отдельных его аспектов, в частности, экономических аспектов образования. Среди ученых, которые занимались анализом влияния народного образования на социально-экономическое развитие общества можно выделить таких как, И.Т.Посошков, М.В.Ломоносов, Д.И.Менделеев, </a:t>
            </a:r>
            <a:r>
              <a:rPr lang="ru-RU" dirty="0" err="1">
                <a:latin typeface="Times New Roman" pitchFamily="18" charset="0"/>
                <a:cs typeface="Times New Roman" pitchFamily="18" charset="0"/>
              </a:rPr>
              <a:t>А.И.Чупров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И.ИЛнжул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Е.НЛнжул</a:t>
            </a:r>
            <a:r>
              <a:rPr lang="ru-RU" dirty="0">
                <a:latin typeface="Times New Roman" pitchFamily="18" charset="0"/>
                <a:cs typeface="Times New Roman" pitchFamily="18" charset="0"/>
              </a:rPr>
              <a:t>, С.Г.Струмилин и другие. Идеи авторов касались вопросов экономической ценности образования, необходимости увеличения затрат государства на образование, а также повышения его качества. Количественная оценка факторов образования для экономического роста была дана С.Г.Струмилиным в 1924 году в статье «Хозяйственное значение народного образования».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85000" lnSpcReduction="20000"/>
          </a:bodyPr>
          <a:lstStyle/>
          <a:p>
            <a:pPr marL="0" indent="533400">
              <a:lnSpc>
                <a:spcPct val="110000"/>
              </a:lnSpc>
              <a:buNone/>
            </a:pPr>
            <a:r>
              <a:rPr lang="ru-RU" dirty="0">
                <a:latin typeface="Times New Roman" pitchFamily="18" charset="0"/>
                <a:cs typeface="Times New Roman" pitchFamily="18" charset="0"/>
              </a:rPr>
              <a:t>Эта работа вызвала дискуссии, главным образом, в направлении доказательств производительного и непроизводительного характера педагогического труда. В этой же работе им были проведены расчеты эффективности всеобщего обучения по 10-летнему плану реформы образования в РСФСР. Он также доказал, что высшее образование, соответствующее 14 годам школьного обучения, дает прирост квалификации в 2,8 раза больше, чем соответствующий по продолжительности стаж. С.Г.Струмилин пришел к выводу, что экономическая эффективность высшего образования меньше, чем начального и среднего. Издержки на образование были рассчитаны им методом «потерянных заработков». Но экономический анализ образования С.Г.Струмилин проводил с позиции оценки рентабельности, а это отличается от понимания «инвестиций в человеческий капитал».</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77500" lnSpcReduction="20000"/>
          </a:bodyPr>
          <a:lstStyle/>
          <a:p>
            <a:pPr marL="0" indent="533400">
              <a:lnSpc>
                <a:spcPct val="120000"/>
              </a:lnSpc>
              <a:buNone/>
            </a:pPr>
            <a:r>
              <a:rPr lang="ru-RU" dirty="0">
                <a:latin typeface="Times New Roman" pitchFamily="18" charset="0"/>
                <a:cs typeface="Times New Roman" pitchFamily="18" charset="0"/>
              </a:rPr>
              <a:t>Среди современных отечественных исследователей проблем человеческого капитала можно отметить С.А.Дятлова, </a:t>
            </a:r>
            <a:r>
              <a:rPr lang="ru-RU" dirty="0" err="1">
                <a:latin typeface="Times New Roman" pitchFamily="18" charset="0"/>
                <a:cs typeface="Times New Roman" pitchFamily="18" charset="0"/>
              </a:rPr>
              <a:t>Р.И.Капелюшникова</a:t>
            </a:r>
            <a:r>
              <a:rPr lang="ru-RU" dirty="0">
                <a:latin typeface="Times New Roman" pitchFamily="18" charset="0"/>
                <a:cs typeface="Times New Roman" pitchFamily="18" charset="0"/>
              </a:rPr>
              <a:t>, М.М.Критского, С.А.Курганского и других.</a:t>
            </a:r>
          </a:p>
          <a:p>
            <a:pPr marL="0" indent="533400">
              <a:lnSpc>
                <a:spcPct val="120000"/>
              </a:lnSpc>
              <a:buNone/>
            </a:pPr>
            <a:r>
              <a:rPr lang="ru-RU" dirty="0">
                <a:latin typeface="Times New Roman" pitchFamily="18" charset="0"/>
                <a:cs typeface="Times New Roman" pitchFamily="18" charset="0"/>
              </a:rPr>
              <a:t>Так, например, Б.М. Генкин рассматривает человеческий капитал как совокупность качеств, которые определяют производительность и могут стать источниками дохода для человека, семьи, предприятия и общества. Как правило, такими качествами обычно считают здоровье, природные способности, образование, профессионализм, мобильность.</a:t>
            </a:r>
          </a:p>
          <a:p>
            <a:pPr marL="0" indent="533400">
              <a:lnSpc>
                <a:spcPct val="120000"/>
              </a:lnSpc>
              <a:buNone/>
            </a:pPr>
            <a:r>
              <a:rPr lang="ru-RU" dirty="0">
                <a:latin typeface="Times New Roman" pitchFamily="18" charset="0"/>
                <a:cs typeface="Times New Roman" pitchFamily="18" charset="0"/>
              </a:rPr>
              <a:t>С точки зрения А.Н. Добрынина и С.А. Дятлова, «Человеческий капитал представляет собой форму проявления производительных сил человека в рыночной экономике..., адекватную форму организации производительных сил человека, включенных в систему социально ориентированной рыночной экономики в качестве ведущего, творческого фактора общественного воспроизводства».</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70000" lnSpcReduction="20000"/>
          </a:bodyPr>
          <a:lstStyle/>
          <a:p>
            <a:pPr marL="0" indent="457200">
              <a:lnSpc>
                <a:spcPct val="120000"/>
              </a:lnSpc>
              <a:buNone/>
            </a:pPr>
            <a:r>
              <a:rPr lang="ru-RU" dirty="0">
                <a:latin typeface="Times New Roman" pitchFamily="18" charset="0"/>
                <a:cs typeface="Times New Roman" pitchFamily="18" charset="0"/>
              </a:rPr>
              <a:t>Структура трудового потенциала общества включает в себя:</a:t>
            </a:r>
          </a:p>
          <a:p>
            <a:pPr marL="0" indent="457200">
              <a:lnSpc>
                <a:spcPct val="120000"/>
              </a:lnSpc>
              <a:buNone/>
            </a:pPr>
            <a:r>
              <a:rPr lang="ru-RU" dirty="0">
                <a:latin typeface="Times New Roman" pitchFamily="18" charset="0"/>
                <a:cs typeface="Times New Roman" pitchFamily="18" charset="0"/>
              </a:rPr>
              <a:t>1. трудовой потенциал личности,</a:t>
            </a:r>
          </a:p>
          <a:p>
            <a:pPr marL="0" indent="457200">
              <a:lnSpc>
                <a:spcPct val="120000"/>
              </a:lnSpc>
              <a:buNone/>
            </a:pPr>
            <a:r>
              <a:rPr lang="ru-RU" dirty="0">
                <a:latin typeface="Times New Roman" pitchFamily="18" charset="0"/>
                <a:cs typeface="Times New Roman" pitchFamily="18" charset="0"/>
              </a:rPr>
              <a:t>2. трудовой потенциал коллектива предприятия, организации, фирмы,</a:t>
            </a:r>
          </a:p>
          <a:p>
            <a:pPr marL="0" indent="457200">
              <a:lnSpc>
                <a:spcPct val="120000"/>
              </a:lnSpc>
              <a:buNone/>
            </a:pPr>
            <a:r>
              <a:rPr lang="ru-RU" dirty="0">
                <a:latin typeface="Times New Roman" pitchFamily="18" charset="0"/>
                <a:cs typeface="Times New Roman" pitchFamily="18" charset="0"/>
              </a:rPr>
              <a:t>3. трудовой потенциал отрасли, региона.</a:t>
            </a:r>
          </a:p>
          <a:p>
            <a:pPr marL="0" indent="457200">
              <a:lnSpc>
                <a:spcPct val="120000"/>
              </a:lnSpc>
              <a:buNone/>
            </a:pPr>
            <a:r>
              <a:rPr lang="ru-RU" dirty="0">
                <a:latin typeface="Times New Roman" pitchFamily="18" charset="0"/>
                <a:cs typeface="Times New Roman" pitchFamily="18" charset="0"/>
              </a:rPr>
              <a:t>Уровни трудового потенциала:</a:t>
            </a:r>
          </a:p>
          <a:p>
            <a:pPr marL="0" indent="457200">
              <a:lnSpc>
                <a:spcPct val="120000"/>
              </a:lnSpc>
              <a:buNone/>
            </a:pPr>
            <a:r>
              <a:rPr lang="ru-RU" dirty="0">
                <a:latin typeface="Times New Roman" pitchFamily="18" charset="0"/>
                <a:cs typeface="Times New Roman" pitchFamily="18" charset="0"/>
              </a:rPr>
              <a:t>1. личный (возможности каждого человека);</a:t>
            </a:r>
          </a:p>
          <a:p>
            <a:pPr marL="0" indent="457200">
              <a:lnSpc>
                <a:spcPct val="120000"/>
              </a:lnSpc>
              <a:buNone/>
            </a:pPr>
            <a:r>
              <a:rPr lang="ru-RU" dirty="0">
                <a:latin typeface="Times New Roman" pitchFamily="18" charset="0"/>
                <a:cs typeface="Times New Roman" pitchFamily="18" charset="0"/>
              </a:rPr>
              <a:t>2. локальный (коллектива предприятия, фирмы);</a:t>
            </a:r>
          </a:p>
          <a:p>
            <a:pPr marL="0" indent="457200">
              <a:lnSpc>
                <a:spcPct val="120000"/>
              </a:lnSpc>
              <a:buNone/>
            </a:pPr>
            <a:r>
              <a:rPr lang="ru-RU" dirty="0">
                <a:latin typeface="Times New Roman" pitchFamily="18" charset="0"/>
                <a:cs typeface="Times New Roman" pitchFamily="18" charset="0"/>
              </a:rPr>
              <a:t>3. отрасли, региона;</a:t>
            </a:r>
          </a:p>
          <a:p>
            <a:pPr marL="0" indent="457200">
              <a:lnSpc>
                <a:spcPct val="120000"/>
              </a:lnSpc>
              <a:buNone/>
            </a:pPr>
            <a:r>
              <a:rPr lang="ru-RU" dirty="0">
                <a:latin typeface="Times New Roman" pitchFamily="18" charset="0"/>
                <a:cs typeface="Times New Roman" pitchFamily="18" charset="0"/>
              </a:rPr>
              <a:t>4. совокупный (соединение и взаимодействие личных (групповых) потенциалов).</a:t>
            </a:r>
          </a:p>
          <a:p>
            <a:pPr marL="0" indent="457200">
              <a:lnSpc>
                <a:spcPct val="120000"/>
              </a:lnSpc>
              <a:buNone/>
            </a:pPr>
            <a:r>
              <a:rPr lang="ru-RU" dirty="0">
                <a:latin typeface="Times New Roman" pitchFamily="18" charset="0"/>
                <a:cs typeface="Times New Roman" pitchFamily="18" charset="0"/>
              </a:rPr>
              <a:t>Понятие «трудовой потенциал» отражает три временных аспекта:</a:t>
            </a:r>
          </a:p>
          <a:p>
            <a:pPr marL="0" indent="457200">
              <a:lnSpc>
                <a:spcPct val="120000"/>
              </a:lnSpc>
              <a:buNone/>
            </a:pPr>
            <a:r>
              <a:rPr lang="ru-RU" dirty="0">
                <a:latin typeface="Times New Roman" pitchFamily="18" charset="0"/>
                <a:cs typeface="Times New Roman" pitchFamily="18" charset="0"/>
              </a:rPr>
              <a:t>1. потенциал накопленный (прошлый);</a:t>
            </a:r>
          </a:p>
          <a:p>
            <a:pPr marL="0" indent="457200">
              <a:lnSpc>
                <a:spcPct val="120000"/>
              </a:lnSpc>
              <a:buNone/>
            </a:pPr>
            <a:r>
              <a:rPr lang="ru-RU" dirty="0">
                <a:latin typeface="Times New Roman" pitchFamily="18" charset="0"/>
                <a:cs typeface="Times New Roman" pitchFamily="18" charset="0"/>
              </a:rPr>
              <a:t>2. использование трудового потенциала (в настоящем);</a:t>
            </a:r>
          </a:p>
          <a:p>
            <a:pPr marL="0" indent="457200">
              <a:lnSpc>
                <a:spcPct val="120000"/>
              </a:lnSpc>
              <a:buNone/>
            </a:pPr>
            <a:r>
              <a:rPr lang="ru-RU" dirty="0">
                <a:latin typeface="Times New Roman" pitchFamily="18" charset="0"/>
                <a:cs typeface="Times New Roman" pitchFamily="18" charset="0"/>
              </a:rPr>
              <a:t>3. возможность развития трудового потенциала в будущем.</a:t>
            </a:r>
          </a:p>
          <a:p>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70000" lnSpcReduction="20000"/>
          </a:bodyPr>
          <a:lstStyle/>
          <a:p>
            <a:pPr marL="0" indent="533400">
              <a:lnSpc>
                <a:spcPct val="120000"/>
              </a:lnSpc>
              <a:buNone/>
            </a:pPr>
            <a:r>
              <a:rPr lang="ru-RU" dirty="0">
                <a:latin typeface="Times New Roman" pitchFamily="18" charset="0"/>
                <a:cs typeface="Times New Roman" pitchFamily="18" charset="0"/>
              </a:rPr>
              <a:t>Анализ содержания и условий капитализации человеческого капитала позволяет А.Н. Добрынину и С.А. Дятлову выработать обобщенное определение человеческого капитала как экономической категории современного информационно-инновационного общества. «Человеческий капитал - это сформированный в результате инвестиций и накопленный человеком определенный запас здоровья, знаний, навыков, способностей, мотиваций, которые целесообразно используются в процессе труда, содействуя росту его производительности и заработка».</a:t>
            </a:r>
          </a:p>
          <a:p>
            <a:pPr marL="0" indent="533400">
              <a:lnSpc>
                <a:spcPct val="120000"/>
              </a:lnSpc>
              <a:buNone/>
            </a:pPr>
            <a:r>
              <a:rPr lang="ru-RU" dirty="0">
                <a:latin typeface="Times New Roman" pitchFamily="18" charset="0"/>
                <a:cs typeface="Times New Roman" pitchFamily="18" charset="0"/>
              </a:rPr>
              <a:t>Группа ученых под руководством Л.И. Абалкина, исследующих проблему стратегического развития России в XXI веке, рассматривает человеческий капитал как сумму врожденных способностей, общего и специального образования, приобретенного профессионального опыта, творческого потенциала, морально-психологического и физического здоровья, мотивов деятельности, обеспечивающих возможность приносить доход.</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70000" lnSpcReduction="20000"/>
          </a:bodyPr>
          <a:lstStyle/>
          <a:p>
            <a:pPr marL="0" indent="533400">
              <a:buNone/>
            </a:pPr>
            <a:r>
              <a:rPr lang="ru-RU" dirty="0">
                <a:latin typeface="Times New Roman" pitchFamily="18" charset="0"/>
                <a:cs typeface="Times New Roman" pitchFamily="18" charset="0"/>
              </a:rPr>
              <a:t>Т.Г. </a:t>
            </a:r>
            <a:r>
              <a:rPr lang="ru-RU" dirty="0" err="1">
                <a:latin typeface="Times New Roman" pitchFamily="18" charset="0"/>
                <a:cs typeface="Times New Roman" pitchFamily="18" charset="0"/>
              </a:rPr>
              <a:t>Мясоедова</a:t>
            </a:r>
            <a:r>
              <a:rPr lang="ru-RU" dirty="0">
                <a:latin typeface="Times New Roman" pitchFamily="18" charset="0"/>
                <a:cs typeface="Times New Roman" pitchFamily="18" charset="0"/>
              </a:rPr>
              <a:t> представляет человеческий капитал как совокупность природных способностей, здоровья, приобретенных знаний, профессиональных навыков, мотиваций к труду и постоянному развитию, общей культуры, которая включает знание и соблюдение норм, правил, законов человеческого общения, нравственные ценности.</a:t>
            </a:r>
          </a:p>
          <a:p>
            <a:pPr marL="0" indent="533400">
              <a:buNone/>
            </a:pPr>
            <a:r>
              <a:rPr lang="ru-RU" dirty="0">
                <a:latin typeface="Times New Roman" pitchFamily="18" charset="0"/>
                <a:cs typeface="Times New Roman" pitchFamily="18" charset="0"/>
              </a:rPr>
              <a:t>Подводя итоги, можно сказать, что эволюционное развитие общества сопровождается эволюцией статуса человека в экономической системе общества.</a:t>
            </a:r>
          </a:p>
          <a:p>
            <a:pPr marL="0" indent="533400">
              <a:buNone/>
            </a:pPr>
            <a:r>
              <a:rPr lang="ru-RU" dirty="0">
                <a:latin typeface="Times New Roman" pitchFamily="18" charset="0"/>
                <a:cs typeface="Times New Roman" pitchFamily="18" charset="0"/>
              </a:rPr>
              <a:t>Всемерная информатизация производственных процессов, интерес к факторам экономического роста, ввод в эксплуатацию сложных в управлении механизмов явились причиной формирования в самостоятельный раздел экономического анализа теории человеческого капитала в 60-х годах XX в. Ее сторонники (Т.Шульц, Г. Беккер и др.) исходят из существования двух факторов производства:</a:t>
            </a:r>
          </a:p>
          <a:p>
            <a:pPr marL="361950" indent="171450"/>
            <a:r>
              <a:rPr lang="ru-RU" dirty="0">
                <a:latin typeface="Times New Roman" pitchFamily="18" charset="0"/>
                <a:cs typeface="Times New Roman" pitchFamily="18" charset="0"/>
              </a:rPr>
              <a:t>физического капитала, объединяющего все элементы производительных сил, за исключением самого работника;</a:t>
            </a:r>
          </a:p>
          <a:p>
            <a:pPr marL="361950" indent="171450"/>
            <a:r>
              <a:rPr lang="ru-RU" dirty="0">
                <a:latin typeface="Times New Roman" pitchFamily="18" charset="0"/>
                <a:cs typeface="Times New Roman" pitchFamily="18" charset="0"/>
              </a:rPr>
              <a:t>человеческого капитала, включающего как врожденные способности и таланты, физическую силу и здоровье, так и приобретенные в течение всей жизни человека знания, опыт, навыки.</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92500" lnSpcReduction="20000"/>
          </a:bodyPr>
          <a:lstStyle/>
          <a:p>
            <a:pPr marL="0" indent="533400">
              <a:lnSpc>
                <a:spcPct val="110000"/>
              </a:lnSpc>
              <a:buNone/>
            </a:pPr>
            <a:r>
              <a:rPr lang="ru-RU" dirty="0">
                <a:latin typeface="Times New Roman" pitchFamily="18" charset="0"/>
                <a:cs typeface="Times New Roman" pitchFamily="18" charset="0"/>
              </a:rPr>
              <a:t>Исходя из этой позиции, они утверждают, что инвестиции в человеческий капитал осуществляются всю жизнь и относят к ним расходы на образование, поддержание здоровья и т.д.</a:t>
            </a:r>
          </a:p>
          <a:p>
            <a:pPr marL="0" indent="533400">
              <a:lnSpc>
                <a:spcPct val="110000"/>
              </a:lnSpc>
              <a:buNone/>
            </a:pPr>
            <a:r>
              <a:rPr lang="ru-RU" dirty="0">
                <a:latin typeface="Times New Roman" pitchFamily="18" charset="0"/>
                <a:cs typeface="Times New Roman" pitchFamily="18" charset="0"/>
              </a:rPr>
              <a:t>Таким образом, наиболее полно человеческий капитал можно охарактеризовать следующим образом: это врождённый, сформированный в результате инвестиций и накоплений определенный уровень здоровья, образования, навыков, способностей, мотиваций, энергии, культурного развития, как конкретного индивида, группы людей, так и общества в целом, которые целесообразно используются в той или иной сфере общественного воспроизводства, способствуют экономическому росту и влияют на величину доходов их обладателя.</a:t>
            </a:r>
          </a:p>
          <a:p>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1066800"/>
          </a:xfrm>
        </p:spPr>
        <p:txBody>
          <a:bodyPr>
            <a:normAutofit/>
          </a:bodyPr>
          <a:lstStyle/>
          <a:p>
            <a:r>
              <a:rPr lang="ru-RU" sz="2800" b="1" dirty="0">
                <a:latin typeface="Times New Roman" pitchFamily="18" charset="0"/>
                <a:cs typeface="Times New Roman" pitchFamily="18" charset="0"/>
              </a:rPr>
              <a:t>Методы и инструменты экономической оценки трудового потенциала организации.</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772816"/>
            <a:ext cx="8229600" cy="4801720"/>
          </a:xfrm>
        </p:spPr>
        <p:txBody>
          <a:bodyPr>
            <a:normAutofit fontScale="77500" lnSpcReduction="20000"/>
          </a:bodyPr>
          <a:lstStyle/>
          <a:p>
            <a:pPr marL="0" indent="533400">
              <a:lnSpc>
                <a:spcPct val="120000"/>
              </a:lnSpc>
              <a:buNone/>
            </a:pPr>
            <a:r>
              <a:rPr lang="ru-RU" dirty="0">
                <a:latin typeface="Times New Roman" pitchFamily="18" charset="0"/>
                <a:cs typeface="Times New Roman" pitchFamily="18" charset="0"/>
              </a:rPr>
              <a:t>Оценка трудового потенциала персонала — довольно сложная в методическом и организационном плане задача. Необходимо отметить, что единая универсальная методика, пригодная для решения всего комплекса задач на сегодняшний день отсутствует, как в российской, так и в зарубежной статистической практике. Разработка той или иной методики будет зависеть от целей исследования, оценки, характеризуемой категории работников, организационной культуры и философии фирмы и других факторов.</a:t>
            </a:r>
          </a:p>
          <a:p>
            <a:pPr marL="0" indent="533400">
              <a:lnSpc>
                <a:spcPct val="120000"/>
              </a:lnSpc>
              <a:buNone/>
            </a:pPr>
            <a:r>
              <a:rPr lang="ru-RU" dirty="0">
                <a:latin typeface="Times New Roman" pitchFamily="18" charset="0"/>
                <a:cs typeface="Times New Roman" pitchFamily="18" charset="0"/>
              </a:rPr>
              <a:t>Методы, применяемые в ходе оценки совокупного трудового потенциала предприятия, включают в себя ряд показателей, позволяющих охарактеризовать потенциал работников с качественной и количественной стороны.</a:t>
            </a:r>
          </a:p>
          <a:p>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62500" lnSpcReduction="20000"/>
          </a:bodyPr>
          <a:lstStyle/>
          <a:p>
            <a:pPr marL="0" indent="533400">
              <a:lnSpc>
                <a:spcPct val="120000"/>
              </a:lnSpc>
              <a:buNone/>
            </a:pPr>
            <a:r>
              <a:rPr lang="ru-RU" dirty="0">
                <a:latin typeface="Times New Roman" pitchFamily="18" charset="0"/>
                <a:cs typeface="Times New Roman" pitchFamily="18" charset="0"/>
              </a:rPr>
              <a:t>Для характеристики совокупного трудового потенциала с количественной стороны используются такие показатели, как:</a:t>
            </a:r>
          </a:p>
          <a:p>
            <a:pPr marL="361950" indent="171450">
              <a:lnSpc>
                <a:spcPct val="120000"/>
              </a:lnSpc>
            </a:pPr>
            <a:r>
              <a:rPr lang="ru-RU" dirty="0">
                <a:latin typeface="Times New Roman" pitchFamily="18" charset="0"/>
                <a:cs typeface="Times New Roman" pitchFamily="18" charset="0"/>
              </a:rPr>
              <a:t>численность промышленно-производственного персонала и персонала непромышленных подразделений;</a:t>
            </a:r>
          </a:p>
          <a:p>
            <a:pPr marL="361950" indent="171450">
              <a:lnSpc>
                <a:spcPct val="120000"/>
              </a:lnSpc>
            </a:pPr>
            <a:r>
              <a:rPr lang="ru-RU" dirty="0">
                <a:latin typeface="Times New Roman" pitchFamily="18" charset="0"/>
                <a:cs typeface="Times New Roman" pitchFamily="18" charset="0"/>
              </a:rPr>
              <a:t>количество рабочего времени, возможного для отработки при нормальном уровне интенсивности труда (границы возможного участия работника в труде).</a:t>
            </a:r>
          </a:p>
          <a:p>
            <a:pPr marL="0" indent="533400">
              <a:lnSpc>
                <a:spcPct val="120000"/>
              </a:lnSpc>
              <a:buNone/>
            </a:pPr>
            <a:r>
              <a:rPr lang="ru-RU" dirty="0">
                <a:latin typeface="Times New Roman" pitchFamily="18" charset="0"/>
                <a:cs typeface="Times New Roman" pitchFamily="18" charset="0"/>
              </a:rPr>
              <a:t>Численность промышленно-производственного персонала (Ч</a:t>
            </a:r>
            <a:r>
              <a:rPr lang="ru-RU" baseline="-25000" dirty="0">
                <a:latin typeface="Times New Roman" pitchFamily="18" charset="0"/>
                <a:cs typeface="Times New Roman" pitchFamily="18" charset="0"/>
              </a:rPr>
              <a:t>ППП</a:t>
            </a:r>
            <a:r>
              <a:rPr lang="ru-RU" dirty="0">
                <a:latin typeface="Times New Roman" pitchFamily="18" charset="0"/>
                <a:cs typeface="Times New Roman" pitchFamily="18" charset="0"/>
              </a:rPr>
              <a:t>) является одним из важнейших показателей, характеризующих производственные возможности предприятия. Чем больше численность, тем при прочих равных условиях, больше объем произведённой продукции. Такой путь увеличения объема производства классифицируется как экстенсивный. Однако показатель численности работников, даже по видам деятельности (занятые основной деятельностью, занятые в непроизводственных подразделениях предприятия и др.), по категориям промышленно-производственного персонала, недостаточен для полной характеристики трудового потенциала, особенно для целей управления кадрами в условиях рыночной экономики.</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92500" lnSpcReduction="20000"/>
          </a:bodyPr>
          <a:lstStyle/>
          <a:p>
            <a:pPr marL="0" indent="533400">
              <a:lnSpc>
                <a:spcPct val="110000"/>
              </a:lnSpc>
              <a:buNone/>
            </a:pPr>
            <a:r>
              <a:rPr lang="ru-RU" dirty="0">
                <a:latin typeface="Times New Roman" pitchFamily="18" charset="0"/>
                <a:cs typeface="Times New Roman" pitchFamily="18" charset="0"/>
              </a:rPr>
              <a:t>Экономисты считают, что в качестве основного объемного показателя трудового потенциала выступает человеко-час. Величина совокупного потенциального фонда рабочего времени производственного коллектива представляет разность между календарным фондом (Ф</a:t>
            </a:r>
            <a:r>
              <a:rPr lang="ru-RU" baseline="-25000" dirty="0">
                <a:latin typeface="Times New Roman" pitchFamily="18" charset="0"/>
                <a:cs typeface="Times New Roman" pitchFamily="18" charset="0"/>
              </a:rPr>
              <a:t>К</a:t>
            </a:r>
            <a:r>
              <a:rPr lang="ru-RU" dirty="0">
                <a:latin typeface="Times New Roman" pitchFamily="18" charset="0"/>
                <a:cs typeface="Times New Roman" pitchFamily="18" charset="0"/>
              </a:rPr>
              <a:t>) и суммарными </a:t>
            </a:r>
            <a:r>
              <a:rPr lang="ru-RU" dirty="0" err="1">
                <a:latin typeface="Times New Roman" pitchFamily="18" charset="0"/>
                <a:cs typeface="Times New Roman" pitchFamily="18" charset="0"/>
              </a:rPr>
              <a:t>резервообразующими</a:t>
            </a:r>
            <a:r>
              <a:rPr lang="ru-RU" dirty="0">
                <a:latin typeface="Times New Roman" pitchFamily="18" charset="0"/>
                <a:cs typeface="Times New Roman" pitchFamily="18" charset="0"/>
              </a:rPr>
              <a:t> неявками и перерывами (Т</a:t>
            </a:r>
            <a:r>
              <a:rPr lang="ru-RU" baseline="-25000" dirty="0">
                <a:latin typeface="Times New Roman" pitchFamily="18" charset="0"/>
                <a:cs typeface="Times New Roman" pitchFamily="18" charset="0"/>
              </a:rPr>
              <a:t>ТН</a:t>
            </a:r>
            <a:r>
              <a:rPr lang="ru-RU" dirty="0">
                <a:latin typeface="Times New Roman" pitchFamily="18" charset="0"/>
                <a:cs typeface="Times New Roman" pitchFamily="18" charset="0"/>
              </a:rPr>
              <a:t>), т.е. объемную величину времени выполнения производственного задания данным коллективом работников. К </a:t>
            </a:r>
            <a:r>
              <a:rPr lang="ru-RU" dirty="0" err="1">
                <a:latin typeface="Times New Roman" pitchFamily="18" charset="0"/>
                <a:cs typeface="Times New Roman" pitchFamily="18" charset="0"/>
              </a:rPr>
              <a:t>нерезервообразующим</a:t>
            </a:r>
            <a:r>
              <a:rPr lang="ru-RU" dirty="0">
                <a:latin typeface="Times New Roman" pitchFamily="18" charset="0"/>
                <a:cs typeface="Times New Roman" pitchFamily="18" charset="0"/>
              </a:rPr>
              <a:t> — относятся регламентированные затраты рабочего времени, которые по своей правовой и экономической сущности являются необходимыми и могут служить резервом увеличения времени непосредственной деятельности. В этом фонде отражается весь объём потенциальных возможностей работающих за любой период времени.</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412776"/>
            <a:ext cx="8229600" cy="4325112"/>
          </a:xfrm>
        </p:spPr>
        <p:txBody>
          <a:bodyPr/>
          <a:lstStyle/>
          <a:p>
            <a:pPr marL="0" indent="533400">
              <a:buNone/>
            </a:pPr>
            <a:r>
              <a:rPr lang="ru-RU" dirty="0"/>
              <a:t>Применительно к предприятию величина совокупного потенциального фонда рабочего времени определяется по формуле:</a:t>
            </a:r>
          </a:p>
          <a:p>
            <a:pPr marL="0" indent="533400">
              <a:buNone/>
            </a:pPr>
            <a:r>
              <a:rPr lang="ru-RU" dirty="0"/>
              <a:t>Ф</a:t>
            </a:r>
            <a:r>
              <a:rPr lang="ru-RU" baseline="-25000" dirty="0"/>
              <a:t>П</a:t>
            </a:r>
            <a:r>
              <a:rPr lang="ru-RU" dirty="0"/>
              <a:t> = Ч × Д × Т</a:t>
            </a:r>
            <a:r>
              <a:rPr lang="ru-RU" baseline="-25000" dirty="0"/>
              <a:t>СМ</a:t>
            </a:r>
            <a:r>
              <a:rPr lang="ru-RU" dirty="0"/>
              <a:t>, (1)</a:t>
            </a:r>
          </a:p>
          <a:p>
            <a:pPr marL="0" indent="533400">
              <a:buNone/>
            </a:pPr>
            <a:r>
              <a:rPr lang="ru-RU" dirty="0"/>
              <a:t>где Ф</a:t>
            </a:r>
            <a:r>
              <a:rPr lang="ru-RU" baseline="-25000" dirty="0"/>
              <a:t>П</a:t>
            </a:r>
            <a:r>
              <a:rPr lang="ru-RU" dirty="0"/>
              <a:t> -совокупный потенциальный фонд рабочего времени предприятия; Ч- численность работающих, чел.; Д - количество дней работы в периоде; Т</a:t>
            </a:r>
            <a:r>
              <a:rPr lang="ru-RU" baseline="-25000" dirty="0"/>
              <a:t>СМ</a:t>
            </a:r>
            <a:r>
              <a:rPr lang="ru-RU" dirty="0"/>
              <a:t> -продолжительность рабочего дня, смены, ч.</a:t>
            </a:r>
          </a:p>
          <a:p>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809832"/>
          </a:xfrm>
        </p:spPr>
        <p:txBody>
          <a:bodyPr>
            <a:normAutofit fontScale="70000" lnSpcReduction="20000"/>
          </a:bodyPr>
          <a:lstStyle/>
          <a:p>
            <a:pPr marL="0" indent="533400">
              <a:lnSpc>
                <a:spcPct val="120000"/>
              </a:lnSpc>
              <a:buNone/>
            </a:pPr>
            <a:r>
              <a:rPr lang="ru-RU" dirty="0">
                <a:latin typeface="Times New Roman" pitchFamily="18" charset="0"/>
                <a:cs typeface="Times New Roman" pitchFamily="18" charset="0"/>
              </a:rPr>
              <a:t>Качественная характеристика трудового потенциала направлена на оценку:</a:t>
            </a:r>
          </a:p>
          <a:p>
            <a:pPr marL="361950" indent="171450">
              <a:lnSpc>
                <a:spcPct val="120000"/>
              </a:lnSpc>
            </a:pPr>
            <a:r>
              <a:rPr lang="ru-RU" dirty="0">
                <a:latin typeface="Times New Roman" pitchFamily="18" charset="0"/>
                <a:cs typeface="Times New Roman" pitchFamily="18" charset="0"/>
              </a:rPr>
              <a:t>физического и психологического потенциала работников предприятия;</a:t>
            </a:r>
          </a:p>
          <a:p>
            <a:pPr marL="361950" indent="171450">
              <a:lnSpc>
                <a:spcPct val="120000"/>
              </a:lnSpc>
            </a:pPr>
            <a:r>
              <a:rPr lang="ru-RU" dirty="0">
                <a:latin typeface="Times New Roman" pitchFamily="18" charset="0"/>
                <a:cs typeface="Times New Roman" pitchFamily="18" charset="0"/>
              </a:rPr>
              <a:t>объёма общих и специальных знаний, трудовых навыков и умений, обусловливающих способность к труду определенного качества;</a:t>
            </a:r>
          </a:p>
          <a:p>
            <a:pPr marL="361950" indent="171450">
              <a:lnSpc>
                <a:spcPct val="120000"/>
              </a:lnSpc>
            </a:pPr>
            <a:r>
              <a:rPr lang="ru-RU" dirty="0">
                <a:latin typeface="Times New Roman" pitchFamily="18" charset="0"/>
                <a:cs typeface="Times New Roman" pitchFamily="18" charset="0"/>
              </a:rPr>
              <a:t>качество членов коллектива, как субъектов хозяйственной деятельности.</a:t>
            </a:r>
          </a:p>
          <a:p>
            <a:pPr marL="0" indent="533400">
              <a:lnSpc>
                <a:spcPct val="120000"/>
              </a:lnSpc>
              <a:buNone/>
            </a:pPr>
            <a:r>
              <a:rPr lang="ru-RU" dirty="0">
                <a:latin typeface="Times New Roman" pitchFamily="18" charset="0"/>
                <a:cs typeface="Times New Roman" pitchFamily="18" charset="0"/>
              </a:rPr>
              <a:t>Характеристика качественной стороны трудового потенциала также может быть произведена с использованием следующих показателей. Например, для оценки состояния здоровья применяются показатели частоты и тяжести заболеваний в расчёте на 100 работников (т.е. состояние здоровья оценивается косвенно через уровень заболеваемости), для оценки уровня квалификации — средний разряд рабочих, уровень образования — среднее количество классов общеобразовательной школы, для оценки профессиональной подготовки — доля лиц, окончивших колледж, количество месяцев профессиональной подготовки и т.д.</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70000" lnSpcReduction="20000"/>
          </a:bodyPr>
          <a:lstStyle/>
          <a:p>
            <a:pPr marL="0" indent="533400">
              <a:lnSpc>
                <a:spcPct val="120000"/>
              </a:lnSpc>
              <a:buNone/>
            </a:pPr>
            <a:r>
              <a:rPr lang="ru-RU" dirty="0">
                <a:latin typeface="Times New Roman" pitchFamily="18" charset="0"/>
                <a:cs typeface="Times New Roman" pitchFamily="18" charset="0"/>
              </a:rPr>
              <a:t>В российской практике существует и стоимостной метод оценки трудового потенциала. Например, Авдеенко В.Н. и Котлов В.А. предлагают в стоимость трудового потенциала, кроме стоимостного выражения затрат труда, включать также расходы, связанные, с обучением персонала, переподготовкой и повышением квалификации. С учётом этого стоимость трудового потенциала предприятия они предлагают определять по формуле:</a:t>
            </a:r>
          </a:p>
          <a:p>
            <a:pPr marL="0" indent="533400">
              <a:lnSpc>
                <a:spcPct val="120000"/>
              </a:lnSpc>
              <a:buNone/>
            </a:pPr>
            <a:r>
              <a:rPr lang="ru-RU" dirty="0">
                <a:latin typeface="Times New Roman" pitchFamily="18" charset="0"/>
                <a:cs typeface="Times New Roman" pitchFamily="18" charset="0"/>
              </a:rPr>
              <a:t>С</a:t>
            </a:r>
            <a:r>
              <a:rPr lang="ru-RU" baseline="-25000" dirty="0">
                <a:latin typeface="Times New Roman" pitchFamily="18" charset="0"/>
                <a:cs typeface="Times New Roman" pitchFamily="18" charset="0"/>
              </a:rPr>
              <a:t>ТР</a:t>
            </a:r>
            <a:r>
              <a:rPr lang="ru-RU" dirty="0">
                <a:latin typeface="Times New Roman" pitchFamily="18" charset="0"/>
                <a:cs typeface="Times New Roman" pitchFamily="18" charset="0"/>
              </a:rPr>
              <a:t> = Ф</a:t>
            </a:r>
            <a:r>
              <a:rPr lang="ru-RU" baseline="-25000" dirty="0">
                <a:latin typeface="Times New Roman" pitchFamily="18" charset="0"/>
                <a:cs typeface="Times New Roman" pitchFamily="18" charset="0"/>
              </a:rPr>
              <a:t>ЗП</a:t>
            </a:r>
            <a:r>
              <a:rPr lang="ru-RU" dirty="0">
                <a:latin typeface="Times New Roman" pitchFamily="18" charset="0"/>
                <a:cs typeface="Times New Roman" pitchFamily="18" charset="0"/>
              </a:rPr>
              <a:t> + Ф</a:t>
            </a:r>
            <a:r>
              <a:rPr lang="ru-RU" baseline="-25000" dirty="0">
                <a:latin typeface="Times New Roman" pitchFamily="18" charset="0"/>
                <a:cs typeface="Times New Roman" pitchFamily="18" charset="0"/>
              </a:rPr>
              <a:t>МП</a:t>
            </a:r>
            <a:r>
              <a:rPr lang="ru-RU" dirty="0">
                <a:latin typeface="Times New Roman" pitchFamily="18" charset="0"/>
                <a:cs typeface="Times New Roman" pitchFamily="18" charset="0"/>
              </a:rPr>
              <a:t> + З</a:t>
            </a:r>
            <a:r>
              <a:rPr lang="ru-RU" baseline="-25000" dirty="0">
                <a:latin typeface="Times New Roman" pitchFamily="18" charset="0"/>
                <a:cs typeface="Times New Roman" pitchFamily="18" charset="0"/>
              </a:rPr>
              <a:t>О</a:t>
            </a:r>
            <a:r>
              <a:rPr lang="ru-RU" dirty="0">
                <a:latin typeface="Times New Roman" pitchFamily="18" charset="0"/>
                <a:cs typeface="Times New Roman" pitchFamily="18" charset="0"/>
              </a:rPr>
              <a:t> + З</a:t>
            </a:r>
            <a:r>
              <a:rPr lang="ru-RU" baseline="-25000" dirty="0">
                <a:latin typeface="Times New Roman" pitchFamily="18" charset="0"/>
                <a:cs typeface="Times New Roman" pitchFamily="18" charset="0"/>
              </a:rPr>
              <a:t>ПП</a:t>
            </a:r>
            <a:r>
              <a:rPr lang="ru-RU" dirty="0">
                <a:latin typeface="Times New Roman" pitchFamily="18" charset="0"/>
                <a:cs typeface="Times New Roman" pitchFamily="18" charset="0"/>
              </a:rPr>
              <a:t> + З</a:t>
            </a:r>
            <a:r>
              <a:rPr lang="ru-RU" baseline="-25000" dirty="0">
                <a:latin typeface="Times New Roman" pitchFamily="18" charset="0"/>
                <a:cs typeface="Times New Roman" pitchFamily="18" charset="0"/>
              </a:rPr>
              <a:t>ПК</a:t>
            </a:r>
            <a:r>
              <a:rPr lang="ru-RU" dirty="0">
                <a:latin typeface="Times New Roman" pitchFamily="18" charset="0"/>
                <a:cs typeface="Times New Roman" pitchFamily="18" charset="0"/>
              </a:rPr>
              <a:t>, (2)</a:t>
            </a:r>
          </a:p>
          <a:p>
            <a:pPr marL="0" indent="533400">
              <a:lnSpc>
                <a:spcPct val="120000"/>
              </a:lnSpc>
              <a:buNone/>
            </a:pPr>
            <a:r>
              <a:rPr lang="ru-RU" dirty="0">
                <a:latin typeface="Times New Roman" pitchFamily="18" charset="0"/>
                <a:cs typeface="Times New Roman" pitchFamily="18" charset="0"/>
              </a:rPr>
              <a:t>где Ф</a:t>
            </a:r>
            <a:r>
              <a:rPr lang="ru-RU" baseline="-25000" dirty="0">
                <a:latin typeface="Times New Roman" pitchFamily="18" charset="0"/>
                <a:cs typeface="Times New Roman" pitchFamily="18" charset="0"/>
              </a:rPr>
              <a:t>ЗП</a:t>
            </a:r>
            <a:r>
              <a:rPr lang="ru-RU" dirty="0">
                <a:latin typeface="Times New Roman" pitchFamily="18" charset="0"/>
                <a:cs typeface="Times New Roman" pitchFamily="18" charset="0"/>
              </a:rPr>
              <a:t> - фонд заработной платы промышленно-производственного персонала предприятия; Ф</a:t>
            </a:r>
            <a:r>
              <a:rPr lang="ru-RU" baseline="-25000" dirty="0">
                <a:latin typeface="Times New Roman" pitchFamily="18" charset="0"/>
                <a:cs typeface="Times New Roman" pitchFamily="18" charset="0"/>
              </a:rPr>
              <a:t>МП</a:t>
            </a:r>
            <a:r>
              <a:rPr lang="ru-RU" dirty="0">
                <a:latin typeface="Times New Roman" pitchFamily="18" charset="0"/>
                <a:cs typeface="Times New Roman" pitchFamily="18" charset="0"/>
              </a:rPr>
              <a:t> - фонд материального поощрения; З</a:t>
            </a:r>
            <a:r>
              <a:rPr lang="ru-RU" baseline="-25000" dirty="0">
                <a:latin typeface="Times New Roman" pitchFamily="18" charset="0"/>
                <a:cs typeface="Times New Roman" pitchFamily="18" charset="0"/>
              </a:rPr>
              <a:t>О</a:t>
            </a:r>
            <a:r>
              <a:rPr lang="ru-RU" dirty="0">
                <a:latin typeface="Times New Roman" pitchFamily="18" charset="0"/>
                <a:cs typeface="Times New Roman" pitchFamily="18" charset="0"/>
              </a:rPr>
              <a:t>- затраты по обучению кадров; З</a:t>
            </a:r>
            <a:r>
              <a:rPr lang="ru-RU" baseline="-25000" dirty="0">
                <a:latin typeface="Times New Roman" pitchFamily="18" charset="0"/>
                <a:cs typeface="Times New Roman" pitchFamily="18" charset="0"/>
              </a:rPr>
              <a:t>ПП</a:t>
            </a:r>
            <a:r>
              <a:rPr lang="ru-RU" dirty="0">
                <a:latin typeface="Times New Roman" pitchFamily="18" charset="0"/>
                <a:cs typeface="Times New Roman" pitchFamily="18" charset="0"/>
              </a:rPr>
              <a:t> и З</a:t>
            </a:r>
            <a:r>
              <a:rPr lang="ru-RU" baseline="-25000" dirty="0">
                <a:latin typeface="Times New Roman" pitchFamily="18" charset="0"/>
                <a:cs typeface="Times New Roman" pitchFamily="18" charset="0"/>
              </a:rPr>
              <a:t>ПК</a:t>
            </a:r>
            <a:r>
              <a:rPr lang="ru-RU" dirty="0">
                <a:latin typeface="Times New Roman" pitchFamily="18" charset="0"/>
                <a:cs typeface="Times New Roman" pitchFamily="18" charset="0"/>
              </a:rPr>
              <a:t> - расходы, связанные с их переподготовкой и повышением квалификации.</a:t>
            </a:r>
          </a:p>
          <a:p>
            <a:pPr marL="0" indent="533400">
              <a:lnSpc>
                <a:spcPct val="120000"/>
              </a:lnSpc>
              <a:buNone/>
            </a:pPr>
            <a:r>
              <a:rPr lang="ru-RU" dirty="0">
                <a:latin typeface="Times New Roman" pitchFamily="18" charset="0"/>
                <a:cs typeface="Times New Roman" pitchFamily="18" charset="0"/>
              </a:rPr>
              <a:t>Приведённый стоимостной подход оценки трудового потенциала соответствует Международной стандартной классификации расходов на рабочую силу, а также Концептуальным положениям СНС-93 о движении стоимости в процессе расширенного воспроизводства.</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85000" lnSpcReduction="20000"/>
          </a:bodyPr>
          <a:lstStyle/>
          <a:p>
            <a:pPr marL="0" indent="533400">
              <a:lnSpc>
                <a:spcPct val="120000"/>
              </a:lnSpc>
              <a:buNone/>
            </a:pPr>
            <a:r>
              <a:rPr lang="ru-RU" i="1" dirty="0">
                <a:latin typeface="Times New Roman" pitchFamily="18" charset="0"/>
                <a:cs typeface="Times New Roman" pitchFamily="18" charset="0"/>
              </a:rPr>
              <a:t>Методология оценки трудового потенциала предприятия.</a:t>
            </a:r>
            <a:endParaRPr lang="ru-RU" dirty="0">
              <a:latin typeface="Times New Roman" pitchFamily="18" charset="0"/>
              <a:cs typeface="Times New Roman" pitchFamily="18" charset="0"/>
            </a:endParaRPr>
          </a:p>
          <a:p>
            <a:pPr marL="0" indent="533400">
              <a:lnSpc>
                <a:spcPct val="120000"/>
              </a:lnSpc>
              <a:buNone/>
            </a:pPr>
            <a:r>
              <a:rPr lang="ru-RU" dirty="0">
                <a:latin typeface="Times New Roman" pitchFamily="18" charset="0"/>
                <a:cs typeface="Times New Roman" pitchFamily="18" charset="0"/>
              </a:rPr>
              <a:t>Отстаивая позиции стоимостной оценки трудового потенциала предприятия, надо учитывать изменение стоимости самых денег, равно как и при </a:t>
            </a:r>
            <a:r>
              <a:rPr lang="ru-RU" dirty="0" err="1">
                <a:latin typeface="Times New Roman" pitchFamily="18" charset="0"/>
                <a:cs typeface="Times New Roman" pitchFamily="18" charset="0"/>
              </a:rPr>
              <a:t>учитывании</a:t>
            </a:r>
            <a:r>
              <a:rPr lang="ru-RU" dirty="0">
                <a:latin typeface="Times New Roman" pitchFamily="18" charset="0"/>
                <a:cs typeface="Times New Roman" pitchFamily="18" charset="0"/>
              </a:rPr>
              <a:t> чистых потоков экономической прибыли от эксплуатации предприятия. Поэтому общая методика такой оценки воспроизведена в такой формуле:</a:t>
            </a:r>
          </a:p>
          <a:p>
            <a:pPr marL="0" indent="533400">
              <a:lnSpc>
                <a:spcPct val="120000"/>
              </a:lnSpc>
              <a:buNone/>
            </a:pPr>
            <a:r>
              <a:rPr lang="ru-RU" dirty="0">
                <a:latin typeface="Times New Roman" pitchFamily="18" charset="0"/>
                <a:cs typeface="Times New Roman" pitchFamily="18" charset="0"/>
              </a:rPr>
              <a:t>Приведенная стоимость трудового потенциала = (Стоимость управленческого потенциала + Стоимость потенциала технологического персонала) * </a:t>
            </a:r>
            <a:r>
              <a:rPr lang="ru-RU" dirty="0" err="1">
                <a:latin typeface="Times New Roman" pitchFamily="18" charset="0"/>
                <a:cs typeface="Times New Roman" pitchFamily="18" charset="0"/>
              </a:rPr>
              <a:t>kd</a:t>
            </a:r>
            <a:r>
              <a:rPr lang="ru-RU" dirty="0">
                <a:latin typeface="Times New Roman" pitchFamily="18" charset="0"/>
                <a:cs typeface="Times New Roman" pitchFamily="18" charset="0"/>
              </a:rPr>
              <a:t> * Коэффициент приведения,</a:t>
            </a:r>
          </a:p>
          <a:p>
            <a:pPr marL="0" indent="533400">
              <a:lnSpc>
                <a:spcPct val="120000"/>
              </a:lnSpc>
              <a:buNone/>
            </a:pPr>
            <a:r>
              <a:rPr lang="ru-RU" dirty="0">
                <a:latin typeface="Times New Roman" pitchFamily="18" charset="0"/>
                <a:cs typeface="Times New Roman" pitchFamily="18" charset="0"/>
              </a:rPr>
              <a:t>где </a:t>
            </a:r>
            <a:r>
              <a:rPr lang="ru-RU" dirty="0" err="1">
                <a:latin typeface="Times New Roman" pitchFamily="18" charset="0"/>
                <a:cs typeface="Times New Roman" pitchFamily="18" charset="0"/>
              </a:rPr>
              <a:t>kd</a:t>
            </a:r>
            <a:r>
              <a:rPr lang="ru-RU" dirty="0">
                <a:latin typeface="Times New Roman" pitchFamily="18" charset="0"/>
                <a:cs typeface="Times New Roman" pitchFamily="18" charset="0"/>
              </a:rPr>
              <a:t> – темпы изменения в прогнозируемый период, кумулятивный коэффициент постепенного роста величины трудового потенциала.</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1066800"/>
          </a:xfrm>
        </p:spPr>
        <p:txBody>
          <a:bodyPr>
            <a:noAutofit/>
          </a:bodyPr>
          <a:lstStyle/>
          <a:p>
            <a:r>
              <a:rPr lang="ru-RU" sz="2400" b="1" dirty="0">
                <a:effectLst>
                  <a:outerShdw blurRad="38100" dist="38100" dir="2700000" algn="tl">
                    <a:srgbClr val="000000">
                      <a:alpha val="43137"/>
                    </a:srgbClr>
                  </a:outerShdw>
                </a:effectLst>
                <a:latin typeface="Times New Roman" pitchFamily="18" charset="0"/>
                <a:cs typeface="Times New Roman" pitchFamily="18" charset="0"/>
              </a:rPr>
              <a:t>Показатели, характеризующие ТП человека (работника), предприятия (организации), общества по его компонентам.</a:t>
            </a:r>
          </a:p>
        </p:txBody>
      </p:sp>
      <p:graphicFrame>
        <p:nvGraphicFramePr>
          <p:cNvPr id="4" name="Содержимое 3"/>
          <p:cNvGraphicFramePr>
            <a:graphicFrameLocks noGrp="1"/>
          </p:cNvGraphicFramePr>
          <p:nvPr>
            <p:ph idx="1"/>
          </p:nvPr>
        </p:nvGraphicFramePr>
        <p:xfrm>
          <a:off x="457200" y="1844824"/>
          <a:ext cx="8229600" cy="4754880"/>
        </p:xfrm>
        <a:graphic>
          <a:graphicData uri="http://schemas.openxmlformats.org/drawingml/2006/table">
            <a:tbl>
              <a:tblPr firstRow="1" bandRow="1">
                <a:tableStyleId>{5C22544A-7EE6-4342-B048-85BDC9FD1C3A}</a:tableStyleId>
              </a:tblPr>
              <a:tblGrid>
                <a:gridCol w="1810544">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2016224">
                  <a:extLst>
                    <a:ext uri="{9D8B030D-6E8A-4147-A177-3AD203B41FA5}">
                      <a16:colId xmlns:a16="http://schemas.microsoft.com/office/drawing/2014/main" val="20002"/>
                    </a:ext>
                  </a:extLst>
                </a:gridCol>
                <a:gridCol w="2242592">
                  <a:extLst>
                    <a:ext uri="{9D8B030D-6E8A-4147-A177-3AD203B41FA5}">
                      <a16:colId xmlns:a16="http://schemas.microsoft.com/office/drawing/2014/main" val="20003"/>
                    </a:ext>
                  </a:extLst>
                </a:gridCol>
              </a:tblGrid>
              <a:tr h="340402">
                <a:tc>
                  <a:txBody>
                    <a:bodyPr/>
                    <a:lstStyle/>
                    <a:p>
                      <a:pPr algn="just">
                        <a:lnSpc>
                          <a:spcPct val="100000"/>
                        </a:lnSpc>
                        <a:spcAft>
                          <a:spcPts val="0"/>
                        </a:spcAft>
                      </a:pPr>
                      <a:r>
                        <a:rPr lang="ru-RU" sz="1800" dirty="0">
                          <a:latin typeface="Times New Roman" pitchFamily="18" charset="0"/>
                          <a:ea typeface="Times New Roman"/>
                          <a:cs typeface="Times New Roman" pitchFamily="18" charset="0"/>
                        </a:rPr>
                        <a:t>Компоненты </a:t>
                      </a:r>
                      <a:endParaRPr lang="ru-RU" sz="1800" dirty="0">
                        <a:latin typeface="Times New Roman" pitchFamily="18" charset="0"/>
                        <a:ea typeface="Calibri"/>
                        <a:cs typeface="Times New Roman" pitchFamily="18" charset="0"/>
                      </a:endParaRPr>
                    </a:p>
                  </a:txBody>
                  <a:tcPr marL="9525" marR="9525" marT="9525" marB="9525" anchor="ctr"/>
                </a:tc>
                <a:tc>
                  <a:txBody>
                    <a:bodyPr/>
                    <a:lstStyle/>
                    <a:p>
                      <a:r>
                        <a:rPr kumimoji="0" lang="ru-RU" sz="1800" b="1" kern="1200" dirty="0">
                          <a:solidFill>
                            <a:schemeClr val="lt1"/>
                          </a:solidFill>
                          <a:latin typeface="Times New Roman" pitchFamily="18" charset="0"/>
                          <a:ea typeface="+mn-ea"/>
                          <a:cs typeface="Times New Roman" pitchFamily="18" charset="0"/>
                        </a:rPr>
                        <a:t>Человек </a:t>
                      </a:r>
                      <a:endParaRPr lang="ru-RU" sz="1800" dirty="0">
                        <a:latin typeface="Times New Roman" pitchFamily="18" charset="0"/>
                        <a:cs typeface="Times New Roman" pitchFamily="18" charset="0"/>
                      </a:endParaRPr>
                    </a:p>
                  </a:txBody>
                  <a:tcPr/>
                </a:tc>
                <a:tc>
                  <a:txBody>
                    <a:bodyPr/>
                    <a:lstStyle/>
                    <a:p>
                      <a:r>
                        <a:rPr kumimoji="0" lang="ru-RU" sz="1800" b="1" kern="1200" dirty="0">
                          <a:solidFill>
                            <a:schemeClr val="lt1"/>
                          </a:solidFill>
                          <a:latin typeface="Times New Roman" pitchFamily="18" charset="0"/>
                          <a:ea typeface="+mn-ea"/>
                          <a:cs typeface="Times New Roman" pitchFamily="18" charset="0"/>
                        </a:rPr>
                        <a:t>Предприятие </a:t>
                      </a:r>
                      <a:endParaRPr lang="ru-RU" sz="1800" dirty="0">
                        <a:latin typeface="Times New Roman" pitchFamily="18" charset="0"/>
                        <a:cs typeface="Times New Roman" pitchFamily="18" charset="0"/>
                      </a:endParaRPr>
                    </a:p>
                  </a:txBody>
                  <a:tcPr/>
                </a:tc>
                <a:tc>
                  <a:txBody>
                    <a:bodyPr/>
                    <a:lstStyle/>
                    <a:p>
                      <a:r>
                        <a:rPr kumimoji="0" lang="ru-RU" sz="1800" b="1" kern="1200" dirty="0">
                          <a:solidFill>
                            <a:schemeClr val="lt1"/>
                          </a:solidFill>
                          <a:latin typeface="Times New Roman" pitchFamily="18" charset="0"/>
                          <a:ea typeface="+mn-ea"/>
                          <a:cs typeface="Times New Roman" pitchFamily="18" charset="0"/>
                        </a:rPr>
                        <a:t>Общество </a:t>
                      </a:r>
                      <a:endParaRPr lang="ru-RU" sz="18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1872208">
                <a:tc>
                  <a:txBody>
                    <a:bodyPr/>
                    <a:lstStyle/>
                    <a:p>
                      <a:r>
                        <a:rPr kumimoji="0" lang="ru-RU" sz="1800" kern="1200" dirty="0">
                          <a:solidFill>
                            <a:schemeClr val="dk1"/>
                          </a:solidFill>
                          <a:latin typeface="Times New Roman" pitchFamily="18" charset="0"/>
                          <a:ea typeface="+mn-ea"/>
                          <a:cs typeface="Times New Roman" pitchFamily="18" charset="0"/>
                        </a:rPr>
                        <a:t>здоровье </a:t>
                      </a:r>
                      <a:endParaRPr lang="ru-RU" sz="1800" dirty="0">
                        <a:latin typeface="Times New Roman" pitchFamily="18" charset="0"/>
                        <a:cs typeface="Times New Roman" pitchFamily="18" charset="0"/>
                      </a:endParaRPr>
                    </a:p>
                  </a:txBody>
                  <a:tcPr/>
                </a:tc>
                <a:tc>
                  <a:txBody>
                    <a:bodyPr/>
                    <a:lstStyle/>
                    <a:p>
                      <a:r>
                        <a:rPr kumimoji="0" lang="ru-RU" sz="1800" kern="1200" dirty="0">
                          <a:solidFill>
                            <a:schemeClr val="dk1"/>
                          </a:solidFill>
                          <a:latin typeface="Times New Roman" pitchFamily="18" charset="0"/>
                          <a:ea typeface="+mn-ea"/>
                          <a:cs typeface="Times New Roman" pitchFamily="18" charset="0"/>
                        </a:rPr>
                        <a:t>Трудоспособность, время отсутствия на работе из-за болезней </a:t>
                      </a:r>
                      <a:endParaRPr lang="ru-RU" sz="1800" dirty="0">
                        <a:latin typeface="Times New Roman" pitchFamily="18" charset="0"/>
                        <a:cs typeface="Times New Roman" pitchFamily="18" charset="0"/>
                      </a:endParaRPr>
                    </a:p>
                  </a:txBody>
                  <a:tcPr/>
                </a:tc>
                <a:tc>
                  <a:txBody>
                    <a:bodyPr/>
                    <a:lstStyle/>
                    <a:p>
                      <a:r>
                        <a:rPr kumimoji="0" lang="ru-RU" sz="1800" kern="1200" dirty="0">
                          <a:solidFill>
                            <a:schemeClr val="dk1"/>
                          </a:solidFill>
                          <a:latin typeface="Times New Roman" pitchFamily="18" charset="0"/>
                          <a:ea typeface="+mn-ea"/>
                          <a:cs typeface="Times New Roman" pitchFamily="18" charset="0"/>
                        </a:rPr>
                        <a:t>Потеря рабочего времени из-за болезни и травм, затраты на обеспечение здоровья персонала </a:t>
                      </a:r>
                      <a:endParaRPr lang="ru-RU" sz="1800" dirty="0">
                        <a:latin typeface="Times New Roman" pitchFamily="18" charset="0"/>
                        <a:cs typeface="Times New Roman" pitchFamily="18" charset="0"/>
                      </a:endParaRPr>
                    </a:p>
                  </a:txBody>
                  <a:tcPr/>
                </a:tc>
                <a:tc>
                  <a:txBody>
                    <a:bodyPr/>
                    <a:lstStyle/>
                    <a:p>
                      <a:r>
                        <a:rPr kumimoji="0" lang="ru-RU" sz="1800" kern="1200" dirty="0">
                          <a:solidFill>
                            <a:schemeClr val="dk1"/>
                          </a:solidFill>
                          <a:latin typeface="Times New Roman" pitchFamily="18" charset="0"/>
                          <a:ea typeface="+mn-ea"/>
                          <a:cs typeface="Times New Roman" pitchFamily="18" charset="0"/>
                        </a:rPr>
                        <a:t>Затраты на здравоохранение, смертность по возрастам </a:t>
                      </a:r>
                      <a:endParaRPr lang="ru-RU" sz="18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1655008">
                <a:tc>
                  <a:txBody>
                    <a:bodyPr/>
                    <a:lstStyle/>
                    <a:p>
                      <a:r>
                        <a:rPr kumimoji="0" lang="ru-RU" sz="1800" kern="1200" dirty="0">
                          <a:solidFill>
                            <a:schemeClr val="dk1"/>
                          </a:solidFill>
                          <a:latin typeface="Times New Roman" pitchFamily="18" charset="0"/>
                          <a:ea typeface="+mn-ea"/>
                          <a:cs typeface="Times New Roman" pitchFamily="18" charset="0"/>
                        </a:rPr>
                        <a:t>нравственность </a:t>
                      </a:r>
                      <a:endParaRPr lang="ru-RU" sz="1800" dirty="0">
                        <a:latin typeface="Times New Roman" pitchFamily="18" charset="0"/>
                        <a:cs typeface="Times New Roman" pitchFamily="18" charset="0"/>
                      </a:endParaRPr>
                    </a:p>
                  </a:txBody>
                  <a:tcPr/>
                </a:tc>
                <a:tc>
                  <a:txBody>
                    <a:bodyPr/>
                    <a:lstStyle/>
                    <a:p>
                      <a:r>
                        <a:rPr kumimoji="0" lang="ru-RU" sz="1800" kern="1200" dirty="0">
                          <a:solidFill>
                            <a:schemeClr val="dk1"/>
                          </a:solidFill>
                          <a:latin typeface="Times New Roman" pitchFamily="18" charset="0"/>
                          <a:ea typeface="+mn-ea"/>
                          <a:cs typeface="Times New Roman" pitchFamily="18" charset="0"/>
                        </a:rPr>
                        <a:t>Отношение к окружающим </a:t>
                      </a:r>
                      <a:endParaRPr lang="ru-RU" sz="1800" dirty="0">
                        <a:latin typeface="Times New Roman" pitchFamily="18" charset="0"/>
                        <a:cs typeface="Times New Roman" pitchFamily="18" charset="0"/>
                      </a:endParaRPr>
                    </a:p>
                  </a:txBody>
                  <a:tcPr/>
                </a:tc>
                <a:tc>
                  <a:txBody>
                    <a:bodyPr/>
                    <a:lstStyle/>
                    <a:p>
                      <a:r>
                        <a:rPr kumimoji="0" lang="ru-RU" sz="1800" kern="1200" dirty="0">
                          <a:solidFill>
                            <a:schemeClr val="dk1"/>
                          </a:solidFill>
                          <a:latin typeface="Times New Roman" pitchFamily="18" charset="0"/>
                          <a:ea typeface="+mn-ea"/>
                          <a:cs typeface="Times New Roman" pitchFamily="18" charset="0"/>
                        </a:rPr>
                        <a:t>Взаимоотношения между сотрудниками, потери от конфликтов </a:t>
                      </a:r>
                      <a:endParaRPr lang="ru-RU" sz="1800" dirty="0">
                        <a:latin typeface="Times New Roman" pitchFamily="18" charset="0"/>
                        <a:cs typeface="Times New Roman" pitchFamily="18" charset="0"/>
                      </a:endParaRPr>
                    </a:p>
                  </a:txBody>
                  <a:tcPr/>
                </a:tc>
                <a:tc>
                  <a:txBody>
                    <a:bodyPr/>
                    <a:lstStyle/>
                    <a:p>
                      <a:r>
                        <a:rPr kumimoji="0" lang="ru-RU" sz="1800" kern="1200" dirty="0">
                          <a:solidFill>
                            <a:schemeClr val="dk1"/>
                          </a:solidFill>
                          <a:latin typeface="Times New Roman" pitchFamily="18" charset="0"/>
                          <a:ea typeface="+mn-ea"/>
                          <a:cs typeface="Times New Roman" pitchFamily="18" charset="0"/>
                        </a:rPr>
                        <a:t>Отношение к инвалидам, детям и престарелым, преступность, социальная напряжённость </a:t>
                      </a:r>
                      <a:endParaRPr lang="ru-RU" sz="18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595703">
                <a:tc>
                  <a:txBody>
                    <a:bodyPr/>
                    <a:lstStyle/>
                    <a:p>
                      <a:r>
                        <a:rPr kumimoji="0" lang="ru-RU" sz="1800" kern="1200" dirty="0">
                          <a:solidFill>
                            <a:schemeClr val="dk1"/>
                          </a:solidFill>
                          <a:latin typeface="Times New Roman" pitchFamily="18" charset="0"/>
                          <a:ea typeface="+mn-ea"/>
                          <a:cs typeface="Times New Roman" pitchFamily="18" charset="0"/>
                        </a:rPr>
                        <a:t>творческий потенциал </a:t>
                      </a:r>
                      <a:endParaRPr lang="ru-RU" sz="1800" dirty="0">
                        <a:latin typeface="Times New Roman" pitchFamily="18" charset="0"/>
                        <a:cs typeface="Times New Roman" pitchFamily="18" charset="0"/>
                      </a:endParaRPr>
                    </a:p>
                  </a:txBody>
                  <a:tcPr/>
                </a:tc>
                <a:tc>
                  <a:txBody>
                    <a:bodyPr/>
                    <a:lstStyle/>
                    <a:p>
                      <a:r>
                        <a:rPr kumimoji="0" lang="ru-RU" sz="1800" kern="1200" dirty="0">
                          <a:solidFill>
                            <a:schemeClr val="dk1"/>
                          </a:solidFill>
                          <a:latin typeface="Times New Roman" pitchFamily="18" charset="0"/>
                          <a:ea typeface="+mn-ea"/>
                          <a:cs typeface="Times New Roman" pitchFamily="18" charset="0"/>
                        </a:rPr>
                        <a:t>Творческие способности </a:t>
                      </a:r>
                      <a:endParaRPr lang="ru-RU" sz="1800" dirty="0">
                        <a:latin typeface="Times New Roman" pitchFamily="18" charset="0"/>
                        <a:cs typeface="Times New Roman" pitchFamily="18" charset="0"/>
                      </a:endParaRPr>
                    </a:p>
                  </a:txBody>
                  <a:tcPr/>
                </a:tc>
                <a:tc>
                  <a:txBody>
                    <a:bodyPr/>
                    <a:lstStyle/>
                    <a:p>
                      <a:r>
                        <a:rPr lang="ru-RU" sz="1800" dirty="0">
                          <a:latin typeface="Times New Roman" pitchFamily="18" charset="0"/>
                          <a:cs typeface="Times New Roman" pitchFamily="18" charset="0"/>
                        </a:rPr>
                        <a:t>-</a:t>
                      </a:r>
                    </a:p>
                  </a:txBody>
                  <a:tcPr/>
                </a:tc>
                <a:tc>
                  <a:txBody>
                    <a:bodyPr/>
                    <a:lstStyle/>
                    <a:p>
                      <a:r>
                        <a:rPr lang="ru-RU" sz="1800" dirty="0">
                          <a:latin typeface="Times New Roman" pitchFamily="18" charset="0"/>
                          <a:cs typeface="Times New Roman" pitchFamily="18" charset="0"/>
                        </a:rPr>
                        <a:t>-</a:t>
                      </a: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809832"/>
          </a:xfrm>
        </p:spPr>
        <p:txBody>
          <a:bodyPr>
            <a:normAutofit fontScale="62500" lnSpcReduction="20000"/>
          </a:bodyPr>
          <a:lstStyle/>
          <a:p>
            <a:pPr marL="0" indent="533400">
              <a:lnSpc>
                <a:spcPct val="120000"/>
              </a:lnSpc>
              <a:buNone/>
            </a:pPr>
            <a:r>
              <a:rPr lang="ru-RU" dirty="0">
                <a:latin typeface="Times New Roman" pitchFamily="18" charset="0"/>
                <a:cs typeface="Times New Roman" pitchFamily="18" charset="0"/>
              </a:rPr>
              <a:t>Введение в формулу кумулятивного коэффициента обусловлено необходимостью учет объективных тенденций, выявленных на основе социологических исследований.</a:t>
            </a:r>
          </a:p>
          <a:p>
            <a:pPr marL="0" indent="533400">
              <a:lnSpc>
                <a:spcPct val="120000"/>
              </a:lnSpc>
              <a:buNone/>
            </a:pPr>
            <a:r>
              <a:rPr lang="ru-RU" dirty="0">
                <a:latin typeface="Times New Roman" pitchFamily="18" charset="0"/>
                <a:cs typeface="Times New Roman" pitchFamily="18" charset="0"/>
              </a:rPr>
              <a:t>Система факторов оценки управленческого потенциала предприятия:</a:t>
            </a:r>
          </a:p>
          <a:p>
            <a:pPr marL="0" indent="533400">
              <a:lnSpc>
                <a:spcPct val="120000"/>
              </a:lnSpc>
              <a:buNone/>
            </a:pPr>
            <a:r>
              <a:rPr lang="ru-RU" dirty="0">
                <a:latin typeface="Times New Roman" pitchFamily="18" charset="0"/>
                <a:cs typeface="Times New Roman" pitchFamily="18" charset="0"/>
              </a:rPr>
              <a:t>1. Организационно-управленческие характеристики:</a:t>
            </a:r>
          </a:p>
          <a:p>
            <a:pPr marL="361950" indent="171450">
              <a:lnSpc>
                <a:spcPct val="120000"/>
              </a:lnSpc>
            </a:pPr>
            <a:r>
              <a:rPr lang="ru-RU" dirty="0">
                <a:latin typeface="Times New Roman" pitchFamily="18" charset="0"/>
                <a:cs typeface="Times New Roman" pitchFamily="18" charset="0"/>
              </a:rPr>
              <a:t>Способности и умение организовать коллектив;</a:t>
            </a:r>
          </a:p>
          <a:p>
            <a:pPr marL="361950" indent="171450">
              <a:lnSpc>
                <a:spcPct val="120000"/>
              </a:lnSpc>
            </a:pPr>
            <a:r>
              <a:rPr lang="ru-RU" dirty="0">
                <a:latin typeface="Times New Roman" pitchFamily="18" charset="0"/>
                <a:cs typeface="Times New Roman" pitchFamily="18" charset="0"/>
              </a:rPr>
              <a:t>Объективность в оценке подчиненных;</a:t>
            </a:r>
          </a:p>
          <a:p>
            <a:pPr marL="361950" indent="171450">
              <a:lnSpc>
                <a:spcPct val="120000"/>
              </a:lnSpc>
            </a:pPr>
            <a:r>
              <a:rPr lang="ru-RU" dirty="0">
                <a:latin typeface="Times New Roman" pitchFamily="18" charset="0"/>
                <a:cs typeface="Times New Roman" pitchFamily="18" charset="0"/>
              </a:rPr>
              <a:t>Умение незаметно и эффективно контролировать работу:</a:t>
            </a:r>
          </a:p>
          <a:p>
            <a:pPr marL="361950" indent="171450">
              <a:lnSpc>
                <a:spcPct val="120000"/>
              </a:lnSpc>
            </a:pPr>
            <a:r>
              <a:rPr lang="ru-RU" dirty="0">
                <a:latin typeface="Times New Roman" pitchFamily="18" charset="0"/>
                <a:cs typeface="Times New Roman" pitchFamily="18" charset="0"/>
              </a:rPr>
              <a:t>Умение делегировать полномочие и распределять ответственность;</a:t>
            </a:r>
          </a:p>
          <a:p>
            <a:pPr marL="361950" indent="171450">
              <a:lnSpc>
                <a:spcPct val="120000"/>
              </a:lnSpc>
            </a:pPr>
            <a:r>
              <a:rPr lang="ru-RU" dirty="0">
                <a:latin typeface="Times New Roman" pitchFamily="18" charset="0"/>
                <a:cs typeface="Times New Roman" pitchFamily="18" charset="0"/>
              </a:rPr>
              <a:t>Умение правильно подбирать и расставлять персонал;</a:t>
            </a:r>
          </a:p>
          <a:p>
            <a:pPr marL="361950" indent="171450">
              <a:lnSpc>
                <a:spcPct val="120000"/>
              </a:lnSpc>
            </a:pPr>
            <a:r>
              <a:rPr lang="ru-RU" dirty="0">
                <a:latin typeface="Times New Roman" pitchFamily="18" charset="0"/>
                <a:cs typeface="Times New Roman" pitchFamily="18" charset="0"/>
              </a:rPr>
              <a:t>Умение создания нужного социального климата;</a:t>
            </a:r>
          </a:p>
          <a:p>
            <a:pPr marL="361950" indent="171450">
              <a:lnSpc>
                <a:spcPct val="120000"/>
              </a:lnSpc>
            </a:pPr>
            <a:r>
              <a:rPr lang="ru-RU" dirty="0">
                <a:latin typeface="Times New Roman" pitchFamily="18" charset="0"/>
                <a:cs typeface="Times New Roman" pitchFamily="18" charset="0"/>
              </a:rPr>
              <a:t>Умение разработки, постановки и доведения к подчиненным целей деятельности;</a:t>
            </a:r>
          </a:p>
          <a:p>
            <a:pPr marL="361950" indent="171450">
              <a:lnSpc>
                <a:spcPct val="120000"/>
              </a:lnSpc>
            </a:pPr>
            <a:r>
              <a:rPr lang="ru-RU" dirty="0">
                <a:latin typeface="Times New Roman" pitchFamily="18" charset="0"/>
                <a:cs typeface="Times New Roman" pitchFamily="18" charset="0"/>
              </a:rPr>
              <a:t>Умение материального и морального стимулирования подчиненных согласно ним ожиданий и конечных результатов;</a:t>
            </a:r>
          </a:p>
          <a:p>
            <a:pPr marL="361950" indent="171450">
              <a:lnSpc>
                <a:spcPct val="120000"/>
              </a:lnSpc>
            </a:pPr>
            <a:r>
              <a:rPr lang="ru-RU" dirty="0">
                <a:latin typeface="Times New Roman" pitchFamily="18" charset="0"/>
                <a:cs typeface="Times New Roman" pitchFamily="18" charset="0"/>
              </a:rPr>
              <a:t>Умение организации информационного обеспечения;</a:t>
            </a:r>
          </a:p>
          <a:p>
            <a:pPr marL="361950" indent="171450">
              <a:lnSpc>
                <a:spcPct val="120000"/>
              </a:lnSpc>
            </a:pPr>
            <a:r>
              <a:rPr lang="ru-RU" dirty="0">
                <a:latin typeface="Times New Roman" pitchFamily="18" charset="0"/>
                <a:cs typeface="Times New Roman" pitchFamily="18" charset="0"/>
              </a:rPr>
              <a:t>Умение прислушаться к мысли подчиненных;</a:t>
            </a:r>
          </a:p>
          <a:p>
            <a:pPr marL="361950" indent="171450">
              <a:lnSpc>
                <a:spcPct val="120000"/>
              </a:lnSpc>
            </a:pPr>
            <a:r>
              <a:rPr lang="ru-RU" dirty="0" err="1">
                <a:latin typeface="Times New Roman" pitchFamily="18" charset="0"/>
                <a:cs typeface="Times New Roman" pitchFamily="18" charset="0"/>
              </a:rPr>
              <a:t>инновационность</a:t>
            </a:r>
            <a:r>
              <a:rPr lang="ru-RU" dirty="0">
                <a:latin typeface="Times New Roman" pitchFamily="18" charset="0"/>
                <a:cs typeface="Times New Roman" pitchFamily="18" charset="0"/>
              </a:rPr>
              <a:t> и т.п.</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55000" lnSpcReduction="20000"/>
          </a:bodyPr>
          <a:lstStyle/>
          <a:p>
            <a:pPr marL="0" indent="533400">
              <a:lnSpc>
                <a:spcPct val="120000"/>
              </a:lnSpc>
              <a:buNone/>
            </a:pPr>
            <a:r>
              <a:rPr lang="ru-RU" dirty="0">
                <a:latin typeface="Times New Roman" pitchFamily="18" charset="0"/>
                <a:cs typeface="Times New Roman" pitchFamily="18" charset="0"/>
              </a:rPr>
              <a:t>2. Личностно-личные характеристики:</a:t>
            </a:r>
          </a:p>
          <a:p>
            <a:pPr marL="361950" indent="171450">
              <a:lnSpc>
                <a:spcPct val="120000"/>
              </a:lnSpc>
            </a:pPr>
            <a:r>
              <a:rPr lang="ru-RU" dirty="0">
                <a:latin typeface="Times New Roman" pitchFamily="18" charset="0"/>
                <a:cs typeface="Times New Roman" pitchFamily="18" charset="0"/>
              </a:rPr>
              <a:t>Требовательность;</a:t>
            </a:r>
          </a:p>
          <a:p>
            <a:pPr marL="361950" indent="171450">
              <a:lnSpc>
                <a:spcPct val="120000"/>
              </a:lnSpc>
            </a:pPr>
            <a:r>
              <a:rPr lang="ru-RU" dirty="0">
                <a:latin typeface="Times New Roman" pitchFamily="18" charset="0"/>
                <a:cs typeface="Times New Roman" pitchFamily="18" charset="0"/>
              </a:rPr>
              <a:t>Пунктуальность;</a:t>
            </a:r>
          </a:p>
          <a:p>
            <a:pPr marL="361950" indent="171450">
              <a:lnSpc>
                <a:spcPct val="120000"/>
              </a:lnSpc>
            </a:pPr>
            <a:r>
              <a:rPr lang="ru-RU" dirty="0">
                <a:latin typeface="Times New Roman" pitchFamily="18" charset="0"/>
                <a:cs typeface="Times New Roman" pitchFamily="18" charset="0"/>
              </a:rPr>
              <a:t>Организованность;</a:t>
            </a:r>
          </a:p>
          <a:p>
            <a:pPr marL="361950" indent="171450">
              <a:lnSpc>
                <a:spcPct val="120000"/>
              </a:lnSpc>
            </a:pPr>
            <a:r>
              <a:rPr lang="ru-RU" dirty="0">
                <a:latin typeface="Times New Roman" pitchFamily="18" charset="0"/>
                <a:cs typeface="Times New Roman" pitchFamily="18" charset="0"/>
              </a:rPr>
              <a:t>Качество изложения собственных мнений;</a:t>
            </a:r>
          </a:p>
          <a:p>
            <a:pPr marL="361950" indent="171450">
              <a:lnSpc>
                <a:spcPct val="120000"/>
              </a:lnSpc>
            </a:pPr>
            <a:r>
              <a:rPr lang="ru-RU" dirty="0">
                <a:latin typeface="Times New Roman" pitchFamily="18" charset="0"/>
                <a:cs typeface="Times New Roman" pitchFamily="18" charset="0"/>
              </a:rPr>
              <a:t>Критичность;</a:t>
            </a:r>
          </a:p>
          <a:p>
            <a:pPr marL="361950" indent="171450">
              <a:lnSpc>
                <a:spcPct val="120000"/>
              </a:lnSpc>
            </a:pPr>
            <a:r>
              <a:rPr lang="ru-RU" dirty="0">
                <a:latin typeface="Times New Roman" pitchFamily="18" charset="0"/>
                <a:cs typeface="Times New Roman" pitchFamily="18" charset="0"/>
              </a:rPr>
              <a:t>Тактичность;</a:t>
            </a:r>
          </a:p>
          <a:p>
            <a:pPr marL="361950" indent="171450">
              <a:lnSpc>
                <a:spcPct val="120000"/>
              </a:lnSpc>
            </a:pPr>
            <a:r>
              <a:rPr lang="ru-RU" dirty="0">
                <a:latin typeface="Times New Roman" pitchFamily="18" charset="0"/>
                <a:cs typeface="Times New Roman" pitchFamily="18" charset="0"/>
              </a:rPr>
              <a:t>Умение завоевывать и сохранять авторитет;</a:t>
            </a:r>
          </a:p>
          <a:p>
            <a:pPr marL="361950" indent="171450">
              <a:lnSpc>
                <a:spcPct val="120000"/>
              </a:lnSpc>
            </a:pPr>
            <a:r>
              <a:rPr lang="ru-RU" dirty="0">
                <a:latin typeface="Times New Roman" pitchFamily="18" charset="0"/>
                <a:cs typeface="Times New Roman" pitchFamily="18" charset="0"/>
              </a:rPr>
              <a:t>Самостоятельность;</a:t>
            </a:r>
          </a:p>
          <a:p>
            <a:pPr marL="361950" indent="171450">
              <a:lnSpc>
                <a:spcPct val="120000"/>
              </a:lnSpc>
            </a:pPr>
            <a:r>
              <a:rPr lang="ru-RU" dirty="0">
                <a:latin typeface="Times New Roman" pitchFamily="18" charset="0"/>
                <a:cs typeface="Times New Roman" pitchFamily="18" charset="0"/>
              </a:rPr>
              <a:t>Решительность;</a:t>
            </a:r>
          </a:p>
          <a:p>
            <a:pPr marL="361950" indent="171450">
              <a:lnSpc>
                <a:spcPct val="120000"/>
              </a:lnSpc>
            </a:pPr>
            <a:r>
              <a:rPr lang="ru-RU" dirty="0">
                <a:latin typeface="Times New Roman" pitchFamily="18" charset="0"/>
                <a:cs typeface="Times New Roman" pitchFamily="18" charset="0"/>
              </a:rPr>
              <a:t>Умение сдерживать обещание;</a:t>
            </a:r>
          </a:p>
          <a:p>
            <a:pPr marL="361950" indent="171450">
              <a:lnSpc>
                <a:spcPct val="120000"/>
              </a:lnSpc>
            </a:pPr>
            <a:r>
              <a:rPr lang="ru-RU" dirty="0">
                <a:latin typeface="Times New Roman" pitchFamily="18" charset="0"/>
                <a:cs typeface="Times New Roman" pitchFamily="18" charset="0"/>
              </a:rPr>
              <a:t>Принципиальность;</a:t>
            </a:r>
          </a:p>
          <a:p>
            <a:pPr marL="361950" indent="171450">
              <a:lnSpc>
                <a:spcPct val="120000"/>
              </a:lnSpc>
            </a:pPr>
            <a:r>
              <a:rPr lang="ru-RU" dirty="0">
                <a:latin typeface="Times New Roman" pitchFamily="18" charset="0"/>
                <a:cs typeface="Times New Roman" pitchFamily="18" charset="0"/>
              </a:rPr>
              <a:t>Целеустремленность;</a:t>
            </a:r>
          </a:p>
          <a:p>
            <a:pPr marL="361950" indent="171450">
              <a:lnSpc>
                <a:spcPct val="120000"/>
              </a:lnSpc>
            </a:pPr>
            <a:r>
              <a:rPr lang="ru-RU" dirty="0">
                <a:latin typeface="Times New Roman" pitchFamily="18" charset="0"/>
                <a:cs typeface="Times New Roman" pitchFamily="18" charset="0"/>
              </a:rPr>
              <a:t>Энергичность;</a:t>
            </a:r>
          </a:p>
          <a:p>
            <a:pPr marL="361950" indent="171450">
              <a:lnSpc>
                <a:spcPct val="120000"/>
              </a:lnSpc>
            </a:pPr>
            <a:r>
              <a:rPr lang="ru-RU" dirty="0" err="1">
                <a:latin typeface="Times New Roman" pitchFamily="18" charset="0"/>
                <a:cs typeface="Times New Roman" pitchFamily="18" charset="0"/>
              </a:rPr>
              <a:t>Турботливисть</a:t>
            </a:r>
            <a:r>
              <a:rPr lang="ru-RU" dirty="0">
                <a:latin typeface="Times New Roman" pitchFamily="18" charset="0"/>
                <a:cs typeface="Times New Roman" pitchFamily="18" charset="0"/>
              </a:rPr>
              <a:t> за подчиненных;</a:t>
            </a:r>
          </a:p>
          <a:p>
            <a:pPr marL="361950" indent="171450">
              <a:lnSpc>
                <a:spcPct val="120000"/>
              </a:lnSpc>
            </a:pPr>
            <a:r>
              <a:rPr lang="ru-RU" dirty="0">
                <a:latin typeface="Times New Roman" pitchFamily="18" charset="0"/>
                <a:cs typeface="Times New Roman" pitchFamily="18" charset="0"/>
              </a:rPr>
              <a:t>Либеральность морально-этических взглядов;</a:t>
            </a:r>
          </a:p>
          <a:p>
            <a:pPr marL="361950" indent="171450">
              <a:lnSpc>
                <a:spcPct val="120000"/>
              </a:lnSpc>
            </a:pPr>
            <a:r>
              <a:rPr lang="ru-RU" dirty="0">
                <a:latin typeface="Times New Roman" pitchFamily="18" charset="0"/>
                <a:cs typeface="Times New Roman" pitchFamily="18" charset="0"/>
              </a:rPr>
              <a:t>Профессиональная подготовка;</a:t>
            </a:r>
          </a:p>
          <a:p>
            <a:pPr marL="361950" indent="171450">
              <a:lnSpc>
                <a:spcPct val="120000"/>
              </a:lnSpc>
            </a:pPr>
            <a:r>
              <a:rPr lang="ru-RU" dirty="0">
                <a:latin typeface="Times New Roman" pitchFamily="18" charset="0"/>
                <a:cs typeface="Times New Roman" pitchFamily="18" charset="0"/>
              </a:rPr>
              <a:t>Общий уровень эрудированности;</a:t>
            </a:r>
          </a:p>
          <a:p>
            <a:pPr marL="361950" indent="171450">
              <a:lnSpc>
                <a:spcPct val="120000"/>
              </a:lnSpc>
            </a:pPr>
            <a:r>
              <a:rPr lang="ru-RU" dirty="0">
                <a:latin typeface="Times New Roman" pitchFamily="18" charset="0"/>
                <a:cs typeface="Times New Roman" pitchFamily="18" charset="0"/>
              </a:rPr>
              <a:t>Психологическая стойкость;</a:t>
            </a:r>
          </a:p>
          <a:p>
            <a:pPr marL="361950" indent="171450">
              <a:lnSpc>
                <a:spcPct val="120000"/>
              </a:lnSpc>
            </a:pPr>
            <a:r>
              <a:rPr lang="ru-RU" dirty="0" err="1">
                <a:latin typeface="Times New Roman" pitchFamily="18" charset="0"/>
                <a:cs typeface="Times New Roman" pitchFamily="18" charset="0"/>
              </a:rPr>
              <a:t>Креативность</a:t>
            </a:r>
            <a:r>
              <a:rPr lang="ru-RU" dirty="0">
                <a:latin typeface="Times New Roman" pitchFamily="18" charset="0"/>
                <a:cs typeface="Times New Roman" pitchFamily="18" charset="0"/>
              </a:rPr>
              <a:t> и т.п.</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70000" lnSpcReduction="20000"/>
          </a:bodyPr>
          <a:lstStyle/>
          <a:p>
            <a:pPr marL="0" indent="533400">
              <a:lnSpc>
                <a:spcPct val="120000"/>
              </a:lnSpc>
              <a:buNone/>
            </a:pPr>
            <a:r>
              <a:rPr lang="ru-RU" dirty="0">
                <a:latin typeface="Times New Roman" pitchFamily="18" charset="0"/>
                <a:cs typeface="Times New Roman" pitchFamily="18" charset="0"/>
              </a:rPr>
              <a:t>Методики оценки трудового потенциала предприятия.</a:t>
            </a:r>
          </a:p>
          <a:p>
            <a:pPr marL="0" indent="533400">
              <a:lnSpc>
                <a:spcPct val="120000"/>
              </a:lnSpc>
              <a:buNone/>
            </a:pPr>
            <a:r>
              <a:rPr lang="ru-RU" dirty="0">
                <a:latin typeface="Times New Roman" pitchFamily="18" charset="0"/>
                <a:cs typeface="Times New Roman" pitchFamily="18" charset="0"/>
              </a:rPr>
              <a:t>Затратные методики оценки трудового потенциала предприятия или отдельного работника приравнивают размер трудового потенциала предприятия (работника) к сумме прошлых затрат на него подготовку, текущее удержание и будущее развитие.</a:t>
            </a:r>
          </a:p>
          <a:p>
            <a:pPr marL="0" indent="533400">
              <a:lnSpc>
                <a:spcPct val="120000"/>
              </a:lnSpc>
              <a:buNone/>
            </a:pPr>
            <a:r>
              <a:rPr lang="ru-RU" dirty="0">
                <a:latin typeface="Times New Roman" pitchFamily="18" charset="0"/>
                <a:cs typeface="Times New Roman" pitchFamily="18" charset="0"/>
              </a:rPr>
              <a:t>Самой типичной методикой среди них можно считать разработки В.Н. Авдеева и В.А. Котловая.</a:t>
            </a:r>
          </a:p>
          <a:p>
            <a:pPr marL="0" indent="533400">
              <a:lnSpc>
                <a:spcPct val="120000"/>
              </a:lnSpc>
              <a:buNone/>
            </a:pPr>
            <a:r>
              <a:rPr lang="ru-RU" dirty="0">
                <a:latin typeface="Times New Roman" pitchFamily="18" charset="0"/>
                <a:cs typeface="Times New Roman" pitchFamily="18" charset="0"/>
              </a:rPr>
              <a:t>Для оценки размера трудового потенциала предприятия предлагается взять такие показатели:</a:t>
            </a:r>
          </a:p>
          <a:p>
            <a:pPr marL="0" indent="533400">
              <a:lnSpc>
                <a:spcPct val="120000"/>
              </a:lnSpc>
              <a:buNone/>
            </a:pPr>
            <a:r>
              <a:rPr lang="ru-RU" dirty="0">
                <a:latin typeface="Times New Roman" pitchFamily="18" charset="0"/>
                <a:cs typeface="Times New Roman" pitchFamily="18" charset="0"/>
              </a:rPr>
              <a:t>Производительность труда = (ЧВ - МВ - ВЕ - АМ) / </a:t>
            </a:r>
            <a:r>
              <a:rPr lang="ru-RU" dirty="0" err="1">
                <a:latin typeface="Times New Roman" pitchFamily="18" charset="0"/>
                <a:cs typeface="Times New Roman" pitchFamily="18" charset="0"/>
              </a:rPr>
              <a:t>ЧПс</a:t>
            </a:r>
            <a:r>
              <a:rPr lang="ru-RU" dirty="0">
                <a:latin typeface="Times New Roman" pitchFamily="18" charset="0"/>
                <a:cs typeface="Times New Roman" pitchFamily="18" charset="0"/>
              </a:rPr>
              <a:t>,</a:t>
            </a:r>
          </a:p>
          <a:p>
            <a:pPr marL="0" indent="533400">
              <a:lnSpc>
                <a:spcPct val="120000"/>
              </a:lnSpc>
              <a:buNone/>
            </a:pPr>
            <a:r>
              <a:rPr lang="ru-RU" dirty="0">
                <a:latin typeface="Times New Roman" pitchFamily="18" charset="0"/>
                <a:cs typeface="Times New Roman" pitchFamily="18" charset="0"/>
              </a:rPr>
              <a:t>где ЧВ — чистая выручка от реализации, тыс. </a:t>
            </a:r>
            <a:r>
              <a:rPr lang="ru-RU" dirty="0" err="1">
                <a:latin typeface="Times New Roman" pitchFamily="18" charset="0"/>
                <a:cs typeface="Times New Roman" pitchFamily="18" charset="0"/>
              </a:rPr>
              <a:t>руб</a:t>
            </a:r>
            <a:r>
              <a:rPr lang="ru-RU" dirty="0">
                <a:latin typeface="Times New Roman" pitchFamily="18" charset="0"/>
                <a:cs typeface="Times New Roman" pitchFamily="18" charset="0"/>
              </a:rPr>
              <a:t>; МВ — материальные затраты, связанные с производством и реализацией определенного объема продукции, тыс. </a:t>
            </a:r>
            <a:r>
              <a:rPr lang="ru-RU" dirty="0" err="1">
                <a:latin typeface="Times New Roman" pitchFamily="18" charset="0"/>
                <a:cs typeface="Times New Roman" pitchFamily="18" charset="0"/>
              </a:rPr>
              <a:t>руб</a:t>
            </a:r>
            <a:r>
              <a:rPr lang="ru-RU" dirty="0">
                <a:latin typeface="Times New Roman" pitchFamily="18" charset="0"/>
                <a:cs typeface="Times New Roman" pitchFamily="18" charset="0"/>
              </a:rPr>
              <a:t>; ВЕ — стоимость энергоносителей, потребленных в процессе производства и реализации продукции, тыс. </a:t>
            </a:r>
            <a:r>
              <a:rPr lang="ru-RU" dirty="0" err="1">
                <a:latin typeface="Times New Roman" pitchFamily="18" charset="0"/>
                <a:cs typeface="Times New Roman" pitchFamily="18" charset="0"/>
              </a:rPr>
              <a:t>руб</a:t>
            </a:r>
            <a:r>
              <a:rPr lang="ru-RU" dirty="0">
                <a:latin typeface="Times New Roman" pitchFamily="18" charset="0"/>
                <a:cs typeface="Times New Roman" pitchFamily="18" charset="0"/>
              </a:rPr>
              <a:t>; АМ — сумма амортизационных отчислений на полное восстановление основных фондов предприятия, тыс. </a:t>
            </a:r>
            <a:r>
              <a:rPr lang="ru-RU" dirty="0" err="1">
                <a:latin typeface="Times New Roman" pitchFamily="18" charset="0"/>
                <a:cs typeface="Times New Roman" pitchFamily="18" charset="0"/>
              </a:rPr>
              <a:t>руб</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ЧПс</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середнесписочная</a:t>
            </a:r>
            <a:r>
              <a:rPr lang="ru-RU" dirty="0">
                <a:latin typeface="Times New Roman" pitchFamily="18" charset="0"/>
                <a:cs typeface="Times New Roman" pitchFamily="18" charset="0"/>
              </a:rPr>
              <a:t> численность </a:t>
            </a:r>
            <a:r>
              <a:rPr lang="ru-RU" dirty="0" err="1">
                <a:latin typeface="Times New Roman" pitchFamily="18" charset="0"/>
                <a:cs typeface="Times New Roman" pitchFamily="18" charset="0"/>
              </a:rPr>
              <a:t>промышленно-производ-ого</a:t>
            </a:r>
            <a:r>
              <a:rPr lang="ru-RU" dirty="0">
                <a:latin typeface="Times New Roman" pitchFamily="18" charset="0"/>
                <a:cs typeface="Times New Roman" pitchFamily="18" charset="0"/>
              </a:rPr>
              <a:t> персонала.</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70000" lnSpcReduction="20000"/>
          </a:bodyPr>
          <a:lstStyle/>
          <a:p>
            <a:pPr marL="0" indent="533400">
              <a:lnSpc>
                <a:spcPct val="120000"/>
              </a:lnSpc>
              <a:buNone/>
            </a:pPr>
            <a:r>
              <a:rPr lang="ru-RU" dirty="0">
                <a:latin typeface="Times New Roman" pitchFamily="18" charset="0"/>
                <a:cs typeface="Times New Roman" pitchFamily="18" charset="0"/>
              </a:rPr>
              <a:t>2. Коэффициент сменности рабочей силы (</a:t>
            </a:r>
            <a:r>
              <a:rPr lang="ru-RU" dirty="0" err="1">
                <a:latin typeface="Times New Roman" pitchFamily="18" charset="0"/>
                <a:cs typeface="Times New Roman" pitchFamily="18" charset="0"/>
              </a:rPr>
              <a:t>Кзр</a:t>
            </a:r>
            <a:r>
              <a:rPr lang="ru-RU" dirty="0">
                <a:latin typeface="Times New Roman" pitchFamily="18" charset="0"/>
                <a:cs typeface="Times New Roman" pitchFamily="18" charset="0"/>
              </a:rPr>
              <a:t>): </a:t>
            </a:r>
            <a:r>
              <a:rPr lang="ru-RU" b="1" dirty="0" err="1">
                <a:latin typeface="Times New Roman" pitchFamily="18" charset="0"/>
                <a:cs typeface="Times New Roman" pitchFamily="18" charset="0"/>
              </a:rPr>
              <a:t>Кзр=Фд</a:t>
            </a:r>
            <a:r>
              <a:rPr lang="ru-RU" b="1" dirty="0">
                <a:latin typeface="Times New Roman" pitchFamily="18" charset="0"/>
                <a:cs typeface="Times New Roman" pitchFamily="18" charset="0"/>
              </a:rPr>
              <a:t>/</a:t>
            </a:r>
            <a:r>
              <a:rPr lang="ru-RU" b="1" dirty="0" err="1">
                <a:latin typeface="Times New Roman" pitchFamily="18" charset="0"/>
                <a:cs typeface="Times New Roman" pitchFamily="18" charset="0"/>
              </a:rPr>
              <a:t>Дн</a:t>
            </a:r>
            <a:endParaRPr lang="ru-RU" dirty="0">
              <a:latin typeface="Times New Roman" pitchFamily="18" charset="0"/>
              <a:cs typeface="Times New Roman" pitchFamily="18" charset="0"/>
            </a:endParaRPr>
          </a:p>
          <a:p>
            <a:pPr marL="0" indent="533400">
              <a:lnSpc>
                <a:spcPct val="120000"/>
              </a:lnSpc>
              <a:buNone/>
            </a:pPr>
            <a:r>
              <a:rPr lang="ru-RU" dirty="0">
                <a:latin typeface="Times New Roman" pitchFamily="18" charset="0"/>
                <a:cs typeface="Times New Roman" pitchFamily="18" charset="0"/>
              </a:rPr>
              <a:t>где </a:t>
            </a:r>
            <a:r>
              <a:rPr lang="ru-RU" dirty="0" err="1">
                <a:latin typeface="Times New Roman" pitchFamily="18" charset="0"/>
                <a:cs typeface="Times New Roman" pitchFamily="18" charset="0"/>
              </a:rPr>
              <a:t>Фд</a:t>
            </a:r>
            <a:r>
              <a:rPr lang="ru-RU" dirty="0">
                <a:latin typeface="Times New Roman" pitchFamily="18" charset="0"/>
                <a:cs typeface="Times New Roman" pitchFamily="18" charset="0"/>
              </a:rPr>
              <a:t> — количество человеко-дней, фактически отработанных работниками во всех изменениях (ли по плану) на протяжении анализируемого периода; </a:t>
            </a:r>
            <a:r>
              <a:rPr lang="ru-RU" dirty="0" err="1">
                <a:latin typeface="Times New Roman" pitchFamily="18" charset="0"/>
                <a:cs typeface="Times New Roman" pitchFamily="18" charset="0"/>
              </a:rPr>
              <a:t>Дн</a:t>
            </a:r>
            <a:r>
              <a:rPr lang="ru-RU" dirty="0">
                <a:latin typeface="Times New Roman" pitchFamily="18" charset="0"/>
                <a:cs typeface="Times New Roman" pitchFamily="18" charset="0"/>
              </a:rPr>
              <a:t> — количество человеко-дней, отработанных в наиболее загруженную смену на протяжении анализируемого периода.</a:t>
            </a:r>
          </a:p>
          <a:p>
            <a:pPr marL="0" indent="533400">
              <a:lnSpc>
                <a:spcPct val="120000"/>
              </a:lnSpc>
              <a:buNone/>
            </a:pPr>
            <a:r>
              <a:rPr lang="ru-RU" dirty="0">
                <a:latin typeface="Times New Roman" pitchFamily="18" charset="0"/>
                <a:cs typeface="Times New Roman" pitchFamily="18" charset="0"/>
              </a:rPr>
              <a:t>3. Коэффициент сменности работы рабочего места (</a:t>
            </a:r>
            <a:r>
              <a:rPr lang="ru-RU" dirty="0" err="1">
                <a:latin typeface="Times New Roman" pitchFamily="18" charset="0"/>
                <a:cs typeface="Times New Roman" pitchFamily="18" charset="0"/>
              </a:rPr>
              <a:t>Кзм</a:t>
            </a:r>
            <a:r>
              <a:rPr lang="ru-RU" dirty="0">
                <a:latin typeface="Times New Roman" pitchFamily="18" charset="0"/>
                <a:cs typeface="Times New Roman" pitchFamily="18" charset="0"/>
              </a:rPr>
              <a:t>).'</a:t>
            </a:r>
          </a:p>
          <a:p>
            <a:pPr marL="0" indent="533400">
              <a:lnSpc>
                <a:spcPct val="120000"/>
              </a:lnSpc>
              <a:buNone/>
            </a:pPr>
            <a:r>
              <a:rPr lang="ru-RU" dirty="0">
                <a:latin typeface="Times New Roman" pitchFamily="18" charset="0"/>
                <a:cs typeface="Times New Roman" pitchFamily="18" charset="0"/>
              </a:rPr>
              <a:t>где БВ -балансовая стоимость оснащения, размещенного на рабочем месте, тыс. </a:t>
            </a:r>
            <a:r>
              <a:rPr lang="ru-RU" dirty="0" err="1">
                <a:latin typeface="Times New Roman" pitchFamily="18" charset="0"/>
                <a:cs typeface="Times New Roman" pitchFamily="18" charset="0"/>
              </a:rPr>
              <a:t>руб</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Чм</a:t>
            </a:r>
            <a:r>
              <a:rPr lang="ru-RU" dirty="0">
                <a:latin typeface="Times New Roman" pitchFamily="18" charset="0"/>
                <a:cs typeface="Times New Roman" pitchFamily="18" charset="0"/>
              </a:rPr>
              <a:t> — часть затрат на модернизацию оснащения, установленного на рабочем месте, за весь срок службы в его общей балансовой стоимости; </a:t>
            </a:r>
            <a:r>
              <a:rPr lang="ru-RU" dirty="0" err="1">
                <a:latin typeface="Times New Roman" pitchFamily="18" charset="0"/>
                <a:cs typeface="Times New Roman" pitchFamily="18" charset="0"/>
              </a:rPr>
              <a:t>ча</a:t>
            </a:r>
            <a:r>
              <a:rPr lang="ru-RU" dirty="0">
                <a:latin typeface="Times New Roman" pitchFamily="18" charset="0"/>
                <a:cs typeface="Times New Roman" pitchFamily="18" charset="0"/>
              </a:rPr>
              <a:t> — часть амортизационных отчислений на реновацию оснащения; ЛВ — ликвидационная стоимость оснащения рабочего места, тыс. </a:t>
            </a:r>
            <a:r>
              <a:rPr lang="ru-RU" dirty="0" err="1">
                <a:latin typeface="Times New Roman" pitchFamily="18" charset="0"/>
                <a:cs typeface="Times New Roman" pitchFamily="18" charset="0"/>
              </a:rPr>
              <a:t>руб</a:t>
            </a:r>
            <a:r>
              <a:rPr lang="ru-RU" dirty="0">
                <a:latin typeface="Times New Roman" pitchFamily="18" charset="0"/>
                <a:cs typeface="Times New Roman" pitchFamily="18" charset="0"/>
              </a:rPr>
              <a:t>; Т — продолжительность амортизационного срока, </a:t>
            </a:r>
            <a:r>
              <a:rPr lang="ru-RU" dirty="0" err="1">
                <a:latin typeface="Times New Roman" pitchFamily="18" charset="0"/>
                <a:cs typeface="Times New Roman" pitchFamily="18" charset="0"/>
              </a:rPr>
              <a:t>года;</a:t>
            </a:r>
            <a:r>
              <a:rPr lang="ru-RU" i="1" dirty="0" err="1">
                <a:latin typeface="Times New Roman" pitchFamily="18" charset="0"/>
                <a:cs typeface="Times New Roman" pitchFamily="18" charset="0"/>
              </a:rPr>
              <a:t>Фц</a:t>
            </a:r>
            <a:r>
              <a:rPr lang="ru-RU" i="1" dirty="0">
                <a:latin typeface="Times New Roman" pitchFamily="18" charset="0"/>
                <a:cs typeface="Times New Roman" pitchFamily="18" charset="0"/>
              </a:rPr>
              <a:t> —</a:t>
            </a:r>
            <a:r>
              <a:rPr lang="ru-RU" dirty="0">
                <a:latin typeface="Times New Roman" pitchFamily="18" charset="0"/>
                <a:cs typeface="Times New Roman" pitchFamily="18" charset="0"/>
              </a:rPr>
              <a:t>среднесуточный эффективный фонд времени работы оборудования; </a:t>
            </a:r>
            <a:r>
              <a:rPr lang="ru-RU" dirty="0" err="1">
                <a:latin typeface="Times New Roman" pitchFamily="18" charset="0"/>
                <a:cs typeface="Times New Roman" pitchFamily="18" charset="0"/>
              </a:rPr>
              <a:t>Пгод</a:t>
            </a:r>
            <a:r>
              <a:rPr lang="ru-RU" dirty="0">
                <a:latin typeface="Times New Roman" pitchFamily="18" charset="0"/>
                <a:cs typeface="Times New Roman" pitchFamily="18" charset="0"/>
              </a:rPr>
              <a:t> — производительность рабочего места в расчете на один час, изделий;</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Чр</a:t>
            </a:r>
            <a:r>
              <a:rPr lang="ru-RU" dirty="0">
                <a:latin typeface="Times New Roman" pitchFamily="18" charset="0"/>
                <a:cs typeface="Times New Roman" pitchFamily="18" charset="0"/>
              </a:rPr>
              <a:t>— часть прибыли, которая направляется на развитие предприятия;</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85000" lnSpcReduction="20000"/>
          </a:bodyPr>
          <a:lstStyle/>
          <a:p>
            <a:pPr marL="0" indent="533400">
              <a:lnSpc>
                <a:spcPct val="110000"/>
              </a:lnSpc>
              <a:buNone/>
            </a:pPr>
            <a:r>
              <a:rPr lang="ru-RU" dirty="0">
                <a:latin typeface="Times New Roman" pitchFamily="18" charset="0"/>
                <a:cs typeface="Times New Roman" pitchFamily="18" charset="0"/>
              </a:rPr>
              <a:t>4. Коэффициент отдачи полной заработной платы (</a:t>
            </a:r>
            <a:r>
              <a:rPr lang="ru-RU" dirty="0" err="1">
                <a:latin typeface="Times New Roman" pitchFamily="18" charset="0"/>
                <a:cs typeface="Times New Roman" pitchFamily="18" charset="0"/>
              </a:rPr>
              <a:t>Квзп</a:t>
            </a:r>
            <a:r>
              <a:rPr lang="ru-RU" dirty="0">
                <a:latin typeface="Times New Roman" pitchFamily="18" charset="0"/>
                <a:cs typeface="Times New Roman" pitchFamily="18" charset="0"/>
              </a:rPr>
              <a:t>):</a:t>
            </a:r>
          </a:p>
          <a:p>
            <a:pPr marL="0" indent="533400">
              <a:lnSpc>
                <a:spcPct val="110000"/>
              </a:lnSpc>
              <a:buNone/>
            </a:pPr>
            <a:r>
              <a:rPr lang="ru-RU" dirty="0" err="1">
                <a:latin typeface="Times New Roman" pitchFamily="18" charset="0"/>
                <a:cs typeface="Times New Roman" pitchFamily="18" charset="0"/>
              </a:rPr>
              <a:t>Квзп=ЧВ</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Фзп+Фмс</a:t>
            </a:r>
            <a:r>
              <a:rPr lang="ru-RU" dirty="0">
                <a:latin typeface="Times New Roman" pitchFamily="18" charset="0"/>
                <a:cs typeface="Times New Roman" pitchFamily="18" charset="0"/>
              </a:rPr>
              <a:t>),</a:t>
            </a:r>
          </a:p>
          <a:p>
            <a:pPr marL="0" indent="533400">
              <a:lnSpc>
                <a:spcPct val="110000"/>
              </a:lnSpc>
              <a:buNone/>
            </a:pPr>
            <a:r>
              <a:rPr lang="ru-RU" dirty="0">
                <a:latin typeface="Times New Roman" pitchFamily="18" charset="0"/>
                <a:cs typeface="Times New Roman" pitchFamily="18" charset="0"/>
              </a:rPr>
              <a:t>где ЧВ — чистая выручка от реализации, тыс. </a:t>
            </a:r>
            <a:r>
              <a:rPr lang="ru-RU" dirty="0" err="1">
                <a:latin typeface="Times New Roman" pitchFamily="18" charset="0"/>
                <a:cs typeface="Times New Roman" pitchFamily="18" charset="0"/>
              </a:rPr>
              <a:t>руб</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Фзп</a:t>
            </a:r>
            <a:r>
              <a:rPr lang="ru-RU" dirty="0">
                <a:latin typeface="Times New Roman" pitchFamily="18" charset="0"/>
                <a:cs typeface="Times New Roman" pitchFamily="18" charset="0"/>
              </a:rPr>
              <a:t> — фонд зарплаты промышленно-производственного персонала, тыс. </a:t>
            </a:r>
            <a:r>
              <a:rPr lang="ru-RU" i="1" dirty="0" err="1">
                <a:latin typeface="Times New Roman" pitchFamily="18" charset="0"/>
                <a:cs typeface="Times New Roman" pitchFamily="18" charset="0"/>
              </a:rPr>
              <a:t>руб;</a:t>
            </a:r>
            <a:r>
              <a:rPr lang="ru-RU" dirty="0" err="1">
                <a:latin typeface="Times New Roman" pitchFamily="18" charset="0"/>
                <a:cs typeface="Times New Roman" pitchFamily="18" charset="0"/>
              </a:rPr>
              <a:t>Фмс</a:t>
            </a:r>
            <a:r>
              <a:rPr lang="ru-RU" dirty="0">
                <a:latin typeface="Times New Roman" pitchFamily="18" charset="0"/>
                <a:cs typeface="Times New Roman" pitchFamily="18" charset="0"/>
              </a:rPr>
              <a:t> — фонд материального стимулирования персонала предприятия, тыс. руб.</a:t>
            </a:r>
          </a:p>
          <a:p>
            <a:pPr marL="0" indent="533400">
              <a:lnSpc>
                <a:spcPct val="110000"/>
              </a:lnSpc>
              <a:buNone/>
            </a:pPr>
            <a:r>
              <a:rPr lang="ru-RU" dirty="0">
                <a:latin typeface="Times New Roman" pitchFamily="18" charset="0"/>
                <a:cs typeface="Times New Roman" pitchFamily="18" charset="0"/>
              </a:rPr>
              <a:t>5. Коэффициент творческой активности работников (</a:t>
            </a:r>
            <a:r>
              <a:rPr lang="ru-RU" dirty="0" err="1">
                <a:latin typeface="Times New Roman" pitchFamily="18" charset="0"/>
                <a:cs typeface="Times New Roman" pitchFamily="18" charset="0"/>
              </a:rPr>
              <a:t>Ктд</a:t>
            </a:r>
            <a:r>
              <a:rPr lang="ru-RU" dirty="0">
                <a:latin typeface="Times New Roman" pitchFamily="18" charset="0"/>
                <a:cs typeface="Times New Roman" pitchFamily="18" charset="0"/>
              </a:rPr>
              <a:t>);</a:t>
            </a:r>
          </a:p>
          <a:p>
            <a:pPr marL="0" indent="533400">
              <a:lnSpc>
                <a:spcPct val="110000"/>
              </a:lnSpc>
              <a:buNone/>
            </a:pPr>
            <a:r>
              <a:rPr lang="ru-RU" b="1" dirty="0" err="1">
                <a:latin typeface="Times New Roman" pitchFamily="18" charset="0"/>
                <a:cs typeface="Times New Roman" pitchFamily="18" charset="0"/>
              </a:rPr>
              <a:t>КтА=П</a:t>
            </a:r>
            <a:r>
              <a:rPr lang="ru-RU" b="1" dirty="0">
                <a:latin typeface="Times New Roman" pitchFamily="18" charset="0"/>
                <a:cs typeface="Times New Roman" pitchFamily="18" charset="0"/>
              </a:rPr>
              <a:t>(</a:t>
            </a:r>
            <a:r>
              <a:rPr lang="ru-RU" b="1" dirty="0" err="1">
                <a:latin typeface="Times New Roman" pitchFamily="18" charset="0"/>
                <a:cs typeface="Times New Roman" pitchFamily="18" charset="0"/>
              </a:rPr>
              <a:t>Ек</a:t>
            </a:r>
            <a:r>
              <a:rPr lang="ru-RU" b="1" dirty="0">
                <a:latin typeface="Times New Roman" pitchFamily="18" charset="0"/>
                <a:cs typeface="Times New Roman" pitchFamily="18" charset="0"/>
              </a:rPr>
              <a:t>)/</a:t>
            </a:r>
            <a:r>
              <a:rPr lang="ru-RU" b="1" dirty="0" err="1">
                <a:latin typeface="Times New Roman" pitchFamily="18" charset="0"/>
                <a:cs typeface="Times New Roman" pitchFamily="18" charset="0"/>
              </a:rPr>
              <a:t>Вд</a:t>
            </a:r>
            <a:r>
              <a:rPr lang="ru-RU" b="1" dirty="0">
                <a:latin typeface="Times New Roman" pitchFamily="18" charset="0"/>
                <a:cs typeface="Times New Roman" pitchFamily="18" charset="0"/>
              </a:rPr>
              <a:t>,</a:t>
            </a:r>
            <a:endParaRPr lang="ru-RU" dirty="0">
              <a:latin typeface="Times New Roman" pitchFamily="18" charset="0"/>
              <a:cs typeface="Times New Roman" pitchFamily="18" charset="0"/>
            </a:endParaRPr>
          </a:p>
          <a:p>
            <a:pPr marL="0" indent="533400">
              <a:lnSpc>
                <a:spcPct val="110000"/>
              </a:lnSpc>
              <a:buNone/>
            </a:pPr>
            <a:r>
              <a:rPr lang="ru-RU" dirty="0">
                <a:latin typeface="Times New Roman" pitchFamily="18" charset="0"/>
                <a:cs typeface="Times New Roman" pitchFamily="18" charset="0"/>
              </a:rPr>
              <a:t>где П(</a:t>
            </a:r>
            <a:r>
              <a:rPr lang="ru-RU" dirty="0" err="1">
                <a:latin typeface="Times New Roman" pitchFamily="18" charset="0"/>
                <a:cs typeface="Times New Roman" pitchFamily="18" charset="0"/>
              </a:rPr>
              <a:t>Ек</a:t>
            </a:r>
            <a:r>
              <a:rPr lang="ru-RU" dirty="0">
                <a:latin typeface="Times New Roman" pitchFamily="18" charset="0"/>
                <a:cs typeface="Times New Roman" pitchFamily="18" charset="0"/>
              </a:rPr>
              <a:t>) — чистая прибыль, полученный от использования изобретений и рационализаторских предложений на протяжении анализируемого периода, тыс. руб.; </a:t>
            </a:r>
            <a:r>
              <a:rPr lang="ru-RU" dirty="0" err="1">
                <a:latin typeface="Times New Roman" pitchFamily="18" charset="0"/>
                <a:cs typeface="Times New Roman" pitchFamily="18" charset="0"/>
              </a:rPr>
              <a:t>Вд</a:t>
            </a:r>
            <a:r>
              <a:rPr lang="ru-RU" dirty="0">
                <a:latin typeface="Times New Roman" pitchFamily="18" charset="0"/>
                <a:cs typeface="Times New Roman" pitchFamily="18" charset="0"/>
              </a:rPr>
              <a:t> — затраты, связанные с разработкой, апробацией и внедрением изобретений и </a:t>
            </a:r>
            <a:r>
              <a:rPr lang="ru-RU" dirty="0" err="1">
                <a:latin typeface="Times New Roman" pitchFamily="18" charset="0"/>
                <a:cs typeface="Times New Roman" pitchFamily="18" charset="0"/>
              </a:rPr>
              <a:t>рационализа-торских</a:t>
            </a:r>
            <a:r>
              <a:rPr lang="ru-RU" dirty="0">
                <a:latin typeface="Times New Roman" pitchFamily="18" charset="0"/>
                <a:cs typeface="Times New Roman" pitchFamily="18" charset="0"/>
              </a:rPr>
              <a:t> предложений на протяжении анализируемого периода, тыс. руб.</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6165304"/>
          </a:xfrm>
        </p:spPr>
        <p:txBody>
          <a:bodyPr>
            <a:normAutofit fontScale="55000" lnSpcReduction="20000"/>
          </a:bodyPr>
          <a:lstStyle/>
          <a:p>
            <a:pPr marL="0" indent="533400">
              <a:lnSpc>
                <a:spcPct val="120000"/>
              </a:lnSpc>
              <a:buNone/>
            </a:pPr>
            <a:r>
              <a:rPr lang="ru-RU" dirty="0">
                <a:latin typeface="Times New Roman" pitchFamily="18" charset="0"/>
                <a:cs typeface="Times New Roman" pitchFamily="18" charset="0"/>
              </a:rPr>
              <a:t>В отличие от предыдущей методики,</a:t>
            </a:r>
            <a:r>
              <a:rPr lang="ru-RU" b="1" dirty="0">
                <a:latin typeface="Times New Roman" pitchFamily="18" charset="0"/>
                <a:cs typeface="Times New Roman" pitchFamily="18" charset="0"/>
              </a:rPr>
              <a:t> оценка потенциала на основе единицы живой работы </a:t>
            </a:r>
            <a:r>
              <a:rPr lang="ru-RU" dirty="0">
                <a:latin typeface="Times New Roman" pitchFamily="18" charset="0"/>
                <a:cs typeface="Times New Roman" pitchFamily="18" charset="0"/>
              </a:rPr>
              <a:t>разрешает лучше учесть эффективность использования труд. потенциала предприятия. Расчеты трудового потенциала в соответствии с данной методикой проводятся за такими этапами:</a:t>
            </a:r>
          </a:p>
          <a:p>
            <a:pPr marL="0" indent="533400">
              <a:lnSpc>
                <a:spcPct val="120000"/>
              </a:lnSpc>
              <a:buNone/>
            </a:pPr>
            <a:r>
              <a:rPr lang="ru-RU" dirty="0">
                <a:latin typeface="Times New Roman" pitchFamily="18" charset="0"/>
                <a:cs typeface="Times New Roman" pitchFamily="18" charset="0"/>
              </a:rPr>
              <a:t>1. Определяется единица оценки живой работы одного рабочего, путем установления ее фондового аналога в стоимостном выражении:</a:t>
            </a:r>
          </a:p>
          <a:p>
            <a:pPr marL="0" indent="533400">
              <a:lnSpc>
                <a:spcPct val="120000"/>
              </a:lnSpc>
              <a:buNone/>
            </a:pPr>
            <a:r>
              <a:rPr lang="ru-RU" dirty="0">
                <a:latin typeface="Times New Roman" pitchFamily="18" charset="0"/>
                <a:cs typeface="Times New Roman" pitchFamily="18" charset="0"/>
              </a:rPr>
              <a:t>А = </a:t>
            </a:r>
            <a:r>
              <a:rPr lang="ru-RU" dirty="0" err="1">
                <a:latin typeface="Times New Roman" pitchFamily="18" charset="0"/>
                <a:cs typeface="Times New Roman" pitchFamily="18" charset="0"/>
              </a:rPr>
              <a:t>Пт</a:t>
            </a:r>
            <a:r>
              <a:rPr lang="ru-RU" dirty="0">
                <a:latin typeface="Times New Roman" pitchFamily="18" charset="0"/>
                <a:cs typeface="Times New Roman" pitchFamily="18" charset="0"/>
              </a:rPr>
              <a:t> </a:t>
            </a:r>
            <a:r>
              <a:rPr lang="ru-RU" baseline="30000" dirty="0" err="1">
                <a:latin typeface="Times New Roman" pitchFamily="18" charset="0"/>
                <a:cs typeface="Times New Roman" pitchFamily="18" charset="0"/>
              </a:rPr>
              <a:t>х</a:t>
            </a:r>
            <a:r>
              <a:rPr lang="ru-RU" dirty="0">
                <a:latin typeface="Times New Roman" pitchFamily="18" charset="0"/>
                <a:cs typeface="Times New Roman" pitchFamily="18" charset="0"/>
              </a:rPr>
              <a:t>(</a:t>
            </a:r>
            <a:r>
              <a:rPr lang="ru-RU" dirty="0" err="1">
                <a:latin typeface="Times New Roman" pitchFamily="18" charset="0"/>
                <a:cs typeface="Times New Roman" pitchFamily="18" charset="0"/>
              </a:rPr>
              <a:t>АФв</a:t>
            </a:r>
            <a:r>
              <a:rPr lang="ru-RU" dirty="0">
                <a:latin typeface="Times New Roman" pitchFamily="18" charset="0"/>
                <a:cs typeface="Times New Roman" pitchFamily="18" charset="0"/>
              </a:rPr>
              <a:t> / </a:t>
            </a:r>
            <a:r>
              <a:rPr lang="ru-RU" dirty="0" err="1">
                <a:latin typeface="Times New Roman" pitchFamily="18" charset="0"/>
                <a:cs typeface="Times New Roman" pitchFamily="18" charset="0"/>
              </a:rPr>
              <a:t>АПт</a:t>
            </a:r>
            <a:r>
              <a:rPr lang="ru-RU" dirty="0">
                <a:latin typeface="Times New Roman" pitchFamily="18" charset="0"/>
                <a:cs typeface="Times New Roman" pitchFamily="18" charset="0"/>
              </a:rPr>
              <a:t>),</a:t>
            </a:r>
          </a:p>
          <a:p>
            <a:pPr marL="0" indent="533400">
              <a:lnSpc>
                <a:spcPct val="120000"/>
              </a:lnSpc>
              <a:buNone/>
            </a:pPr>
            <a:r>
              <a:rPr lang="ru-RU" dirty="0">
                <a:latin typeface="Times New Roman" pitchFamily="18" charset="0"/>
                <a:cs typeface="Times New Roman" pitchFamily="18" charset="0"/>
              </a:rPr>
              <a:t>где А — оценка единицы живой работы одного работника; </a:t>
            </a:r>
            <a:r>
              <a:rPr lang="ru-RU" dirty="0" err="1">
                <a:latin typeface="Times New Roman" pitchFamily="18" charset="0"/>
                <a:cs typeface="Times New Roman" pitchFamily="18" charset="0"/>
              </a:rPr>
              <a:t>Пт</a:t>
            </a:r>
            <a:r>
              <a:rPr lang="ru-RU" dirty="0">
                <a:latin typeface="Times New Roman" pitchFamily="18" charset="0"/>
                <a:cs typeface="Times New Roman" pitchFamily="18" charset="0"/>
              </a:rPr>
              <a:t> — производительность труда сотрудника в отчетном году, тыс. руб.; А </a:t>
            </a:r>
            <a:r>
              <a:rPr lang="ru-RU" dirty="0" err="1">
                <a:latin typeface="Times New Roman" pitchFamily="18" charset="0"/>
                <a:cs typeface="Times New Roman" pitchFamily="18" charset="0"/>
              </a:rPr>
              <a:t>Фв</a:t>
            </a:r>
            <a:r>
              <a:rPr lang="ru-RU" dirty="0">
                <a:latin typeface="Times New Roman" pitchFamily="18" charset="0"/>
                <a:cs typeface="Times New Roman" pitchFamily="18" charset="0"/>
              </a:rPr>
              <a:t> — возрастания </a:t>
            </a:r>
            <a:r>
              <a:rPr lang="ru-RU" dirty="0" err="1">
                <a:latin typeface="Times New Roman" pitchFamily="18" charset="0"/>
                <a:cs typeface="Times New Roman" pitchFamily="18" charset="0"/>
              </a:rPr>
              <a:t>фондовооруженности</a:t>
            </a:r>
            <a:r>
              <a:rPr lang="ru-RU" dirty="0">
                <a:latin typeface="Times New Roman" pitchFamily="18" charset="0"/>
                <a:cs typeface="Times New Roman" pitchFamily="18" charset="0"/>
              </a:rPr>
              <a:t> труда в расчете на одного работника сравнительно с базовым годом, %; </a:t>
            </a:r>
            <a:r>
              <a:rPr lang="ru-RU" dirty="0" err="1">
                <a:latin typeface="Times New Roman" pitchFamily="18" charset="0"/>
                <a:cs typeface="Times New Roman" pitchFamily="18" charset="0"/>
              </a:rPr>
              <a:t>АПт</a:t>
            </a:r>
            <a:r>
              <a:rPr lang="ru-RU" dirty="0">
                <a:latin typeface="Times New Roman" pitchFamily="18" charset="0"/>
                <a:cs typeface="Times New Roman" pitchFamily="18" charset="0"/>
              </a:rPr>
              <a:t> — возрастания производительности труда работника сравнительно с базовым годом.</a:t>
            </a:r>
          </a:p>
          <a:p>
            <a:pPr marL="0" indent="533400">
              <a:lnSpc>
                <a:spcPct val="120000"/>
              </a:lnSpc>
              <a:buNone/>
            </a:pPr>
            <a:r>
              <a:rPr lang="ru-RU" dirty="0">
                <a:latin typeface="Times New Roman" pitchFamily="18" charset="0"/>
                <a:cs typeface="Times New Roman" pitchFamily="18" charset="0"/>
              </a:rPr>
              <a:t>2. Определяется трудовой потенциал технологического персонала предприятия: </a:t>
            </a:r>
            <a:r>
              <a:rPr lang="ru-RU" dirty="0" err="1">
                <a:latin typeface="Times New Roman" pitchFamily="18" charset="0"/>
                <a:cs typeface="Times New Roman" pitchFamily="18" charset="0"/>
              </a:rPr>
              <a:t>ТПтвх</a:t>
            </a:r>
            <a:r>
              <a:rPr lang="ru-RU" dirty="0">
                <a:latin typeface="Times New Roman" pitchFamily="18" charset="0"/>
                <a:cs typeface="Times New Roman" pitchFamily="18" charset="0"/>
              </a:rPr>
              <a:t> = А </a:t>
            </a:r>
            <a:r>
              <a:rPr lang="ru-RU" dirty="0" err="1">
                <a:latin typeface="Times New Roman" pitchFamily="18" charset="0"/>
                <a:cs typeface="Times New Roman" pitchFamily="18" charset="0"/>
              </a:rPr>
              <a:t>х</a:t>
            </a:r>
            <a:r>
              <a:rPr lang="ru-RU" dirty="0">
                <a:latin typeface="Times New Roman" pitchFamily="18" charset="0"/>
                <a:cs typeface="Times New Roman" pitchFamily="18" charset="0"/>
              </a:rPr>
              <a:t> ЧП </a:t>
            </a:r>
            <a:r>
              <a:rPr lang="ru-RU" dirty="0" err="1">
                <a:latin typeface="Times New Roman" pitchFamily="18" charset="0"/>
                <a:cs typeface="Times New Roman" pitchFamily="18" charset="0"/>
              </a:rPr>
              <a:t>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Еф</a:t>
            </a:r>
            <a:r>
              <a:rPr lang="ru-RU" dirty="0">
                <a:latin typeface="Times New Roman" pitchFamily="18" charset="0"/>
                <a:cs typeface="Times New Roman" pitchFamily="18" charset="0"/>
              </a:rPr>
              <a:t>,</a:t>
            </a:r>
          </a:p>
          <a:p>
            <a:pPr marL="0" indent="533400">
              <a:lnSpc>
                <a:spcPct val="120000"/>
              </a:lnSpc>
              <a:buNone/>
            </a:pPr>
            <a:r>
              <a:rPr lang="ru-RU" dirty="0">
                <a:latin typeface="Times New Roman" pitchFamily="18" charset="0"/>
                <a:cs typeface="Times New Roman" pitchFamily="18" charset="0"/>
              </a:rPr>
              <a:t>где ЧП — среднегодовая численность промышленно-производственного персонала, </a:t>
            </a:r>
            <a:r>
              <a:rPr lang="ru-RU" dirty="0" err="1">
                <a:latin typeface="Times New Roman" pitchFamily="18" charset="0"/>
                <a:cs typeface="Times New Roman" pitchFamily="18" charset="0"/>
              </a:rPr>
              <a:t>чол</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Еф</a:t>
            </a:r>
            <a:r>
              <a:rPr lang="ru-RU" dirty="0">
                <a:latin typeface="Times New Roman" pitchFamily="18" charset="0"/>
                <a:cs typeface="Times New Roman" pitchFamily="18" charset="0"/>
              </a:rPr>
              <a:t> — коэффициент реализации трудового потенциала технологического персонала предприятия.</a:t>
            </a:r>
          </a:p>
          <a:p>
            <a:pPr marL="0" indent="533400">
              <a:lnSpc>
                <a:spcPct val="120000"/>
              </a:lnSpc>
              <a:buNone/>
            </a:pPr>
            <a:r>
              <a:rPr lang="ru-RU" dirty="0">
                <a:latin typeface="Times New Roman" pitchFamily="18" charset="0"/>
                <a:cs typeface="Times New Roman" pitchFamily="18" charset="0"/>
              </a:rPr>
              <a:t>3. Управленческий потенциал в стоимостном выражении определяется на основе частицы затрат на административно-управленческий аппарат в общей структуре затрат предприятия.</a:t>
            </a:r>
          </a:p>
          <a:p>
            <a:pPr marL="0" indent="533400">
              <a:lnSpc>
                <a:spcPct val="120000"/>
              </a:lnSpc>
              <a:buNone/>
            </a:pPr>
            <a:r>
              <a:rPr lang="ru-RU" dirty="0">
                <a:latin typeface="Times New Roman" pitchFamily="18" charset="0"/>
                <a:cs typeface="Times New Roman" pitchFamily="18" charset="0"/>
              </a:rPr>
              <a:t>4. Общий трудовой потенциал предприятия определяется путем суммирования стоимости трудового потенциала технологического персонала и стоимости управленческого потенциала.</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340768"/>
            <a:ext cx="8229600" cy="4824536"/>
          </a:xfrm>
        </p:spPr>
        <p:txBody>
          <a:bodyPr>
            <a:normAutofit fontScale="85000" lnSpcReduction="20000"/>
          </a:bodyPr>
          <a:lstStyle/>
          <a:p>
            <a:pPr marL="0" indent="533400">
              <a:lnSpc>
                <a:spcPct val="120000"/>
              </a:lnSpc>
              <a:buNone/>
            </a:pPr>
            <a:r>
              <a:rPr lang="ru-RU" dirty="0">
                <a:latin typeface="Times New Roman" pitchFamily="18" charset="0"/>
                <a:cs typeface="Times New Roman" pitchFamily="18" charset="0"/>
              </a:rPr>
              <a:t>Довольно распространенной можно считать </a:t>
            </a:r>
            <a:r>
              <a:rPr lang="ru-RU" dirty="0" err="1">
                <a:latin typeface="Times New Roman" pitchFamily="18" charset="0"/>
                <a:cs typeface="Times New Roman" pitchFamily="18" charset="0"/>
              </a:rPr>
              <a:t>коеффициентную</a:t>
            </a:r>
            <a:r>
              <a:rPr lang="ru-RU" dirty="0">
                <a:latin typeface="Times New Roman" pitchFamily="18" charset="0"/>
                <a:cs typeface="Times New Roman" pitchFamily="18" charset="0"/>
              </a:rPr>
              <a:t> методику оценки трудового потенциала предприятия, которая по своей сути является «гибридом» затратных и сравнительных подходов к оценке. Все коэффициенты данной методики интегрируются в такие группы:</a:t>
            </a:r>
          </a:p>
          <a:p>
            <a:pPr marL="361950" indent="171450">
              <a:lnSpc>
                <a:spcPct val="120000"/>
              </a:lnSpc>
            </a:pPr>
            <a:r>
              <a:rPr lang="ru-RU" dirty="0">
                <a:latin typeface="Times New Roman" pitchFamily="18" charset="0"/>
                <a:cs typeface="Times New Roman" pitchFamily="18" charset="0"/>
              </a:rPr>
              <a:t>показатели профессиональной компетентности;</a:t>
            </a:r>
          </a:p>
          <a:p>
            <a:pPr marL="361950" indent="171450">
              <a:lnSpc>
                <a:spcPct val="120000"/>
              </a:lnSpc>
            </a:pPr>
            <a:r>
              <a:rPr lang="ru-RU" dirty="0">
                <a:latin typeface="Times New Roman" pitchFamily="18" charset="0"/>
                <a:cs typeface="Times New Roman" pitchFamily="18" charset="0"/>
              </a:rPr>
              <a:t>показатели творческой активности;</a:t>
            </a:r>
          </a:p>
          <a:p>
            <a:pPr marL="361950" indent="171450">
              <a:lnSpc>
                <a:spcPct val="120000"/>
              </a:lnSpc>
            </a:pPr>
            <a:r>
              <a:rPr lang="ru-RU" dirty="0">
                <a:latin typeface="Times New Roman" pitchFamily="18" charset="0"/>
                <a:cs typeface="Times New Roman" pitchFamily="18" charset="0"/>
              </a:rPr>
              <a:t>показатели полноты, качества и оперативности выполненных работ;</a:t>
            </a:r>
          </a:p>
          <a:p>
            <a:pPr marL="361950" indent="171450">
              <a:lnSpc>
                <a:spcPct val="120000"/>
              </a:lnSpc>
            </a:pPr>
            <a:r>
              <a:rPr lang="ru-RU" dirty="0">
                <a:latin typeface="Times New Roman" pitchFamily="18" charset="0"/>
                <a:cs typeface="Times New Roman" pitchFamily="18" charset="0"/>
              </a:rPr>
              <a:t>показатели трудовой дисциплины;</a:t>
            </a:r>
          </a:p>
          <a:p>
            <a:pPr marL="361950" indent="171450">
              <a:lnSpc>
                <a:spcPct val="120000"/>
              </a:lnSpc>
            </a:pPr>
            <a:r>
              <a:rPr lang="ru-RU" dirty="0">
                <a:latin typeface="Times New Roman" pitchFamily="18" charset="0"/>
                <a:cs typeface="Times New Roman" pitchFamily="18" charset="0"/>
              </a:rPr>
              <a:t>показатели коллективной работы и т.п..</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62500" lnSpcReduction="20000"/>
          </a:bodyPr>
          <a:lstStyle/>
          <a:p>
            <a:pPr marL="0" indent="533400">
              <a:lnSpc>
                <a:spcPct val="120000"/>
              </a:lnSpc>
              <a:buNone/>
            </a:pPr>
            <a:r>
              <a:rPr lang="ru-RU" dirty="0">
                <a:latin typeface="Times New Roman" pitchFamily="18" charset="0"/>
                <a:cs typeface="Times New Roman" pitchFamily="18" charset="0"/>
              </a:rPr>
              <a:t>Все группы показателей представленные большим количеством аналитических коэффициентов второго уровня. Например, система оценки трудового потенциала работников в соответствии с </a:t>
            </a:r>
            <a:r>
              <a:rPr lang="ru-RU" dirty="0" err="1">
                <a:latin typeface="Times New Roman" pitchFamily="18" charset="0"/>
                <a:cs typeface="Times New Roman" pitchFamily="18" charset="0"/>
              </a:rPr>
              <a:t>коеффициентной</a:t>
            </a:r>
            <a:r>
              <a:rPr lang="ru-RU" dirty="0">
                <a:latin typeface="Times New Roman" pitchFamily="18" charset="0"/>
                <a:cs typeface="Times New Roman" pitchFamily="18" charset="0"/>
              </a:rPr>
              <a:t> методикой включает такие основные показатели:</a:t>
            </a:r>
          </a:p>
          <a:p>
            <a:pPr marL="0" indent="533400">
              <a:lnSpc>
                <a:spcPct val="120000"/>
              </a:lnSpc>
              <a:buNone/>
            </a:pPr>
            <a:r>
              <a:rPr lang="ru-RU" dirty="0">
                <a:latin typeface="Times New Roman" pitchFamily="18" charset="0"/>
                <a:cs typeface="Times New Roman" pitchFamily="18" charset="0"/>
              </a:rPr>
              <a:t>1. Коэффициент образования: </a:t>
            </a:r>
            <a:r>
              <a:rPr lang="ru-RU" dirty="0" err="1">
                <a:latin typeface="Times New Roman" pitchFamily="18" charset="0"/>
                <a:cs typeface="Times New Roman" pitchFamily="18" charset="0"/>
              </a:rPr>
              <a:t>Косв</a:t>
            </a:r>
            <a:r>
              <a:rPr lang="ru-RU" dirty="0">
                <a:latin typeface="Times New Roman" pitchFamily="18" charset="0"/>
                <a:cs typeface="Times New Roman" pitchFamily="18" charset="0"/>
              </a:rPr>
              <a:t> = А / 60,</a:t>
            </a:r>
          </a:p>
          <a:p>
            <a:pPr marL="0" indent="533400">
              <a:lnSpc>
                <a:spcPct val="120000"/>
              </a:lnSpc>
              <a:buNone/>
            </a:pPr>
            <a:r>
              <a:rPr lang="ru-RU" dirty="0">
                <a:latin typeface="Times New Roman" pitchFamily="18" charset="0"/>
                <a:cs typeface="Times New Roman" pitchFamily="18" charset="0"/>
              </a:rPr>
              <a:t>где А — продолжительность работы работника по специальности, определенной в дипломе (за анализируемый период), месяцев; 60 — максимальная нормативная продолжительность работы за специальностью, определенной в дипломе о высшем образовании, месяцах.</a:t>
            </a:r>
          </a:p>
          <a:p>
            <a:pPr marL="0" indent="533400">
              <a:lnSpc>
                <a:spcPct val="120000"/>
              </a:lnSpc>
              <a:buNone/>
            </a:pPr>
            <a:r>
              <a:rPr lang="ru-RU" dirty="0">
                <a:latin typeface="Times New Roman" pitchFamily="18" charset="0"/>
                <a:cs typeface="Times New Roman" pitchFamily="18" charset="0"/>
              </a:rPr>
              <a:t>2. Коэффициент должностного опыта: </a:t>
            </a:r>
            <a:r>
              <a:rPr lang="ru-RU" dirty="0" err="1">
                <a:latin typeface="Times New Roman" pitchFamily="18" charset="0"/>
                <a:cs typeface="Times New Roman" pitchFamily="18" charset="0"/>
              </a:rPr>
              <a:t>Кдосв=В</a:t>
            </a:r>
            <a:r>
              <a:rPr lang="ru-RU" dirty="0">
                <a:latin typeface="Times New Roman" pitchFamily="18" charset="0"/>
                <a:cs typeface="Times New Roman" pitchFamily="18" charset="0"/>
              </a:rPr>
              <a:t>/60,</a:t>
            </a:r>
          </a:p>
          <a:p>
            <a:pPr marL="0" indent="533400">
              <a:lnSpc>
                <a:spcPct val="120000"/>
              </a:lnSpc>
              <a:buNone/>
            </a:pPr>
            <a:r>
              <a:rPr lang="ru-RU" b="1" dirty="0" err="1">
                <a:latin typeface="Times New Roman" pitchFamily="18" charset="0"/>
                <a:cs typeface="Times New Roman" pitchFamily="18" charset="0"/>
              </a:rPr>
              <a:t>где</a:t>
            </a:r>
            <a:r>
              <a:rPr lang="ru-RU" dirty="0" err="1">
                <a:latin typeface="Times New Roman" pitchFamily="18" charset="0"/>
                <a:cs typeface="Times New Roman" pitchFamily="18" charset="0"/>
              </a:rPr>
              <a:t>В</a:t>
            </a:r>
            <a:r>
              <a:rPr lang="ru-RU" dirty="0">
                <a:latin typeface="Times New Roman" pitchFamily="18" charset="0"/>
                <a:cs typeface="Times New Roman" pitchFamily="18" charset="0"/>
              </a:rPr>
              <a:t> — опыт работы на определенной должности, месяцев; 60 — </a:t>
            </a:r>
            <a:r>
              <a:rPr lang="ru-RU" dirty="0" err="1">
                <a:latin typeface="Times New Roman" pitchFamily="18" charset="0"/>
                <a:cs typeface="Times New Roman" pitchFamily="18" charset="0"/>
              </a:rPr>
              <a:t>макс-ая</a:t>
            </a:r>
            <a:r>
              <a:rPr lang="ru-RU" dirty="0">
                <a:latin typeface="Times New Roman" pitchFamily="18" charset="0"/>
                <a:cs typeface="Times New Roman" pitchFamily="18" charset="0"/>
              </a:rPr>
              <a:t> нормативная </a:t>
            </a:r>
            <a:r>
              <a:rPr lang="ru-RU" dirty="0" err="1">
                <a:latin typeface="Times New Roman" pitchFamily="18" charset="0"/>
                <a:cs typeface="Times New Roman" pitchFamily="18" charset="0"/>
              </a:rPr>
              <a:t>продолжит-ть</a:t>
            </a:r>
            <a:r>
              <a:rPr lang="ru-RU" dirty="0">
                <a:latin typeface="Times New Roman" pitchFamily="18" charset="0"/>
                <a:cs typeface="Times New Roman" pitchFamily="18" charset="0"/>
              </a:rPr>
              <a:t> работы на должности, месяцев.</a:t>
            </a:r>
          </a:p>
          <a:p>
            <a:pPr marL="0" indent="533400">
              <a:lnSpc>
                <a:spcPct val="120000"/>
              </a:lnSpc>
              <a:buNone/>
            </a:pPr>
            <a:r>
              <a:rPr lang="ru-RU" dirty="0">
                <a:latin typeface="Times New Roman" pitchFamily="18" charset="0"/>
                <a:cs typeface="Times New Roman" pitchFamily="18" charset="0"/>
              </a:rPr>
              <a:t>3. Коэффициент повышения квалификации: </a:t>
            </a:r>
            <a:r>
              <a:rPr lang="ru-RU" dirty="0" err="1">
                <a:latin typeface="Times New Roman" pitchFamily="18" charset="0"/>
                <a:cs typeface="Times New Roman" pitchFamily="18" charset="0"/>
              </a:rPr>
              <a:t>кквал</a:t>
            </a:r>
            <a:r>
              <a:rPr lang="ru-RU" dirty="0">
                <a:latin typeface="Times New Roman" pitchFamily="18" charset="0"/>
                <a:cs typeface="Times New Roman" pitchFamily="18" charset="0"/>
              </a:rPr>
              <a:t> = Н</a:t>
            </a:r>
            <a:r>
              <a:rPr lang="ru-RU" b="1" dirty="0">
                <a:latin typeface="Times New Roman" pitchFamily="18" charset="0"/>
                <a:cs typeface="Times New Roman" pitchFamily="18" charset="0"/>
              </a:rPr>
              <a:t> / ПН,</a:t>
            </a:r>
            <a:endParaRPr lang="ru-RU" dirty="0">
              <a:latin typeface="Times New Roman" pitchFamily="18" charset="0"/>
              <a:cs typeface="Times New Roman" pitchFamily="18" charset="0"/>
            </a:endParaRPr>
          </a:p>
          <a:p>
            <a:pPr marL="0" indent="533400">
              <a:lnSpc>
                <a:spcPct val="120000"/>
              </a:lnSpc>
              <a:buNone/>
            </a:pPr>
            <a:r>
              <a:rPr lang="ru-RU" dirty="0">
                <a:latin typeface="Times New Roman" pitchFamily="18" charset="0"/>
                <a:cs typeface="Times New Roman" pitchFamily="18" charset="0"/>
              </a:rPr>
              <a:t>где Н — фактическая продолжительность обучения из повышения квалификации за период работы за специальностью, месяцев; ПН — нормативная продолжительность обучения по повышению квалификации (исходя из предположение относительно необходимости ежегодного обучения продолжительностью 0,5 месяца), месяцев.</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124744"/>
            <a:ext cx="8229600" cy="4325112"/>
          </a:xfrm>
        </p:spPr>
        <p:txBody>
          <a:bodyPr>
            <a:normAutofit fontScale="85000" lnSpcReduction="10000"/>
          </a:bodyPr>
          <a:lstStyle/>
          <a:p>
            <a:pPr marL="0" indent="533400">
              <a:lnSpc>
                <a:spcPct val="110000"/>
              </a:lnSpc>
              <a:buNone/>
            </a:pPr>
            <a:r>
              <a:rPr lang="ru-RU" dirty="0">
                <a:latin typeface="Times New Roman" pitchFamily="18" charset="0"/>
                <a:cs typeface="Times New Roman" pitchFamily="18" charset="0"/>
              </a:rPr>
              <a:t>4. Коэффициент рационализаторской активности: </a:t>
            </a:r>
            <a:r>
              <a:rPr lang="ru-RU" dirty="0" err="1">
                <a:latin typeface="Times New Roman" pitchFamily="18" charset="0"/>
                <a:cs typeface="Times New Roman" pitchFamily="18" charset="0"/>
              </a:rPr>
              <a:t>КрА=РП</a:t>
            </a:r>
            <a:r>
              <a:rPr lang="ru-RU" dirty="0">
                <a:latin typeface="Times New Roman" pitchFamily="18" charset="0"/>
                <a:cs typeface="Times New Roman" pitchFamily="18" charset="0"/>
              </a:rPr>
              <a:t>/СП/12,</a:t>
            </a:r>
          </a:p>
          <a:p>
            <a:pPr marL="0" indent="533400">
              <a:lnSpc>
                <a:spcPct val="110000"/>
              </a:lnSpc>
              <a:buNone/>
            </a:pPr>
            <a:r>
              <a:rPr lang="ru-RU" dirty="0">
                <a:latin typeface="Times New Roman" pitchFamily="18" charset="0"/>
                <a:cs typeface="Times New Roman" pitchFamily="18" charset="0"/>
              </a:rPr>
              <a:t>где РП — число рационализаторских предложений и изобретений, генерированных сотрудником на протяжении срока работы за </a:t>
            </a:r>
            <a:r>
              <a:rPr lang="ru-RU" dirty="0" err="1">
                <a:latin typeface="Times New Roman" pitchFamily="18" charset="0"/>
                <a:cs typeface="Times New Roman" pitchFamily="18" charset="0"/>
              </a:rPr>
              <a:t>спец-стью</a:t>
            </a:r>
            <a:r>
              <a:rPr lang="ru-RU" dirty="0">
                <a:latin typeface="Times New Roman" pitchFamily="18" charset="0"/>
                <a:cs typeface="Times New Roman" pitchFamily="18" charset="0"/>
              </a:rPr>
              <a:t>; СП — </a:t>
            </a:r>
            <a:r>
              <a:rPr lang="ru-RU" dirty="0" err="1">
                <a:latin typeface="Times New Roman" pitchFamily="18" charset="0"/>
                <a:cs typeface="Times New Roman" pitchFamily="18" charset="0"/>
              </a:rPr>
              <a:t>продолжит-ность</a:t>
            </a:r>
            <a:r>
              <a:rPr lang="ru-RU" dirty="0">
                <a:latin typeface="Times New Roman" pitchFamily="18" charset="0"/>
                <a:cs typeface="Times New Roman" pitchFamily="18" charset="0"/>
              </a:rPr>
              <a:t> работы работника за специальностью, месяцев.</a:t>
            </a:r>
          </a:p>
          <a:p>
            <a:pPr marL="0" indent="533400">
              <a:lnSpc>
                <a:spcPct val="110000"/>
              </a:lnSpc>
              <a:buNone/>
            </a:pPr>
            <a:r>
              <a:rPr lang="ru-RU" dirty="0">
                <a:latin typeface="Times New Roman" pitchFamily="18" charset="0"/>
                <a:cs typeface="Times New Roman" pitchFamily="18" charset="0"/>
              </a:rPr>
              <a:t>5. Коэффициент оперативности выполнения работ: </a:t>
            </a:r>
            <a:r>
              <a:rPr lang="ru-RU" dirty="0" err="1">
                <a:latin typeface="Times New Roman" pitchFamily="18" charset="0"/>
                <a:cs typeface="Times New Roman" pitchFamily="18" charset="0"/>
              </a:rPr>
              <a:t>Копр=М</a:t>
            </a:r>
            <a:r>
              <a:rPr lang="ru-RU" dirty="0">
                <a:latin typeface="Times New Roman" pitchFamily="18" charset="0"/>
                <a:cs typeface="Times New Roman" pitchFamily="18" charset="0"/>
              </a:rPr>
              <a:t>/Р,</a:t>
            </a:r>
          </a:p>
          <a:p>
            <a:pPr marL="0" indent="533400">
              <a:lnSpc>
                <a:spcPct val="110000"/>
              </a:lnSpc>
              <a:buNone/>
            </a:pPr>
            <a:r>
              <a:rPr lang="ru-RU" dirty="0">
                <a:latin typeface="Times New Roman" pitchFamily="18" charset="0"/>
                <a:cs typeface="Times New Roman" pitchFamily="18" charset="0"/>
              </a:rPr>
              <a:t>где М — фактическое количество работ, выполненных в установленные сроки; Р — число работ, фактически выполненных за анализируемый период</a:t>
            </a:r>
            <a:r>
              <a:rPr lang="ru-RU" dirty="0"/>
              <a:t>.</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8229600" cy="5809832"/>
          </a:xfrm>
        </p:spPr>
        <p:txBody>
          <a:bodyPr>
            <a:normAutofit fontScale="62500" lnSpcReduction="20000"/>
          </a:bodyPr>
          <a:lstStyle/>
          <a:p>
            <a:pPr marL="0" indent="533400">
              <a:lnSpc>
                <a:spcPct val="120000"/>
              </a:lnSpc>
              <a:buNone/>
            </a:pPr>
            <a:r>
              <a:rPr lang="ru-RU" dirty="0">
                <a:latin typeface="Times New Roman" pitchFamily="18" charset="0"/>
                <a:cs typeface="Times New Roman" pitchFamily="18" charset="0"/>
              </a:rPr>
              <a:t>Методы оценки трудового потенциала отдельных работников:</a:t>
            </a:r>
          </a:p>
          <a:p>
            <a:pPr marL="0" indent="533400">
              <a:lnSpc>
                <a:spcPct val="120000"/>
              </a:lnSpc>
              <a:buNone/>
            </a:pPr>
            <a:r>
              <a:rPr lang="ru-RU" dirty="0">
                <a:latin typeface="Times New Roman" pitchFamily="18" charset="0"/>
                <a:cs typeface="Times New Roman" pitchFamily="18" charset="0"/>
              </a:rPr>
              <a:t>1. Метод анкетирования. Трудовой потенциал работника оценивается на основе заполненных им самым анкет, разработанных оценщиком и где фиксируются все существенные положительные и негативные характеристик.</a:t>
            </a:r>
          </a:p>
          <a:p>
            <a:pPr marL="0" indent="533400">
              <a:lnSpc>
                <a:spcPct val="120000"/>
              </a:lnSpc>
              <a:buNone/>
            </a:pPr>
            <a:r>
              <a:rPr lang="ru-RU" dirty="0">
                <a:latin typeface="Times New Roman" pitchFamily="18" charset="0"/>
                <a:cs typeface="Times New Roman" pitchFamily="18" charset="0"/>
              </a:rPr>
              <a:t>2. Описательный метод. Оценщик самостоятельно определяет и описывает положительные и негативные характеристики работника, которые предопределяют размер его трудового потенциала.</a:t>
            </a:r>
          </a:p>
          <a:p>
            <a:pPr marL="0" indent="533400">
              <a:lnSpc>
                <a:spcPct val="120000"/>
              </a:lnSpc>
              <a:buNone/>
            </a:pPr>
            <a:r>
              <a:rPr lang="ru-RU" dirty="0">
                <a:latin typeface="Times New Roman" pitchFamily="18" charset="0"/>
                <a:cs typeface="Times New Roman" pitchFamily="18" charset="0"/>
              </a:rPr>
              <a:t>3. Метод классификации. Трудовой потенциал отдельного работника определяется на основе ранжирования всех работающих предприятия, по определенному критерию, а также выбор трудовых характеристик наилучшего из них как эталонного значения.</a:t>
            </a:r>
          </a:p>
          <a:p>
            <a:pPr marL="0" indent="533400">
              <a:lnSpc>
                <a:spcPct val="120000"/>
              </a:lnSpc>
              <a:buNone/>
            </a:pPr>
            <a:r>
              <a:rPr lang="ru-RU" dirty="0">
                <a:latin typeface="Times New Roman" pitchFamily="18" charset="0"/>
                <a:cs typeface="Times New Roman" pitchFamily="18" charset="0"/>
              </a:rPr>
              <a:t>4. Метод сравнения парами. Трудовой потенциал отдельного работника определяется через многоэтапное сопоставление производительности, просветительно-культурных та других его характеристик с аналогичными параметрами других работников предприятия, какие выполняют похожие работы.</a:t>
            </a:r>
          </a:p>
          <a:p>
            <a:pPr marL="0" indent="533400">
              <a:lnSpc>
                <a:spcPct val="120000"/>
              </a:lnSpc>
              <a:buNone/>
            </a:pPr>
            <a:r>
              <a:rPr lang="ru-RU" dirty="0">
                <a:latin typeface="Times New Roman" pitchFamily="18" charset="0"/>
                <a:cs typeface="Times New Roman" pitchFamily="18" charset="0"/>
              </a:rPr>
              <a:t>5. Рейтинговый метод. Трудовой потенциал работника определяется на основании оценивания его существенных трудовых качеств за оценочными шкалами, которые разрабатываются оценщиком за определенными критериями ( в зависимости от цели анализа).</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692696"/>
            <a:ext cx="8229600" cy="1066800"/>
          </a:xfrm>
        </p:spPr>
        <p:txBody>
          <a:bodyPr>
            <a:noAutofit/>
          </a:bodyPr>
          <a:lstStyle/>
          <a:p>
            <a:r>
              <a:rPr lang="ru-RU" sz="2400" b="1" dirty="0">
                <a:effectLst>
                  <a:outerShdw blurRad="38100" dist="38100" dir="2700000" algn="tl">
                    <a:srgbClr val="000000">
                      <a:alpha val="43137"/>
                    </a:srgbClr>
                  </a:outerShdw>
                </a:effectLst>
                <a:latin typeface="Times New Roman" pitchFamily="18" charset="0"/>
                <a:cs typeface="Times New Roman" pitchFamily="18" charset="0"/>
              </a:rPr>
              <a:t>Продолжение таблицы Показатели, характеризующие ТП человека (работника), предприятия (организации), общества по его компонентам.</a:t>
            </a:r>
          </a:p>
        </p:txBody>
      </p:sp>
      <p:graphicFrame>
        <p:nvGraphicFramePr>
          <p:cNvPr id="4" name="Содержимое 3"/>
          <p:cNvGraphicFramePr>
            <a:graphicFrameLocks noGrp="1"/>
          </p:cNvGraphicFramePr>
          <p:nvPr>
            <p:ph idx="1"/>
          </p:nvPr>
        </p:nvGraphicFramePr>
        <p:xfrm>
          <a:off x="457200" y="1772815"/>
          <a:ext cx="8219256" cy="4870873"/>
        </p:xfrm>
        <a:graphic>
          <a:graphicData uri="http://schemas.openxmlformats.org/drawingml/2006/table">
            <a:tbl>
              <a:tblPr firstRow="1" bandRow="1">
                <a:tableStyleId>{5C22544A-7EE6-4342-B048-85BDC9FD1C3A}</a:tableStyleId>
              </a:tblPr>
              <a:tblGrid>
                <a:gridCol w="2054814">
                  <a:extLst>
                    <a:ext uri="{9D8B030D-6E8A-4147-A177-3AD203B41FA5}">
                      <a16:colId xmlns:a16="http://schemas.microsoft.com/office/drawing/2014/main" val="20000"/>
                    </a:ext>
                  </a:extLst>
                </a:gridCol>
                <a:gridCol w="2054814">
                  <a:extLst>
                    <a:ext uri="{9D8B030D-6E8A-4147-A177-3AD203B41FA5}">
                      <a16:colId xmlns:a16="http://schemas.microsoft.com/office/drawing/2014/main" val="20001"/>
                    </a:ext>
                  </a:extLst>
                </a:gridCol>
                <a:gridCol w="2054814">
                  <a:extLst>
                    <a:ext uri="{9D8B030D-6E8A-4147-A177-3AD203B41FA5}">
                      <a16:colId xmlns:a16="http://schemas.microsoft.com/office/drawing/2014/main" val="20002"/>
                    </a:ext>
                  </a:extLst>
                </a:gridCol>
                <a:gridCol w="2054814">
                  <a:extLst>
                    <a:ext uri="{9D8B030D-6E8A-4147-A177-3AD203B41FA5}">
                      <a16:colId xmlns:a16="http://schemas.microsoft.com/office/drawing/2014/main" val="20003"/>
                    </a:ext>
                  </a:extLst>
                </a:gridCol>
              </a:tblGrid>
              <a:tr h="411068">
                <a:tc>
                  <a:txBody>
                    <a:bodyPr/>
                    <a:lstStyle/>
                    <a:p>
                      <a:pPr algn="just">
                        <a:lnSpc>
                          <a:spcPct val="107000"/>
                        </a:lnSpc>
                        <a:spcAft>
                          <a:spcPts val="0"/>
                        </a:spcAft>
                      </a:pPr>
                      <a:r>
                        <a:rPr lang="ru-RU" sz="1800" dirty="0">
                          <a:latin typeface="Times New Roman"/>
                          <a:ea typeface="Times New Roman"/>
                          <a:cs typeface="Times New Roman"/>
                        </a:rPr>
                        <a:t>Компоненты </a:t>
                      </a:r>
                      <a:endParaRPr lang="ru-RU" sz="1800" dirty="0">
                        <a:latin typeface="Calibri"/>
                        <a:ea typeface="Calibri"/>
                        <a:cs typeface="Times New Roman"/>
                      </a:endParaRPr>
                    </a:p>
                  </a:txBody>
                  <a:tcPr marL="9525" marR="9525" marT="9525" marB="9525" anchor="ctr"/>
                </a:tc>
                <a:tc>
                  <a:txBody>
                    <a:bodyPr/>
                    <a:lstStyle/>
                    <a:p>
                      <a:r>
                        <a:rPr kumimoji="0" lang="ru-RU" sz="1800" b="1" kern="1200" dirty="0">
                          <a:solidFill>
                            <a:schemeClr val="lt1"/>
                          </a:solidFill>
                          <a:latin typeface="+mn-lt"/>
                          <a:ea typeface="+mn-ea"/>
                          <a:cs typeface="+mn-cs"/>
                        </a:rPr>
                        <a:t>Человек </a:t>
                      </a:r>
                      <a:endParaRPr lang="ru-RU" sz="1800" dirty="0"/>
                    </a:p>
                  </a:txBody>
                  <a:tcPr/>
                </a:tc>
                <a:tc>
                  <a:txBody>
                    <a:bodyPr/>
                    <a:lstStyle/>
                    <a:p>
                      <a:r>
                        <a:rPr kumimoji="0" lang="ru-RU" sz="1800" b="1" kern="1200" dirty="0">
                          <a:solidFill>
                            <a:schemeClr val="lt1"/>
                          </a:solidFill>
                          <a:latin typeface="+mn-lt"/>
                          <a:ea typeface="+mn-ea"/>
                          <a:cs typeface="+mn-cs"/>
                        </a:rPr>
                        <a:t>Предприятие </a:t>
                      </a:r>
                      <a:endParaRPr lang="ru-RU" sz="1800" dirty="0"/>
                    </a:p>
                  </a:txBody>
                  <a:tcPr/>
                </a:tc>
                <a:tc>
                  <a:txBody>
                    <a:bodyPr/>
                    <a:lstStyle/>
                    <a:p>
                      <a:r>
                        <a:rPr kumimoji="0" lang="ru-RU" sz="1800" b="1" kern="1200" dirty="0">
                          <a:solidFill>
                            <a:schemeClr val="lt1"/>
                          </a:solidFill>
                          <a:latin typeface="+mn-lt"/>
                          <a:ea typeface="+mn-ea"/>
                          <a:cs typeface="+mn-cs"/>
                        </a:rPr>
                        <a:t>Общество </a:t>
                      </a:r>
                      <a:endParaRPr lang="ru-RU" sz="1800" dirty="0"/>
                    </a:p>
                  </a:txBody>
                  <a:tcPr/>
                </a:tc>
                <a:extLst>
                  <a:ext uri="{0D108BD9-81ED-4DB2-BD59-A6C34878D82A}">
                    <a16:rowId xmlns:a16="http://schemas.microsoft.com/office/drawing/2014/main" val="10000"/>
                  </a:ext>
                </a:extLst>
              </a:tr>
              <a:tr h="2533980">
                <a:tc>
                  <a:txBody>
                    <a:bodyPr/>
                    <a:lstStyle/>
                    <a:p>
                      <a:r>
                        <a:rPr kumimoji="0" lang="ru-RU" sz="1800" kern="1200" dirty="0">
                          <a:solidFill>
                            <a:schemeClr val="dk1"/>
                          </a:solidFill>
                          <a:latin typeface="+mn-lt"/>
                          <a:ea typeface="+mn-ea"/>
                          <a:cs typeface="+mn-cs"/>
                        </a:rPr>
                        <a:t>активность</a:t>
                      </a:r>
                      <a:endParaRPr lang="ru-RU" sz="1800" dirty="0"/>
                    </a:p>
                  </a:txBody>
                  <a:tcPr/>
                </a:tc>
                <a:tc>
                  <a:txBody>
                    <a:bodyPr/>
                    <a:lstStyle/>
                    <a:p>
                      <a:r>
                        <a:rPr kumimoji="0" lang="ru-RU" sz="1800" kern="1200" dirty="0">
                          <a:solidFill>
                            <a:schemeClr val="dk1"/>
                          </a:solidFill>
                          <a:latin typeface="+mn-lt"/>
                          <a:ea typeface="+mn-ea"/>
                          <a:cs typeface="+mn-cs"/>
                        </a:rPr>
                        <a:t>Стремление к реализации способностей, предприимчивость </a:t>
                      </a:r>
                      <a:endParaRPr lang="ru-RU" sz="1800" dirty="0"/>
                    </a:p>
                  </a:txBody>
                  <a:tcPr/>
                </a:tc>
                <a:tc>
                  <a:txBody>
                    <a:bodyPr/>
                    <a:lstStyle/>
                    <a:p>
                      <a:r>
                        <a:rPr kumimoji="0" lang="ru-RU" sz="1800" kern="1200" dirty="0">
                          <a:solidFill>
                            <a:schemeClr val="dk1"/>
                          </a:solidFill>
                          <a:latin typeface="+mn-lt"/>
                          <a:ea typeface="+mn-ea"/>
                          <a:cs typeface="+mn-cs"/>
                        </a:rPr>
                        <a:t>Количество изобретений, патентов, рационализаторских предложений на одного работающего </a:t>
                      </a:r>
                      <a:endParaRPr lang="ru-RU" sz="1800" dirty="0"/>
                    </a:p>
                  </a:txBody>
                  <a:tcPr/>
                </a:tc>
                <a:tc>
                  <a:txBody>
                    <a:bodyPr/>
                    <a:lstStyle/>
                    <a:p>
                      <a:r>
                        <a:rPr kumimoji="0" lang="ru-RU" sz="1800" kern="1200" dirty="0">
                          <a:solidFill>
                            <a:schemeClr val="dk1"/>
                          </a:solidFill>
                          <a:latin typeface="+mn-lt"/>
                          <a:ea typeface="+mn-ea"/>
                          <a:cs typeface="+mn-cs"/>
                        </a:rPr>
                        <a:t>Доходы от авторских прав, количество патентов и международных премий. Темпы НТП </a:t>
                      </a:r>
                      <a:endParaRPr lang="ru-RU" sz="1800" dirty="0"/>
                    </a:p>
                  </a:txBody>
                  <a:tcPr/>
                </a:tc>
                <a:extLst>
                  <a:ext uri="{0D108BD9-81ED-4DB2-BD59-A6C34878D82A}">
                    <a16:rowId xmlns:a16="http://schemas.microsoft.com/office/drawing/2014/main" val="10001"/>
                  </a:ext>
                </a:extLst>
              </a:tr>
              <a:tr h="1925825">
                <a:tc>
                  <a:txBody>
                    <a:bodyPr/>
                    <a:lstStyle/>
                    <a:p>
                      <a:r>
                        <a:rPr kumimoji="0" lang="ru-RU" sz="1600" kern="1200" dirty="0">
                          <a:solidFill>
                            <a:schemeClr val="dk1"/>
                          </a:solidFill>
                          <a:latin typeface="+mn-lt"/>
                          <a:ea typeface="+mn-ea"/>
                          <a:cs typeface="+mn-cs"/>
                        </a:rPr>
                        <a:t>организованность</a:t>
                      </a:r>
                      <a:endParaRPr lang="ru-RU" sz="1600" dirty="0"/>
                    </a:p>
                  </a:txBody>
                  <a:tcPr/>
                </a:tc>
                <a:tc>
                  <a:txBody>
                    <a:bodyPr/>
                    <a:lstStyle/>
                    <a:p>
                      <a:r>
                        <a:rPr kumimoji="0" lang="ru-RU" sz="1800" kern="1200" dirty="0">
                          <a:solidFill>
                            <a:schemeClr val="dk1"/>
                          </a:solidFill>
                          <a:latin typeface="+mn-lt"/>
                          <a:ea typeface="+mn-ea"/>
                          <a:cs typeface="+mn-cs"/>
                        </a:rPr>
                        <a:t>Аккуратность, дисциплинированность, бережливость, обязательность, порядочность </a:t>
                      </a:r>
                      <a:endParaRPr lang="ru-RU" sz="1800" dirty="0"/>
                    </a:p>
                  </a:txBody>
                  <a:tcPr/>
                </a:tc>
                <a:tc>
                  <a:txBody>
                    <a:bodyPr/>
                    <a:lstStyle/>
                    <a:p>
                      <a:r>
                        <a:rPr kumimoji="0" lang="ru-RU" sz="1800" kern="1200" dirty="0">
                          <a:solidFill>
                            <a:schemeClr val="dk1"/>
                          </a:solidFill>
                          <a:latin typeface="+mn-lt"/>
                          <a:ea typeface="+mn-ea"/>
                          <a:cs typeface="+mn-cs"/>
                        </a:rPr>
                        <a:t>Потери от нарушения дисциплины, чистота </a:t>
                      </a:r>
                      <a:endParaRPr lang="ru-RU" sz="1800" dirty="0"/>
                    </a:p>
                  </a:txBody>
                  <a:tcPr/>
                </a:tc>
                <a:tc>
                  <a:txBody>
                    <a:bodyPr/>
                    <a:lstStyle/>
                    <a:p>
                      <a:r>
                        <a:rPr kumimoji="0" lang="ru-RU" sz="1800" kern="1200" dirty="0">
                          <a:solidFill>
                            <a:schemeClr val="dk1"/>
                          </a:solidFill>
                          <a:latin typeface="+mn-lt"/>
                          <a:ea typeface="+mn-ea"/>
                          <a:cs typeface="+mn-cs"/>
                        </a:rPr>
                        <a:t>Законодательство, качество дорог, транспорта, соблюдение договоров </a:t>
                      </a:r>
                      <a:endParaRPr lang="ru-RU" sz="1800" dirty="0"/>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62500" lnSpcReduction="20000"/>
          </a:bodyPr>
          <a:lstStyle/>
          <a:p>
            <a:pPr marL="0" indent="533400">
              <a:lnSpc>
                <a:spcPct val="120000"/>
              </a:lnSpc>
              <a:buNone/>
            </a:pPr>
            <a:r>
              <a:rPr lang="ru-RU" dirty="0">
                <a:latin typeface="Times New Roman" pitchFamily="18" charset="0"/>
                <a:cs typeface="Times New Roman" pitchFamily="18" charset="0"/>
              </a:rPr>
              <a:t>6. Метод определенного распределения. Трудовой потенциал работника устанавливается экспертом-оценщиком в рамках допустимых интервалов, которые в совокупности формируют фиксированное распределение всех оценок.</a:t>
            </a:r>
          </a:p>
          <a:p>
            <a:pPr marL="0" indent="533400">
              <a:lnSpc>
                <a:spcPct val="120000"/>
              </a:lnSpc>
              <a:buNone/>
            </a:pPr>
            <a:r>
              <a:rPr lang="ru-RU" dirty="0">
                <a:latin typeface="Times New Roman" pitchFamily="18" charset="0"/>
                <a:cs typeface="Times New Roman" pitchFamily="18" charset="0"/>
              </a:rPr>
              <a:t>7. Метод оценки за решающей ситуацией. Трудовой потенциал работника определяется на основе его поведения или решения основных производственно-хозяйственных ситуаций, смоделированных или инициированных оценщиком в рамках конкретной организации. Возможное также установление желательных критериев, которые формируют эталонное значение трудового потенциала.</a:t>
            </a:r>
          </a:p>
          <a:p>
            <a:pPr marL="0" indent="533400">
              <a:lnSpc>
                <a:spcPct val="120000"/>
              </a:lnSpc>
              <a:buNone/>
            </a:pPr>
            <a:r>
              <a:rPr lang="ru-RU" dirty="0">
                <a:latin typeface="Times New Roman" pitchFamily="18" charset="0"/>
                <a:cs typeface="Times New Roman" pitchFamily="18" charset="0"/>
              </a:rPr>
              <a:t>8. Метод шкалы наблюдения за поведением. В целом метод базируется на постулатах предыдущего, но фиксируются не желательные характеристики, а отсутствие негативных (деструктивных) действий, специфического поведения, стрессовых нагрузок и т.п. Оценка трудового потенциала работника проводится « от негативного».</a:t>
            </a:r>
          </a:p>
          <a:p>
            <a:pPr marL="0" indent="533400">
              <a:lnSpc>
                <a:spcPct val="120000"/>
              </a:lnSpc>
              <a:buNone/>
            </a:pPr>
            <a:r>
              <a:rPr lang="ru-RU" dirty="0">
                <a:latin typeface="Times New Roman" pitchFamily="18" charset="0"/>
                <a:cs typeface="Times New Roman" pitchFamily="18" charset="0"/>
              </a:rPr>
              <a:t>9. Метод интервью. Трудовой потенциал работника определяется на основе его устных ответов на вопрос компетентных экспертов-оценщиков, которые выносят субъективные суждения относительно корректности или некорректности ответов на узкоспециализированные вопросы.</a:t>
            </a:r>
          </a:p>
          <a:p>
            <a:pPr marL="0" indent="533400">
              <a:lnSpc>
                <a:spcPct val="120000"/>
              </a:lnSpc>
              <a:buNone/>
            </a:pPr>
            <a:r>
              <a:rPr lang="ru-RU" dirty="0">
                <a:latin typeface="Times New Roman" pitchFamily="18" charset="0"/>
                <a:cs typeface="Times New Roman" pitchFamily="18" charset="0"/>
              </a:rPr>
              <a:t>10. Метод „360 градусов”. Трудовой потенциал работника оценивается на основе суждений его профессионально-трудового окружения (сотрудниками, которые с ним работали).</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1066800"/>
          </a:xfrm>
        </p:spPr>
        <p:txBody>
          <a:bodyPr>
            <a:noAutofit/>
          </a:bodyPr>
          <a:lstStyle/>
          <a:p>
            <a:r>
              <a:rPr lang="ru-RU" sz="2400" b="1" dirty="0">
                <a:effectLst>
                  <a:outerShdw blurRad="38100" dist="38100" dir="2700000" algn="tl">
                    <a:srgbClr val="000000">
                      <a:alpha val="43137"/>
                    </a:srgbClr>
                  </a:outerShdw>
                </a:effectLst>
                <a:latin typeface="Times New Roman" pitchFamily="18" charset="0"/>
                <a:cs typeface="Times New Roman" pitchFamily="18" charset="0"/>
              </a:rPr>
              <a:t>Продолжение таблицы Показатели, характеризующие ТП человека (работника), предприятия (организации), общества по его компонентам.</a:t>
            </a:r>
          </a:p>
        </p:txBody>
      </p:sp>
      <p:graphicFrame>
        <p:nvGraphicFramePr>
          <p:cNvPr id="4" name="Содержимое 3"/>
          <p:cNvGraphicFramePr>
            <a:graphicFrameLocks noGrp="1"/>
          </p:cNvGraphicFramePr>
          <p:nvPr>
            <p:ph idx="1"/>
          </p:nvPr>
        </p:nvGraphicFramePr>
        <p:xfrm>
          <a:off x="457200" y="1772816"/>
          <a:ext cx="8229600" cy="4581872"/>
        </p:xfrm>
        <a:graphic>
          <a:graphicData uri="http://schemas.openxmlformats.org/drawingml/2006/table">
            <a:tbl>
              <a:tblPr firstRow="1" bandRow="1">
                <a:tableStyleId>{5C22544A-7EE6-4342-B048-85BDC9FD1C3A}</a:tableStyleId>
              </a:tblPr>
              <a:tblGrid>
                <a:gridCol w="1594520">
                  <a:extLst>
                    <a:ext uri="{9D8B030D-6E8A-4147-A177-3AD203B41FA5}">
                      <a16:colId xmlns:a16="http://schemas.microsoft.com/office/drawing/2014/main" val="20000"/>
                    </a:ext>
                  </a:extLst>
                </a:gridCol>
                <a:gridCol w="2088232">
                  <a:extLst>
                    <a:ext uri="{9D8B030D-6E8A-4147-A177-3AD203B41FA5}">
                      <a16:colId xmlns:a16="http://schemas.microsoft.com/office/drawing/2014/main" val="20001"/>
                    </a:ext>
                  </a:extLst>
                </a:gridCol>
                <a:gridCol w="2489448">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07554">
                <a:tc>
                  <a:txBody>
                    <a:bodyPr/>
                    <a:lstStyle/>
                    <a:p>
                      <a:pPr algn="just">
                        <a:lnSpc>
                          <a:spcPct val="107000"/>
                        </a:lnSpc>
                        <a:spcAft>
                          <a:spcPts val="0"/>
                        </a:spcAft>
                      </a:pPr>
                      <a:r>
                        <a:rPr lang="ru-RU" sz="1200" dirty="0">
                          <a:latin typeface="Times New Roman"/>
                          <a:ea typeface="Times New Roman"/>
                          <a:cs typeface="Times New Roman"/>
                        </a:rPr>
                        <a:t>Компоненты </a:t>
                      </a:r>
                      <a:endParaRPr lang="ru-RU" sz="1100" dirty="0">
                        <a:latin typeface="Calibri"/>
                        <a:ea typeface="Calibri"/>
                        <a:cs typeface="Times New Roman"/>
                      </a:endParaRPr>
                    </a:p>
                  </a:txBody>
                  <a:tcPr marL="9525" marR="9525" marT="9525" marB="9525" anchor="ctr"/>
                </a:tc>
                <a:tc>
                  <a:txBody>
                    <a:bodyPr/>
                    <a:lstStyle/>
                    <a:p>
                      <a:r>
                        <a:rPr kumimoji="0" lang="ru-RU" sz="1800" b="1" kern="1200" dirty="0">
                          <a:solidFill>
                            <a:schemeClr val="lt1"/>
                          </a:solidFill>
                          <a:latin typeface="+mn-lt"/>
                          <a:ea typeface="+mn-ea"/>
                          <a:cs typeface="+mn-cs"/>
                        </a:rPr>
                        <a:t>Человек </a:t>
                      </a:r>
                      <a:endParaRPr lang="ru-RU" dirty="0"/>
                    </a:p>
                  </a:txBody>
                  <a:tcPr/>
                </a:tc>
                <a:tc>
                  <a:txBody>
                    <a:bodyPr/>
                    <a:lstStyle/>
                    <a:p>
                      <a:r>
                        <a:rPr kumimoji="0" lang="ru-RU" sz="1800" b="1" kern="1200" dirty="0">
                          <a:solidFill>
                            <a:schemeClr val="lt1"/>
                          </a:solidFill>
                          <a:latin typeface="+mn-lt"/>
                          <a:ea typeface="+mn-ea"/>
                          <a:cs typeface="+mn-cs"/>
                        </a:rPr>
                        <a:t>Предприятие </a:t>
                      </a:r>
                      <a:endParaRPr lang="ru-RU" dirty="0"/>
                    </a:p>
                  </a:txBody>
                  <a:tcPr/>
                </a:tc>
                <a:tc>
                  <a:txBody>
                    <a:bodyPr/>
                    <a:lstStyle/>
                    <a:p>
                      <a:r>
                        <a:rPr kumimoji="0" lang="ru-RU" sz="1800" b="1" kern="1200" dirty="0">
                          <a:solidFill>
                            <a:schemeClr val="lt1"/>
                          </a:solidFill>
                          <a:latin typeface="+mn-lt"/>
                          <a:ea typeface="+mn-ea"/>
                          <a:cs typeface="+mn-cs"/>
                        </a:rPr>
                        <a:t>Общество </a:t>
                      </a:r>
                      <a:endParaRPr lang="ru-RU" dirty="0"/>
                    </a:p>
                  </a:txBody>
                  <a:tcPr/>
                </a:tc>
                <a:extLst>
                  <a:ext uri="{0D108BD9-81ED-4DB2-BD59-A6C34878D82A}">
                    <a16:rowId xmlns:a16="http://schemas.microsoft.com/office/drawing/2014/main" val="10000"/>
                  </a:ext>
                </a:extLst>
              </a:tr>
              <a:tr h="2082512">
                <a:tc>
                  <a:txBody>
                    <a:bodyPr/>
                    <a:lstStyle/>
                    <a:p>
                      <a:r>
                        <a:rPr kumimoji="0" lang="ru-RU" sz="1800" kern="1200" dirty="0">
                          <a:solidFill>
                            <a:schemeClr val="dk1"/>
                          </a:solidFill>
                          <a:latin typeface="+mn-lt"/>
                          <a:ea typeface="+mn-ea"/>
                          <a:cs typeface="+mn-cs"/>
                        </a:rPr>
                        <a:t>образование </a:t>
                      </a:r>
                      <a:endParaRPr lang="ru-RU" dirty="0"/>
                    </a:p>
                  </a:txBody>
                  <a:tcPr/>
                </a:tc>
                <a:tc>
                  <a:txBody>
                    <a:bodyPr/>
                    <a:lstStyle/>
                    <a:p>
                      <a:r>
                        <a:rPr kumimoji="0" lang="ru-RU" sz="1600" kern="1200" dirty="0">
                          <a:solidFill>
                            <a:schemeClr val="dk1"/>
                          </a:solidFill>
                          <a:latin typeface="+mn-lt"/>
                          <a:ea typeface="+mn-ea"/>
                          <a:cs typeface="+mn-cs"/>
                        </a:rPr>
                        <a:t>Знания, количество лет учёбы в школе и ВУЗе </a:t>
                      </a:r>
                      <a:endParaRPr lang="ru-RU" sz="1600" dirty="0"/>
                    </a:p>
                  </a:txBody>
                  <a:tcPr/>
                </a:tc>
                <a:tc>
                  <a:txBody>
                    <a:bodyPr/>
                    <a:lstStyle/>
                    <a:p>
                      <a:r>
                        <a:rPr kumimoji="0" lang="ru-RU" sz="1600" kern="1200" dirty="0">
                          <a:solidFill>
                            <a:schemeClr val="dk1"/>
                          </a:solidFill>
                          <a:latin typeface="+mn-lt"/>
                          <a:ea typeface="+mn-ea"/>
                          <a:cs typeface="+mn-cs"/>
                        </a:rPr>
                        <a:t>Доля специалистов с высшим и средним образованием в общей численности работающих, затраты на повышение квалификации персонала </a:t>
                      </a:r>
                      <a:endParaRPr lang="ru-RU" sz="1600" dirty="0"/>
                    </a:p>
                  </a:txBody>
                  <a:tcPr/>
                </a:tc>
                <a:tc>
                  <a:txBody>
                    <a:bodyPr/>
                    <a:lstStyle/>
                    <a:p>
                      <a:r>
                        <a:rPr kumimoji="0" lang="ru-RU" sz="1600" kern="1200" dirty="0">
                          <a:solidFill>
                            <a:schemeClr val="dk1"/>
                          </a:solidFill>
                          <a:latin typeface="+mn-lt"/>
                          <a:ea typeface="+mn-ea"/>
                          <a:cs typeface="+mn-cs"/>
                        </a:rPr>
                        <a:t>Среднее </a:t>
                      </a:r>
                      <a:r>
                        <a:rPr kumimoji="0" lang="ru-RU" sz="1600" kern="1200" dirty="0" err="1">
                          <a:solidFill>
                            <a:schemeClr val="dk1"/>
                          </a:solidFill>
                          <a:latin typeface="+mn-lt"/>
                          <a:ea typeface="+mn-ea"/>
                          <a:cs typeface="+mn-cs"/>
                        </a:rPr>
                        <a:t>колич-во</a:t>
                      </a:r>
                      <a:r>
                        <a:rPr kumimoji="0" lang="ru-RU" sz="1600" kern="1200" dirty="0">
                          <a:solidFill>
                            <a:schemeClr val="dk1"/>
                          </a:solidFill>
                          <a:latin typeface="+mn-lt"/>
                          <a:ea typeface="+mn-ea"/>
                          <a:cs typeface="+mn-cs"/>
                        </a:rPr>
                        <a:t> лет обучения в школе и ВУЗе , доля затрат на образование в </a:t>
                      </a:r>
                      <a:r>
                        <a:rPr kumimoji="0" lang="ru-RU" sz="1600" kern="1200" dirty="0" err="1">
                          <a:solidFill>
                            <a:schemeClr val="dk1"/>
                          </a:solidFill>
                          <a:latin typeface="+mn-lt"/>
                          <a:ea typeface="+mn-ea"/>
                          <a:cs typeface="+mn-cs"/>
                        </a:rPr>
                        <a:t>гос</a:t>
                      </a:r>
                      <a:r>
                        <a:rPr kumimoji="0" lang="ru-RU" sz="1600" kern="1200" dirty="0">
                          <a:solidFill>
                            <a:schemeClr val="dk1"/>
                          </a:solidFill>
                          <a:latin typeface="+mn-lt"/>
                          <a:ea typeface="+mn-ea"/>
                          <a:cs typeface="+mn-cs"/>
                        </a:rPr>
                        <a:t>. бюджете </a:t>
                      </a:r>
                      <a:endParaRPr lang="ru-RU" sz="1600" dirty="0"/>
                    </a:p>
                  </a:txBody>
                  <a:tcPr/>
                </a:tc>
                <a:extLst>
                  <a:ext uri="{0D108BD9-81ED-4DB2-BD59-A6C34878D82A}">
                    <a16:rowId xmlns:a16="http://schemas.microsoft.com/office/drawing/2014/main" val="10001"/>
                  </a:ext>
                </a:extLst>
              </a:tr>
              <a:tr h="758354">
                <a:tc>
                  <a:txBody>
                    <a:bodyPr/>
                    <a:lstStyle/>
                    <a:p>
                      <a:r>
                        <a:rPr kumimoji="0" lang="ru-RU" sz="1200" kern="1200" dirty="0">
                          <a:solidFill>
                            <a:schemeClr val="dk1"/>
                          </a:solidFill>
                          <a:latin typeface="+mn-lt"/>
                          <a:ea typeface="+mn-ea"/>
                          <a:cs typeface="+mn-cs"/>
                        </a:rPr>
                        <a:t>Профессионализм</a:t>
                      </a:r>
                      <a:endParaRPr lang="ru-RU" sz="1200" dirty="0"/>
                    </a:p>
                  </a:txBody>
                  <a:tcPr/>
                </a:tc>
                <a:tc>
                  <a:txBody>
                    <a:bodyPr/>
                    <a:lstStyle/>
                    <a:p>
                      <a:r>
                        <a:rPr kumimoji="0" lang="ru-RU" sz="1600" kern="1200" dirty="0">
                          <a:solidFill>
                            <a:schemeClr val="dk1"/>
                          </a:solidFill>
                          <a:latin typeface="+mn-lt"/>
                          <a:ea typeface="+mn-ea"/>
                          <a:cs typeface="+mn-cs"/>
                        </a:rPr>
                        <a:t>Умение, уровень квалификации </a:t>
                      </a:r>
                      <a:endParaRPr lang="ru-RU" sz="1600" dirty="0"/>
                    </a:p>
                  </a:txBody>
                  <a:tcPr/>
                </a:tc>
                <a:tc>
                  <a:txBody>
                    <a:bodyPr/>
                    <a:lstStyle/>
                    <a:p>
                      <a:r>
                        <a:rPr kumimoji="0" lang="ru-RU" sz="1600" kern="1200" dirty="0">
                          <a:solidFill>
                            <a:schemeClr val="dk1"/>
                          </a:solidFill>
                          <a:latin typeface="+mn-lt"/>
                          <a:ea typeface="+mn-ea"/>
                          <a:cs typeface="+mn-cs"/>
                        </a:rPr>
                        <a:t>Качество продукции, потери от брака </a:t>
                      </a:r>
                      <a:endParaRPr lang="ru-RU" sz="1600" dirty="0"/>
                    </a:p>
                  </a:txBody>
                  <a:tcPr/>
                </a:tc>
                <a:tc>
                  <a:txBody>
                    <a:bodyPr/>
                    <a:lstStyle/>
                    <a:p>
                      <a:r>
                        <a:rPr kumimoji="0" lang="ru-RU" sz="1600" kern="1200" dirty="0">
                          <a:solidFill>
                            <a:schemeClr val="dk1"/>
                          </a:solidFill>
                          <a:latin typeface="+mn-lt"/>
                          <a:ea typeface="+mn-ea"/>
                          <a:cs typeface="+mn-cs"/>
                        </a:rPr>
                        <a:t>Доходы от экспорта, потери от аварий </a:t>
                      </a:r>
                      <a:endParaRPr lang="ru-RU" sz="1600" dirty="0"/>
                    </a:p>
                  </a:txBody>
                  <a:tcPr/>
                </a:tc>
                <a:extLst>
                  <a:ext uri="{0D108BD9-81ED-4DB2-BD59-A6C34878D82A}">
                    <a16:rowId xmlns:a16="http://schemas.microsoft.com/office/drawing/2014/main" val="10002"/>
                  </a:ext>
                </a:extLst>
              </a:tr>
              <a:tr h="1213366">
                <a:tc>
                  <a:txBody>
                    <a:bodyPr/>
                    <a:lstStyle/>
                    <a:p>
                      <a:r>
                        <a:rPr kumimoji="0" lang="ru-RU" sz="1800" kern="1200" dirty="0">
                          <a:solidFill>
                            <a:schemeClr val="dk1"/>
                          </a:solidFill>
                          <a:latin typeface="+mn-lt"/>
                          <a:ea typeface="+mn-ea"/>
                          <a:cs typeface="+mn-cs"/>
                        </a:rPr>
                        <a:t>затраты рабочего времени </a:t>
                      </a:r>
                      <a:endParaRPr lang="ru-RU" dirty="0"/>
                    </a:p>
                  </a:txBody>
                  <a:tcPr/>
                </a:tc>
                <a:tc>
                  <a:txBody>
                    <a:bodyPr/>
                    <a:lstStyle/>
                    <a:p>
                      <a:r>
                        <a:rPr kumimoji="0" lang="ru-RU" sz="1600" kern="1200" dirty="0">
                          <a:solidFill>
                            <a:schemeClr val="dk1"/>
                          </a:solidFill>
                          <a:latin typeface="+mn-lt"/>
                          <a:ea typeface="+mn-ea"/>
                          <a:cs typeface="+mn-cs"/>
                        </a:rPr>
                        <a:t>Время занятости в течении года </a:t>
                      </a:r>
                      <a:endParaRPr lang="ru-RU" sz="1600" dirty="0"/>
                    </a:p>
                  </a:txBody>
                  <a:tcPr/>
                </a:tc>
                <a:tc>
                  <a:txBody>
                    <a:bodyPr/>
                    <a:lstStyle/>
                    <a:p>
                      <a:r>
                        <a:rPr kumimoji="0" lang="ru-RU" sz="1600" kern="1200" dirty="0">
                          <a:solidFill>
                            <a:schemeClr val="dk1"/>
                          </a:solidFill>
                          <a:latin typeface="+mn-lt"/>
                          <a:ea typeface="+mn-ea"/>
                          <a:cs typeface="+mn-cs"/>
                        </a:rPr>
                        <a:t>Количество сотрудников, количество часов работы за год 1-го сотрудника </a:t>
                      </a:r>
                      <a:endParaRPr lang="ru-RU" sz="1600" dirty="0"/>
                    </a:p>
                  </a:txBody>
                  <a:tcPr/>
                </a:tc>
                <a:tc>
                  <a:txBody>
                    <a:bodyPr/>
                    <a:lstStyle/>
                    <a:p>
                      <a:r>
                        <a:rPr kumimoji="0" lang="ru-RU" sz="1600" kern="1200" dirty="0">
                          <a:solidFill>
                            <a:schemeClr val="dk1"/>
                          </a:solidFill>
                          <a:latin typeface="+mn-lt"/>
                          <a:ea typeface="+mn-ea"/>
                          <a:cs typeface="+mn-cs"/>
                        </a:rPr>
                        <a:t>Трудоспособность населения, количество занятых, уровень безработицы, </a:t>
                      </a:r>
                      <a:endParaRPr lang="ru-RU" sz="1600" dirty="0"/>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77500" lnSpcReduction="20000"/>
          </a:bodyPr>
          <a:lstStyle/>
          <a:p>
            <a:pPr marL="0" indent="533400">
              <a:lnSpc>
                <a:spcPct val="120000"/>
              </a:lnSpc>
              <a:buNone/>
            </a:pPr>
            <a:r>
              <a:rPr lang="ru-RU" dirty="0">
                <a:latin typeface="Times New Roman" pitchFamily="18" charset="0"/>
                <a:cs typeface="Times New Roman" pitchFamily="18" charset="0"/>
              </a:rPr>
              <a:t>Трудовой потенциал — возможное количество и качество труда, которым располагает предприятие или производственный коллектив при данном уровне развития науки и техники. </a:t>
            </a:r>
          </a:p>
          <a:p>
            <a:pPr marL="0" indent="533400">
              <a:lnSpc>
                <a:spcPct val="120000"/>
              </a:lnSpc>
              <a:buNone/>
            </a:pPr>
            <a:r>
              <a:rPr lang="ru-RU" dirty="0">
                <a:latin typeface="Times New Roman" pitchFamily="18" charset="0"/>
                <a:cs typeface="Times New Roman" pitchFamily="18" charset="0"/>
              </a:rPr>
              <a:t>Трудовой потенциал работника представляет собой совокупную способность отдельного работника достигать в заданных условиях необходимых результатов как в производственной деятельности, так и в своем профессиональном развитии и творческом росте в процессе труда. </a:t>
            </a:r>
          </a:p>
          <a:p>
            <a:pPr marL="0" indent="533400">
              <a:lnSpc>
                <a:spcPct val="120000"/>
              </a:lnSpc>
              <a:buNone/>
            </a:pPr>
            <a:r>
              <a:rPr lang="ru-RU" dirty="0">
                <a:latin typeface="Times New Roman" pitchFamily="18" charset="0"/>
                <a:cs typeface="Times New Roman" pitchFamily="18" charset="0"/>
              </a:rPr>
              <a:t>Структура трудового потенциала предприятия представляет собой соотношение различных характеристик групп работников и отношений между ними. Объемную величину трудового потенциала предприятия, как считают авторы учебника, целесообразно устанавливать через совокупный фонд рабочего времени, т. е. через возможные к отработке </a:t>
            </a:r>
            <a:r>
              <a:rPr lang="ru-RU" dirty="0" err="1">
                <a:latin typeface="Times New Roman" pitchFamily="18" charset="0"/>
                <a:cs typeface="Times New Roman" pitchFamily="18" charset="0"/>
              </a:rPr>
              <a:t>человекочасы</a:t>
            </a:r>
            <a:r>
              <a:rPr lang="ru-RU" dirty="0">
                <a:latin typeface="Times New Roman" pitchFamily="18" charset="0"/>
                <a:cs typeface="Times New Roman" pitchFamily="18"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85000" lnSpcReduction="20000"/>
          </a:bodyPr>
          <a:lstStyle/>
          <a:p>
            <a:pPr marL="0" indent="533400">
              <a:lnSpc>
                <a:spcPct val="120000"/>
              </a:lnSpc>
              <a:buNone/>
            </a:pPr>
            <a:r>
              <a:rPr lang="ru-RU" dirty="0">
                <a:latin typeface="Times New Roman" pitchFamily="18" charset="0"/>
                <a:cs typeface="Times New Roman" pitchFamily="18" charset="0"/>
              </a:rPr>
              <a:t>Основные принципы рационального использования трудового потенциала на предприятии предполагают соблюдение следующих пяти требований:</a:t>
            </a:r>
          </a:p>
          <a:p>
            <a:pPr marL="361950" indent="171450">
              <a:lnSpc>
                <a:spcPct val="120000"/>
              </a:lnSpc>
            </a:pPr>
            <a:r>
              <a:rPr lang="ru-RU" dirty="0">
                <a:latin typeface="Times New Roman" pitchFamily="18" charset="0"/>
                <a:cs typeface="Times New Roman" pitchFamily="18" charset="0"/>
              </a:rPr>
              <a:t>соответствие численности работников объему выполняемых работ;</a:t>
            </a:r>
          </a:p>
          <a:p>
            <a:pPr marL="361950" indent="171450">
              <a:lnSpc>
                <a:spcPct val="120000"/>
              </a:lnSpc>
            </a:pPr>
            <a:r>
              <a:rPr lang="ru-RU" dirty="0">
                <a:latin typeface="Times New Roman" pitchFamily="18" charset="0"/>
                <a:cs typeface="Times New Roman" pitchFamily="18" charset="0"/>
              </a:rPr>
              <a:t>обусловленность структуры персонала предприятия объективным факторам производства;</a:t>
            </a:r>
          </a:p>
          <a:p>
            <a:pPr marL="361950" indent="171450">
              <a:lnSpc>
                <a:spcPct val="120000"/>
              </a:lnSpc>
            </a:pPr>
            <a:r>
              <a:rPr lang="ru-RU" dirty="0">
                <a:latin typeface="Times New Roman" pitchFamily="18" charset="0"/>
                <a:cs typeface="Times New Roman" pitchFamily="18" charset="0"/>
              </a:rPr>
              <a:t>соответствие квалификации работника степени сложности выполняемых функций;</a:t>
            </a:r>
          </a:p>
          <a:p>
            <a:pPr marL="361950" indent="171450">
              <a:lnSpc>
                <a:spcPct val="120000"/>
              </a:lnSpc>
            </a:pPr>
            <a:r>
              <a:rPr lang="ru-RU" dirty="0">
                <a:latin typeface="Times New Roman" pitchFamily="18" charset="0"/>
                <a:cs typeface="Times New Roman" pitchFamily="18" charset="0"/>
              </a:rPr>
              <a:t>максимальная эффективность использования рабочего времени;</a:t>
            </a:r>
          </a:p>
          <a:p>
            <a:pPr marL="361950" indent="171450">
              <a:lnSpc>
                <a:spcPct val="120000"/>
              </a:lnSpc>
            </a:pPr>
            <a:r>
              <a:rPr lang="ru-RU" dirty="0">
                <a:latin typeface="Times New Roman" pitchFamily="18" charset="0"/>
                <a:cs typeface="Times New Roman" pitchFamily="18" charset="0"/>
              </a:rPr>
              <a:t>создание условий для постоянного повышения квалификации и расширения производственного профиля персонала.</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881840"/>
          </a:xfrm>
        </p:spPr>
        <p:txBody>
          <a:bodyPr>
            <a:normAutofit fontScale="77500" lnSpcReduction="20000"/>
          </a:bodyPr>
          <a:lstStyle/>
          <a:p>
            <a:pPr marL="0" indent="533400">
              <a:lnSpc>
                <a:spcPct val="120000"/>
              </a:lnSpc>
              <a:buNone/>
            </a:pPr>
            <a:r>
              <a:rPr lang="ru-RU" dirty="0">
                <a:latin typeface="Times New Roman" pitchFamily="18" charset="0"/>
                <a:cs typeface="Times New Roman" pitchFamily="18" charset="0"/>
              </a:rPr>
              <a:t>В теории управления персоналом принято различать трудовой потенциал работника и трудовой потенциал организации. Исходной </a:t>
            </a:r>
            <a:r>
              <a:rPr lang="ru-RU" dirty="0" err="1">
                <a:latin typeface="Times New Roman" pitchFamily="18" charset="0"/>
                <a:cs typeface="Times New Roman" pitchFamily="18" charset="0"/>
              </a:rPr>
              <a:t>структуроформирующей</a:t>
            </a:r>
            <a:r>
              <a:rPr lang="ru-RU" dirty="0">
                <a:latin typeface="Times New Roman" pitchFamily="18" charset="0"/>
                <a:cs typeface="Times New Roman" pitchFamily="18" charset="0"/>
              </a:rPr>
              <a:t> единицей анализа трудового потенциала является трудовой потенциал человека, или личностный потенциал работника, образующий основу формирования трудовых потенциалов более высоких структурных уровней.</a:t>
            </a:r>
          </a:p>
          <a:p>
            <a:pPr marL="0" indent="533400">
              <a:lnSpc>
                <a:spcPct val="120000"/>
              </a:lnSpc>
              <a:buNone/>
            </a:pPr>
            <a:r>
              <a:rPr lang="ru-RU" dirty="0">
                <a:latin typeface="Times New Roman" pitchFamily="18" charset="0"/>
                <a:cs typeface="Times New Roman" pitchFamily="18" charset="0"/>
              </a:rPr>
              <a:t>Структура личностного потенциала работника включает в себя следующие основные элементы:</a:t>
            </a:r>
          </a:p>
          <a:p>
            <a:pPr marL="361950" indent="171450">
              <a:lnSpc>
                <a:spcPct val="120000"/>
              </a:lnSpc>
            </a:pPr>
            <a:r>
              <a:rPr lang="ru-RU" dirty="0">
                <a:latin typeface="Times New Roman" pitchFamily="18" charset="0"/>
                <a:cs typeface="Times New Roman" pitchFamily="18" charset="0"/>
              </a:rPr>
              <a:t>способность к сотрудничеству, коллективной организации и взаимодействию, наличием которых определяется коммуникативный потенциал;</a:t>
            </a:r>
          </a:p>
          <a:p>
            <a:pPr marL="361950" indent="171450">
              <a:lnSpc>
                <a:spcPct val="120000"/>
              </a:lnSpc>
            </a:pPr>
            <a:r>
              <a:rPr lang="ru-RU" dirty="0">
                <a:latin typeface="Times New Roman" pitchFamily="18" charset="0"/>
                <a:cs typeface="Times New Roman" pitchFamily="18" charset="0"/>
              </a:rPr>
              <a:t>совокупность творческих способностей, аналитического мышления, чем характеризуется творческий потенциал;</a:t>
            </a:r>
          </a:p>
          <a:p>
            <a:pPr marL="361950" indent="171450">
              <a:lnSpc>
                <a:spcPct val="120000"/>
              </a:lnSpc>
            </a:pPr>
            <a:r>
              <a:rPr lang="ru-RU" dirty="0">
                <a:latin typeface="Times New Roman" pitchFamily="18" charset="0"/>
                <a:cs typeface="Times New Roman" pitchFamily="18" charset="0"/>
              </a:rPr>
              <a:t>ценностно-мотивационные свойства, степень использования которых образует нравственный потенциал.</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85</TotalTime>
  <Words>5899</Words>
  <Application>Microsoft Office PowerPoint</Application>
  <PresentationFormat>Экран (4:3)</PresentationFormat>
  <Paragraphs>240</Paragraphs>
  <Slides>50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50</vt:i4>
      </vt:variant>
    </vt:vector>
  </HeadingPairs>
  <TitlesOfParts>
    <vt:vector size="56" baseType="lpstr">
      <vt:lpstr>Calibri</vt:lpstr>
      <vt:lpstr>Georgia</vt:lpstr>
      <vt:lpstr>Times New Roman</vt:lpstr>
      <vt:lpstr>Trebuchet MS</vt:lpstr>
      <vt:lpstr>Wingdings 2</vt:lpstr>
      <vt:lpstr>Городская</vt:lpstr>
      <vt:lpstr>Экономическая оценка трудового потенциала организации </vt:lpstr>
      <vt:lpstr>Понятие и сущность трудового потенциала общества, организации, работника. Трудовой потенциал общества, его характеристики.</vt:lpstr>
      <vt:lpstr>Презентация PowerPoint</vt:lpstr>
      <vt:lpstr>Показатели, характеризующие ТП человека (работника), предприятия (организации), общества по его компонентам.</vt:lpstr>
      <vt:lpstr>Продолжение таблицы Показатели, характеризующие ТП человека (работника), предприятия (организации), общества по его компонентам.</vt:lpstr>
      <vt:lpstr>Продолжение таблицы Показатели, характеризующие ТП человека (работника), предприятия (организации), общества по его компонентам.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Взаимосвязь понятий «трудовой потенциал», «кадровый потенциал», «человеческий капитал».</vt:lpstr>
      <vt:lpstr>Презентация PowerPoint</vt:lpstr>
      <vt:lpstr>Презентация PowerPoint</vt:lpstr>
      <vt:lpstr>Современная концепция «человеческого капитала».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Методы и инструменты экономической оценки трудового потенциала организации.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Сметанин Александр</cp:lastModifiedBy>
  <cp:revision>17</cp:revision>
  <dcterms:created xsi:type="dcterms:W3CDTF">2016-01-17T18:59:08Z</dcterms:created>
  <dcterms:modified xsi:type="dcterms:W3CDTF">2025-12-06T15:04:08Z</dcterms:modified>
</cp:coreProperties>
</file>