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9" r:id="rId12"/>
    <p:sldId id="268" r:id="rId13"/>
    <p:sldId id="270" r:id="rId14"/>
    <p:sldId id="272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6" r:id="rId25"/>
    <p:sldId id="281" r:id="rId26"/>
    <p:sldId id="282" r:id="rId27"/>
    <p:sldId id="287" r:id="rId28"/>
    <p:sldId id="288" r:id="rId29"/>
    <p:sldId id="283" r:id="rId30"/>
    <p:sldId id="284" r:id="rId31"/>
    <p:sldId id="289" r:id="rId32"/>
    <p:sldId id="285" r:id="rId33"/>
    <p:sldId id="290" r:id="rId34"/>
    <p:sldId id="291" r:id="rId35"/>
    <p:sldId id="292" r:id="rId36"/>
    <p:sldId id="293" r:id="rId37"/>
    <p:sldId id="296" r:id="rId38"/>
    <p:sldId id="294" r:id="rId39"/>
    <p:sldId id="295" r:id="rId40"/>
    <p:sldId id="297" r:id="rId41"/>
    <p:sldId id="299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7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4" units="1/cm"/>
        </inkml:channelProperties>
      </inkml:inkSource>
      <inkml:timestamp xml:id="ts0" timeString="2013-05-07T01:28:43.437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199 0,'0'24,"0"1,0 0,-25 0,0-1,25 1,-49 0,49-25,-25 49,1-49,-1 50,25-50,-25 24,25-24,0 25,0 0,0 0,0-25,25 24,-25 1,49 0,-24-1,-25 1,0-25,25 25,-25-25,24 0,1 0,0 0,24-25,-49 25,25 0,0-25,0 25,-1 0,1-49,0 49</inkml:trace>
  <inkml:trace contextRef="#ctx0" brushRef="#br0" timeOffset="3500">619 494</inkml:trace>
  <inkml:trace contextRef="#ctx0" brushRef="#br0" timeOffset="4453">718 123,'25'0,"-25"25,0-25,0 25,0-1,0 1,0 0,0-25,0 49,0-49,0 25,0 0,0 0,0-1,25-24,-25 25,0-25,0 49,0-49,0 25,0 25,0-50</inkml:trace>
  <inkml:trace contextRef="#ctx0" brushRef="#br0" timeOffset="6016">1089 24,'-25'25,"25"0,-24 0,-1-25,25 24,-25-24,0 25,25 0,0 24,-24-24,24-25,0 25,0-1,-50 1,50 0,0-25,0 49,0-49,0 25,25-25,0 0,-1 49,1-49,0 25,0 0,-25 0,24-25,1 0,25 24,-50-24,24 0,1 0,0 25,-1-25,1 25,0 0,-25-25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4" units="1/cm"/>
        </inkml:channelProperties>
      </inkml:inkSource>
      <inkml:timestamp xml:id="ts0" timeString="2013-05-07T01:28:55.453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100 0,'-25'24,"25"-24,0 50,0-50,0 24,0 1,0-1,0 1,-24 24,-1-49,25 25,0-25,0 49,0-49,0 25,0 0,-24-25,24 24,0 1,0-25,0 25,0-25,0 24,0 1,0 0</inkml:trace>
  <inkml:trace contextRef="#ctx0" brushRef="#br0" timeOffset="1937">124 49,'49'0,"-49"0,25 0,-25 25,24-25,-24 24,0 1,0-1,25-24,-25 25,0-25,0 25,24-25,-24 24,25 1,-25-25,24 25,-24-25,25 24,-1-24,-24 0,25-24,-25-1,24 25,-24-25,25 25,-1-24,-24 24,25-25,-25 0,24 25,-24-24,0 24,25-25,-25 25,49 0,-49 25,0-1,0 1,0-25,0 25,24-1,-24 1,0 0,0-25,0 24,0 1,25 0,-25-25,0 24,0 1,0 0,0-1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4" units="1/cm"/>
        </inkml:channelProperties>
      </inkml:inkSource>
      <inkml:timestamp xml:id="ts0" timeString="2013-05-07T01:29:02.484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273 50,'0'25,"0"-25,0 25,0-25,-25 50,25-50,0 25,0 0,-25 0,0 0,25 0,-25 0,25-25,-24 50,-1-25,25 0,0 0,-50 25,50-50,0 24,0 1,-25 25,25-50,0 25,-49 0,49 0,0 0</inkml:trace>
  <inkml:trace contextRef="#ctx0" brushRef="#br0" timeOffset="1859">298 0,'0'0,"24"0,-24 25,0-25,0 50,25-25,-25-25,0 25,0 0,0 0,0 0,0-25,0 50,0-50,25 25,-25-25,0 25,0 0,0 0,25 0,-25 0,0-25,25 0,-25 0,25 0,24-25,-24 0,0 25,-25-25,25 0,24 25,-49-25,25 25,0 0,0-50,-25 50,25-25,0 25,-25 0,24-50,26 50,-50 0,25-25,-25 0,25 25,0-25,-25 50,0 0,0 0,0 0,0-25,0 50,0-50,0 25,0 0,0 0,0 0,0 0,0 0,0 0,0-25,0 50,0-50,0 25,0-1,0 1,0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4" units="1/cm"/>
        </inkml:channelProperties>
      </inkml:inkSource>
      <inkml:timestamp xml:id="ts0" timeString="2013-05-07T01:29:06.937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423 0,'0'25,"-25"0,0-25,25 0,-25 0,25 0,-50 25,50-25,-24 0,-1 0,0 0,25 25,-25-25,0 0,25 0,-24 0,-1 0,0 0,25 25,-25-25,0 0,1 0,24 0,-25 25,25 0,0-25,0 50,0-25,25 0,-1 0,1-25,0 50,0-50,0 0,24 0,-49 25,25-25,-25 0,50 0,-50 0,24 0,1 0,0 0,0 0,-25 25,25-25,-25 0,49 0,-49-25,25 25,0 0,25-25</inkml:trace>
  <inkml:trace contextRef="#ctx0" brushRef="#br0" timeOffset="1719">869 75,'0'0,"0"25,0 0,0-25,0 50,0-50,0 25,0 0,0 0,0 0,0 0,0 0,0 0,0-25,-25 50,25-50,0 25,0 0,0 0</inkml:trace>
  <inkml:trace contextRef="#ctx0" brushRef="#br0" timeOffset="2953">1142 100,'-25'-25,"0"25,25 0,-25 25,1 0,24-25,-25 25,0 0,25-25,-25 25,0 25,1-50,24 25,0-25,0 50,24-25,1 0,0 0,0 0,0-25,-25 0,24 0,-24 25,0 0</inkml:trace>
  <inkml:trace contextRef="#ctx0" brushRef="#br0" timeOffset="4719">745 425</inkml:trace>
  <inkml:trace contextRef="#ctx0" brushRef="#br0" timeOffset="5641">1489 450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34" units="1/cm"/>
          <inkml:channelProperty channel="Y" name="resolution" value="34" units="1/cm"/>
        </inkml:channelProperties>
      </inkml:inkSource>
      <inkml:timestamp xml:id="ts0" timeString="2013-05-07T01:51:30.625"/>
    </inkml:context>
    <inkml:brush xml:id="br0">
      <inkml:brushProperty name="width" value="0.09701" units="cm"/>
      <inkml:brushProperty name="height" value="0.09701" units="cm"/>
      <inkml:brushProperty name="color" value="#FF0000"/>
      <inkml:brushProperty name="fitToCurv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71BA48-0928-49F7-8796-2C41F450EADD}" type="datetimeFigureOut">
              <a:rPr lang="ru-RU"/>
              <a:pPr>
                <a:defRPr/>
              </a:pPr>
              <a:t>25.11.2025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E7BA526-F911-40D7-B68F-B96BC75C8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0639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A79C03-B7BC-4FC8-B095-CE50B78154B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041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4E197-7B0F-46A2-869F-937694765EDD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12838-8372-4DFE-9C5C-1E495305F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1A2D-A002-4D3F-AFB6-85532A07E46C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08FF-2B8F-4283-83BB-237A8BEC3F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11F60-985D-4C4D-BF9B-41F5DD6F3B3D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A3BF0-73A6-4F21-83E4-44E084571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1CF052-AB89-4521-9DE6-E1354DEA93AC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21C7D-3956-487A-8823-4C7E7B542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FF035-9843-450C-BA71-CF66DD0EF974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0CFE-F0CD-4AFA-ADB5-866AC07084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E18AC-30A0-45AD-ACFC-9A24B108D598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5B76-9C1E-40CA-A73A-7C1556553C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13BA9-33CC-4443-B4D7-C312CB32A970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25010-BFF8-4C21-ACED-D64183686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8F583-81DD-4D2C-87B5-6865A8E69BDE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EF86FE-736C-46B0-B5A1-8B465B57E0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5AF24-37D9-4DFA-9759-010845FC8048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C645FF-8DF2-434C-B65A-354DF4620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59E61-7F59-411B-BC79-0E13C69553BA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0ADA22-E243-423B-BA0C-B77312040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C087F-3ECE-4377-A01A-5E5CEA5079C8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9463B-51BC-405D-B8CD-A8B0B32A74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5F8C4B-5436-455C-B303-7E4333D7F849}" type="datetimeFigureOut">
              <a:rPr lang="en-US"/>
              <a:pPr>
                <a:defRPr/>
              </a:pPr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9DAD69-E79C-4C9D-B7BA-8A4B9A073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customXml" Target="../ink/ink2.xml"/><Relationship Id="rId10" Type="http://schemas.openxmlformats.org/officeDocument/2006/relationships/image" Target="../media/image10.emf"/><Relationship Id="rId4" Type="http://schemas.openxmlformats.org/officeDocument/2006/relationships/image" Target="../media/image7.emf"/><Relationship Id="rId9" Type="http://schemas.openxmlformats.org/officeDocument/2006/relationships/customXml" Target="../ink/ink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8077200" cy="251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Ценообразование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рынке труда</a:t>
            </a:r>
            <a:endParaRPr lang="ru-RU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Формы оплаты труда: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Повременная заработная плата -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оплата труда в зависимости от продолжительности отработанного времени.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Сдельная заработная плата -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оплата труда в зависимости от количества произведенной продукции.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057400"/>
            <a:ext cx="8229600" cy="18288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3. Спрос и предложение </a:t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на рынке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Рыночное предложение труда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количество рабочего времени, которое работники готовы предложить предпринимателям при каждом конкретном уровне заработной платы.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4017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Факторы, влияющие на рыночное предложение труда: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 rtlCol="0">
            <a:normAutofit/>
          </a:bodyPr>
          <a:lstStyle/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численность населения;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доля в нем трудоспособного населения;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продолжительность годового рабочего времени;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качество труда, квалификация работников;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уровень заработной платы и др.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clrChange>
              <a:clrFrom>
                <a:srgbClr val="F0F7F4"/>
              </a:clrFrom>
              <a:clrTo>
                <a:srgbClr val="F0F7F4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05000" y="762000"/>
            <a:ext cx="5486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Box 2"/>
          <p:cNvSpPr txBox="1">
            <a:spLocks noChangeArrowheads="1"/>
          </p:cNvSpPr>
          <p:nvPr/>
        </p:nvSpPr>
        <p:spPr bwMode="auto">
          <a:xfrm>
            <a:off x="1447800" y="5257800"/>
            <a:ext cx="63246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Рис.1.</a:t>
            </a:r>
            <a:r>
              <a:rPr lang="ru-RU" sz="3000">
                <a:latin typeface="Times New Roman" pitchFamily="18" charset="0"/>
              </a:rPr>
              <a:t> Кривая предложения труда</a:t>
            </a:r>
          </a:p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493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Кривая индивидуального предложения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описывает зависимость предложения труда отдельным работником от уровня заработной платы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Рисунок 1"/>
          <p:cNvPicPr>
            <a:picLocks noChangeAspect="1" noChangeArrowheads="1"/>
          </p:cNvPicPr>
          <p:nvPr/>
        </p:nvPicPr>
        <p:blipFill>
          <a:blip r:embed="rId2"/>
          <a:srcRect b="20171"/>
          <a:stretch>
            <a:fillRect/>
          </a:stretch>
        </p:blipFill>
        <p:spPr bwMode="auto">
          <a:xfrm>
            <a:off x="1676400" y="685800"/>
            <a:ext cx="66294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Box 2"/>
          <p:cNvSpPr txBox="1">
            <a:spLocks noChangeArrowheads="1"/>
          </p:cNvSpPr>
          <p:nvPr/>
        </p:nvSpPr>
        <p:spPr bwMode="auto">
          <a:xfrm>
            <a:off x="762000" y="5486400"/>
            <a:ext cx="7772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Рис.2.</a:t>
            </a:r>
            <a:r>
              <a:rPr lang="ru-RU" sz="3000">
                <a:latin typeface="Times New Roman" pitchFamily="18" charset="0"/>
              </a:rPr>
              <a:t> Кривая индивидуального </a:t>
            </a:r>
          </a:p>
          <a:p>
            <a:pPr algn="ctr"/>
            <a:r>
              <a:rPr lang="ru-RU" sz="3000">
                <a:latin typeface="Times New Roman" pitchFamily="18" charset="0"/>
              </a:rPr>
              <a:t>         предложения труда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 замещения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увеличение предложения труда ведет к росту благосостояния (потребления), сокращая в то же время свободное время человека - свободное время замещается рабочим временем и, следовательно, потреблением.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Эффект дохода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 увеличении уровня оплаты труда предложение труда сокращается, т.е. потребление замещается свободным временем.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Спрос на рынке труда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9200" y="1981200"/>
            <a:ext cx="6934200" cy="41449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суммарный спрос, предъявляемый отдельными фирмами.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5240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1. Характеристика </a:t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рынка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Спрос на труд зависит от: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3810000"/>
          </a:xfrm>
        </p:spPr>
        <p:txBody>
          <a:bodyPr rtlCol="0">
            <a:normAutofit/>
          </a:bodyPr>
          <a:lstStyle/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предельной производительности труда, измеряемой предельным продуктом труда;</a:t>
            </a:r>
          </a:p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предельного дохода (цены) товара;</a:t>
            </a:r>
          </a:p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предельных издержек труда.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457200"/>
            <a:ext cx="6172200" cy="477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TextBox 2"/>
          <p:cNvSpPr txBox="1">
            <a:spLocks noChangeArrowheads="1"/>
          </p:cNvSpPr>
          <p:nvPr/>
        </p:nvSpPr>
        <p:spPr bwMode="auto">
          <a:xfrm>
            <a:off x="1447800" y="5410200"/>
            <a:ext cx="6705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Рис.3.</a:t>
            </a:r>
            <a:r>
              <a:rPr lang="ru-RU" sz="3000">
                <a:latin typeface="Times New Roman" pitchFamily="18" charset="0"/>
              </a:rPr>
              <a:t> Кривая спроса на труд конкурентной фирмы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153400" cy="26971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4. Определение уровня заработной платы в условиях совершенной конкуренции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685800"/>
          </a:xfrm>
        </p:spPr>
        <p:txBody>
          <a:bodyPr rtlCol="0">
            <a:no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Конкурентный рынок труда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5791200"/>
          </a:xfrm>
        </p:spPr>
        <p:txBody>
          <a:bodyPr rtlCol="0">
            <a:normAutofit fontScale="70000" lnSpcReduction="20000"/>
          </a:bodyPr>
          <a:lstStyle/>
          <a:p>
            <a:pPr marL="0" indent="0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характеризуется абсолютным равенством условий купли-продажи рабочей силы:</a:t>
            </a:r>
          </a:p>
          <a:p>
            <a:pPr marL="360363" indent="-360363" algn="just"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большое число фирм, конкурирующих друг с другом при найме конкретного вида труда;</a:t>
            </a:r>
          </a:p>
          <a:p>
            <a:pPr marL="360363" indent="-360363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многочисленность работников, имеющих одинаковую квалификацию и независимо друг от друга предлагающих данный вид услуг труда;</a:t>
            </a:r>
          </a:p>
          <a:p>
            <a:pPr marL="360363" indent="-360363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наличие полной информации о свободных рабочих местах и уровне заработной платы;</a:t>
            </a:r>
          </a:p>
          <a:p>
            <a:pPr marL="360363" indent="-360363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мобильность рабочей силы;</a:t>
            </a:r>
          </a:p>
          <a:p>
            <a:pPr marL="360363" indent="-360363" algn="just"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невозможность воздействовать на заработную плату ни со стороны покупателя, ни со стороны продавца.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>
            <a:clrChange>
              <a:clrFrom>
                <a:srgbClr val="F0F7F4"/>
              </a:clrFrom>
              <a:clrTo>
                <a:srgbClr val="F0F7F4">
                  <a:alpha val="0"/>
                </a:srgbClr>
              </a:clrTo>
            </a:clrChange>
            <a:duotone>
              <a:prstClr val="black"/>
              <a:schemeClr val="tx1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1981200" y="609600"/>
            <a:ext cx="5410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9" name="TextBox 2"/>
          <p:cNvSpPr txBox="1">
            <a:spLocks noChangeArrowheads="1"/>
          </p:cNvSpPr>
          <p:nvPr/>
        </p:nvSpPr>
        <p:spPr bwMode="auto">
          <a:xfrm>
            <a:off x="914400" y="5181600"/>
            <a:ext cx="72390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 4. </a:t>
            </a:r>
            <a:r>
              <a:rPr lang="ru-RU" sz="3000">
                <a:latin typeface="Times New Roman" pitchFamily="18" charset="0"/>
              </a:rPr>
              <a:t>Равновесие</a:t>
            </a:r>
            <a:r>
              <a:rPr lang="ru-RU" sz="3000" i="1">
                <a:latin typeface="Times New Roman" pitchFamily="18" charset="0"/>
              </a:rPr>
              <a:t> </a:t>
            </a:r>
            <a:r>
              <a:rPr lang="ru-RU" sz="3000">
                <a:latin typeface="Times New Roman" pitchFamily="18" charset="0"/>
              </a:rPr>
              <a:t>конкурентного рынка труда</a:t>
            </a:r>
          </a:p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Равновесие рынка труда: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спрос на труд полностью удовлетворен и имеется полная занятость. </a:t>
            </a:r>
          </a:p>
          <a:p>
            <a:pPr marL="0" indent="360363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Работу находят все работники, желающие трудиться при ставке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Равновесие отдельной фирмы</a:t>
            </a:r>
            <a:b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(правило оптимального </a:t>
            </a:r>
            <a:b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найма труда):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MRP</a:t>
            </a:r>
            <a:r>
              <a:rPr lang="ru-RU" sz="40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</a:t>
            </a: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MRР</a:t>
            </a:r>
            <a:r>
              <a:rPr lang="en-US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предельная доходность труда;</a:t>
            </a:r>
          </a:p>
          <a:p>
            <a:pPr marL="0" indent="630238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ставка заработной платы.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533400"/>
            <a:ext cx="58674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TextBox 2"/>
          <p:cNvSpPr txBox="1">
            <a:spLocks noChangeArrowheads="1"/>
          </p:cNvSpPr>
          <p:nvPr/>
        </p:nvSpPr>
        <p:spPr bwMode="auto">
          <a:xfrm>
            <a:off x="990600" y="541020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 5.</a:t>
            </a:r>
            <a:r>
              <a:rPr lang="ru-RU" sz="3000">
                <a:latin typeface="Times New Roman" pitchFamily="18" charset="0"/>
              </a:rPr>
              <a:t> Равновесие для конкурентной фирмы</a:t>
            </a:r>
          </a:p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3154363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5. Определение уровня заработной платы в условиях несовершенной конкуренции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Монопсония —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ситуация, когда фирма выступает как монополист на рынке, где она является покупателем.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Рынок труда -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2133600"/>
            <a:ext cx="7467600" cy="396240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экономических механизмов, норм и институтов, обеспечивающих воспроизводство рабочей силы и использование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Характеристика </a:t>
            </a:r>
            <a:r>
              <a:rPr lang="ru-RU" sz="4000" b="1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монопсонического</a:t>
            </a: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рынка труда: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 rtlCol="0">
            <a:normAutofit lnSpcReduction="10000"/>
          </a:bodyPr>
          <a:lstStyle/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работающие на одной фирме составляют основную часть занятых данным видом труда;</a:t>
            </a:r>
          </a:p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трудовые ресурсы 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маломобильны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отсутствуют другие (альтернативные) варианты занятости;</a:t>
            </a:r>
          </a:p>
          <a:p>
            <a:pPr marL="360363" indent="-360363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уровень заработной платы и число нанимаемых работников определяет одна фирма.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Рисунок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533400"/>
            <a:ext cx="60960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7" name="TextBox 2"/>
          <p:cNvSpPr txBox="1">
            <a:spLocks noChangeArrowheads="1"/>
          </p:cNvSpPr>
          <p:nvPr/>
        </p:nvSpPr>
        <p:spPr bwMode="auto">
          <a:xfrm>
            <a:off x="1219200" y="5565775"/>
            <a:ext cx="6781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i="1">
                <a:latin typeface="Times New Roman" pitchFamily="18" charset="0"/>
              </a:rPr>
              <a:t>Рис. 6.</a:t>
            </a:r>
            <a:r>
              <a:rPr lang="ru-RU" sz="3000">
                <a:latin typeface="Times New Roman" pitchFamily="18" charset="0"/>
              </a:rPr>
              <a:t> Принятие решений о найме монопсонистом</a:t>
            </a:r>
            <a:endParaRPr lang="ru-RU">
              <a:latin typeface="Times New Roman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7108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09775" y="3170238"/>
              <a:ext cx="463550" cy="231775"/>
            </p14:xfrm>
          </p:contentPart>
        </mc:Choice>
        <mc:Fallback xmlns="">
          <p:pic>
            <p:nvPicPr>
              <p:cNvPr id="47108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92140" y="3152603"/>
                <a:ext cx="498820" cy="2670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71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027238" y="3724275"/>
              <a:ext cx="231775" cy="177800"/>
            </p14:xfrm>
          </p:contentPart>
        </mc:Choice>
        <mc:Fallback xmlns="">
          <p:pic>
            <p:nvPicPr>
              <p:cNvPr id="471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09603" y="3706639"/>
                <a:ext cx="267045" cy="2130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7110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45013" y="4964113"/>
              <a:ext cx="322262" cy="242887"/>
            </p14:xfrm>
          </p:contentPart>
        </mc:Choice>
        <mc:Fallback xmlns="">
          <p:pic>
            <p:nvPicPr>
              <p:cNvPr id="47110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527370" y="4946481"/>
                <a:ext cx="357549" cy="2781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47111" name="Ink 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5402263" y="4964113"/>
              <a:ext cx="536575" cy="171450"/>
            </p14:xfrm>
          </p:contentPart>
        </mc:Choice>
        <mc:Fallback xmlns="">
          <p:pic>
            <p:nvPicPr>
              <p:cNvPr id="47111" name="Ink 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384617" y="4946464"/>
                <a:ext cx="571867" cy="206749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8683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Правило оптимального найма: </a:t>
            </a:r>
            <a:b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i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MRC</a:t>
            </a:r>
            <a:r>
              <a:rPr lang="en-US" sz="40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</a:t>
            </a:r>
            <a:r>
              <a:rPr lang="ru-RU" sz="40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MRP</a:t>
            </a:r>
            <a:r>
              <a:rPr lang="en-US" sz="4000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endParaRPr lang="ru-RU" sz="4000" b="1" i="1" baseline="-25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</a:t>
            </a: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MRС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предельные  издержки труда; </a:t>
            </a:r>
          </a:p>
          <a:p>
            <a:pPr marL="0" indent="630238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MRP</a:t>
            </a:r>
            <a:r>
              <a:rPr lang="en-US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 предельная доходность ресурса.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21336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6. Роль профсоюзов </a:t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на рынке труда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Профсоюзы —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объединения работников, обладающие правом на ведение переговоров с предпринимателем от имени и по поручению своих членов. </a:t>
            </a:r>
            <a:endParaRPr lang="en-US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360363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Их цель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максимизация заработной платы и занятости.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Модели рынка труда с участием профсоюзов: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 rtlCol="0">
            <a:normAutofit/>
          </a:bodyPr>
          <a:lstStyle/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Совершенная конкуренция на рынке труда.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Несовершенная конкуренция на рынке труда. Монопольная власть профсоюза.</a:t>
            </a:r>
          </a:p>
          <a:p>
            <a:pPr marL="514350" indent="-514350" algn="just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Несовершенная конкуренция на рынке труда. Двусторонняя монополия.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Профсоюз на конкурентном рынке труда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ведет переговоры с относительно большим числом нанимателей.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достижения своей цели - максимизации заработной платы своих членов - профсоюзы могут способствовать росту спроса на труд или сокращению предложения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Рисунок 1"/>
          <p:cNvPicPr>
            <a:picLocks noChangeAspect="1" noChangeArrowheads="1"/>
          </p:cNvPicPr>
          <p:nvPr/>
        </p:nvPicPr>
        <p:blipFill>
          <a:blip r:embed="rId2"/>
          <a:srcRect l="5983" r="4272" b="18076"/>
          <a:stretch>
            <a:fillRect/>
          </a:stretch>
        </p:blipFill>
        <p:spPr bwMode="auto">
          <a:xfrm>
            <a:off x="609600" y="838200"/>
            <a:ext cx="80010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1" name="TextBox 2"/>
          <p:cNvSpPr txBox="1">
            <a:spLocks noChangeArrowheads="1"/>
          </p:cNvSpPr>
          <p:nvPr/>
        </p:nvSpPr>
        <p:spPr bwMode="auto">
          <a:xfrm>
            <a:off x="228600" y="5105400"/>
            <a:ext cx="8610600" cy="166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i="1">
                <a:latin typeface="Times New Roman" pitchFamily="18" charset="0"/>
              </a:rPr>
              <a:t>Рис. 7.</a:t>
            </a:r>
            <a:r>
              <a:rPr lang="ru-RU" sz="2800">
                <a:latin typeface="Times New Roman" pitchFamily="18" charset="0"/>
              </a:rPr>
              <a:t> Профсоюзы на рынке труда: 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а) стимулирование роста спроса на труд; </a:t>
            </a:r>
          </a:p>
          <a:p>
            <a:pPr algn="ctr"/>
            <a:r>
              <a:rPr lang="ru-RU" sz="2800">
                <a:latin typeface="Times New Roman" pitchFamily="18" charset="0"/>
              </a:rPr>
              <a:t>б) сокращение предложения труда</a:t>
            </a:r>
          </a:p>
          <a:p>
            <a:endParaRPr lang="ru-RU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Роста спроса на труд: </a:t>
            </a:r>
            <a:endParaRPr lang="ru-RU" b="1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 rtlCol="0">
            <a:normAutofit fontScale="92500" lnSpcReduction="10000"/>
          </a:bodyPr>
          <a:lstStyle/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 спроса на продукт (реклама, политическое лобби и т. д.); 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рост производительности труда (лучшее использование оборудования, улучшение качества продукции и т. д.); 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повышение цен на </a:t>
            </a:r>
            <a:r>
              <a:rPr lang="ru-RU" sz="35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ресурсозаменители</a:t>
            </a:r>
            <a:r>
              <a:rPr lang="ru-RU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(повышение минимальной ставки заработной платы и т. д.).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35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этом случае происходит рост как ставки заработной платы, так и занятости.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Сокращения предложения труда: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 rtlCol="0">
            <a:noAutofit/>
          </a:bodyPr>
          <a:lstStyle/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законодательным путем (сокращение или запрет детского труда или сверхурочных работ, понижение пенсионного возраста и обязательный уход на пенсию; ограничение иммиграции рабочей силы, лицензирование профессий и т. д.);</a:t>
            </a:r>
          </a:p>
          <a:p>
            <a:pPr marL="269875" indent="-269875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путем внутренней профсоюзной политики (ограничение приема членов). 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Это ведет к росту ставки заработной платы при сокращении занятости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Элементы рынка труда: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5257800"/>
          </a:xfrm>
        </p:spPr>
        <p:txBody>
          <a:bodyPr rtlCol="0">
            <a:normAutofit fontScale="92500" lnSpcReduction="10000"/>
          </a:bodyPr>
          <a:lstStyle/>
          <a:p>
            <a:pPr marL="179388" indent="-179388" algn="just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субъекты рынка -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работодатели и работники, занятые в производстве, и лица не занятые, но желающие работать и ищущие работу;</a:t>
            </a:r>
          </a:p>
          <a:p>
            <a:pPr marL="179388" indent="-179388" algn="just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институты рынка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регламентирующие отношения субъектов рынка труда и деятельность его инфраструктуры;</a:t>
            </a:r>
          </a:p>
          <a:p>
            <a:pPr marL="179388" indent="-179388" algn="just" eaLnBrk="1" fontAlgn="auto" hangingPunct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инфраструктура рынка -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службы занятости населения, службы профориентации, подготовки и переподготовки работников, фонды занятости, рекламные фирмы и т.д.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Профсоюз на неконкурентном рынке труда -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выступает в роли монополиста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2493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Двусторонняя монополия на рынке труда —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работодатель является единственным покупателем труда (</a:t>
            </a:r>
            <a:r>
              <a:rPr lang="ru-RU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монопсонистом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а продавец труда (профсоюз) обладает монопольной властью.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8372" name="Ink 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5796200" y="10144125"/>
              <a:ext cx="0" cy="0"/>
            </p14:xfrm>
          </p:contentPart>
        </mc:Choice>
        <mc:Fallback xmlns="">
          <p:pic>
            <p:nvPicPr>
              <p:cNvPr id="58372" name="Ink 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5796200" y="10144125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рынка труда: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486400"/>
          </a:xfrm>
        </p:spPr>
        <p:txBody>
          <a:bodyPr rtlCol="0">
            <a:normAutofit fontScale="47500" lnSpcReduction="20000"/>
          </a:bodyPr>
          <a:lstStyle/>
          <a:p>
            <a:pPr marL="269875" indent="-26987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3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посредническая</a:t>
            </a:r>
            <a:r>
              <a:rPr lang="ru-RU" sz="6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соединение продавца и покупателя труда;</a:t>
            </a:r>
          </a:p>
          <a:p>
            <a:pPr marL="269875" indent="-26987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3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информационная</a:t>
            </a:r>
            <a:r>
              <a:rPr lang="ru-RU" sz="6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предоставляет субъектам рынка информацию об уровнях спроса и предложения, оплаты труда и т.д.</a:t>
            </a:r>
          </a:p>
          <a:p>
            <a:pPr marL="269875" indent="-26987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300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ценообразующая</a:t>
            </a:r>
            <a:r>
              <a:rPr lang="ru-RU" sz="6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устанавливает размер заработной платы;</a:t>
            </a:r>
          </a:p>
          <a:p>
            <a:pPr marL="269875" indent="-269875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63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распределительная</a:t>
            </a:r>
            <a:r>
              <a:rPr lang="ru-RU" sz="63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распределяет рабочую силу по рабочим местам, обеспечивая соответствие между ними.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981200"/>
            <a:ext cx="8229600" cy="1676400"/>
          </a:xfrm>
        </p:spPr>
        <p:txBody>
          <a:bodyPr rtlCol="0">
            <a:noAutofit/>
          </a:bodyPr>
          <a:lstStyle/>
          <a:p>
            <a:pPr eaLnBrk="1" fontAlgn="auto" hangingPunct="1">
              <a:spcBef>
                <a:spcPct val="20000"/>
              </a:spcBef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2. Заработная плата </a:t>
            </a:r>
            <a:b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</a:br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и ее функции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Заработная плата (W) -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доход, получаемый наемным работником за предоставление услуг труда в единицу времени (час, день, неделя, месяц), т.е. заработная плата выступает как цена, выплачиваемая за использование труда наемного работника.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Функции заработной платы: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486400"/>
          </a:xfrm>
        </p:spPr>
        <p:txBody>
          <a:bodyPr rtlCol="0">
            <a:noAutofit/>
          </a:bodyPr>
          <a:lstStyle/>
          <a:p>
            <a:pPr marL="269875" indent="-269875" algn="just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воспроизводственная - </a:t>
            </a:r>
            <a:r>
              <a:rPr lang="ru-RU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зарплата должна быть достаточной для того, чтобы удовлетворять и воспроизводить жизненные потребности человека;</a:t>
            </a:r>
          </a:p>
          <a:p>
            <a:pPr marL="269875" indent="-269875" algn="just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стимулирующая</a:t>
            </a:r>
            <a:r>
              <a:rPr lang="ru-RU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зарплата стимулирует вовлечение в процесс труда и эффективное исполнение последнего;</a:t>
            </a:r>
          </a:p>
          <a:p>
            <a:pPr marL="269875" indent="-269875" algn="just"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3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распределительная</a:t>
            </a:r>
            <a:r>
              <a:rPr lang="ru-RU" sz="3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с помощью зарплаты определяется место, где будет трудиться каждый работник, перераспределяется труд между сферами, отраслями, предприятиями и т.д.</a:t>
            </a:r>
          </a:p>
          <a:p>
            <a:pPr eaLnBrk="1" fontAlgn="auto" hangingPunct="1">
              <a:spcBef>
                <a:spcPts val="60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39763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заработной платы: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 rtlCol="0">
            <a:normAutofit fontScale="92500" lnSpcReduction="10000"/>
          </a:bodyPr>
          <a:lstStyle/>
          <a:p>
            <a:pPr marL="0" indent="0" algn="just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Номинальная зарплата -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денежная заработная плата, которую работник получает за свой труд.</a:t>
            </a:r>
          </a:p>
          <a:p>
            <a:pPr marL="0" indent="0" algn="just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Реальная зарплата -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количество товаров и услуг (в натуральном выражении), которое работник может купить на свою номинальную зарплату. </a:t>
            </a:r>
          </a:p>
          <a:p>
            <a:pPr algn="ctr"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W</a:t>
            </a:r>
            <a:r>
              <a:rPr lang="ru-RU" b="1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 </a:t>
            </a:r>
            <a:r>
              <a:rPr lang="ru-RU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en-US" b="1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fontAlgn="auto" hangingPunct="1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где </a:t>
            </a:r>
            <a:r>
              <a:rPr lang="ru-RU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</a:t>
            </a:r>
            <a:r>
              <a:rPr lang="ru-RU" i="1" baseline="-25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реальная заработная плата; </a:t>
            </a:r>
          </a:p>
          <a:p>
            <a:pPr indent="196850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i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Wн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номинальная заработная плата; </a:t>
            </a:r>
          </a:p>
          <a:p>
            <a:pPr indent="196850" eaLnBrk="1" fontAlgn="auto" hangingPunct="1">
              <a:lnSpc>
                <a:spcPct val="12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индекс цен.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Другая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1039</Words>
  <Application>Microsoft Office PowerPoint</Application>
  <PresentationFormat>Экран (4:3)</PresentationFormat>
  <Paragraphs>119</Paragraphs>
  <Slides>41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5" baseType="lpstr">
      <vt:lpstr>Arial</vt:lpstr>
      <vt:lpstr>Calibri</vt:lpstr>
      <vt:lpstr>Times New Roman</vt:lpstr>
      <vt:lpstr>Office Theme</vt:lpstr>
      <vt:lpstr>Презентация PowerPoint</vt:lpstr>
      <vt:lpstr>1. Характеристика  рынка труда</vt:lpstr>
      <vt:lpstr>Рынок труда - </vt:lpstr>
      <vt:lpstr>Элементы рынка труда: </vt:lpstr>
      <vt:lpstr>Функции рынка труда:</vt:lpstr>
      <vt:lpstr>2. Заработная плата  и ее функции</vt:lpstr>
      <vt:lpstr>Заработная плата (W) - </vt:lpstr>
      <vt:lpstr>Функции заработной платы:</vt:lpstr>
      <vt:lpstr>Виды заработной платы:</vt:lpstr>
      <vt:lpstr>Формы оплаты труда:</vt:lpstr>
      <vt:lpstr>3. Спрос и предложение  на рынке труда</vt:lpstr>
      <vt:lpstr>Рыночное предложение труда </vt:lpstr>
      <vt:lpstr>Факторы, влияющие на рыночное предложение труда: </vt:lpstr>
      <vt:lpstr>Презентация PowerPoint</vt:lpstr>
      <vt:lpstr>Кривая индивидуального предложения</vt:lpstr>
      <vt:lpstr>Презентация PowerPoint</vt:lpstr>
      <vt:lpstr>Эффект замещения </vt:lpstr>
      <vt:lpstr>Эффект дохода </vt:lpstr>
      <vt:lpstr>Спрос на рынке труда</vt:lpstr>
      <vt:lpstr>Спрос на труд зависит от:</vt:lpstr>
      <vt:lpstr>Презентация PowerPoint</vt:lpstr>
      <vt:lpstr>4. Определение уровня заработной платы в условиях совершенной конкуренции</vt:lpstr>
      <vt:lpstr>Конкурентный рынок труда </vt:lpstr>
      <vt:lpstr>Презентация PowerPoint</vt:lpstr>
      <vt:lpstr>Равновесие рынка труда:</vt:lpstr>
      <vt:lpstr>Равновесие отдельной фирмы (правило оптимального  найма труда): </vt:lpstr>
      <vt:lpstr>Презентация PowerPoint</vt:lpstr>
      <vt:lpstr>5. Определение уровня заработной платы в условиях несовершенной конкуренции</vt:lpstr>
      <vt:lpstr>Монопсония — </vt:lpstr>
      <vt:lpstr>Характеристика монопсонического рынка труда:</vt:lpstr>
      <vt:lpstr>Презентация PowerPoint</vt:lpstr>
      <vt:lpstr>  Правило оптимального найма:  </vt:lpstr>
      <vt:lpstr>6. Роль профсоюзов  на рынке труда</vt:lpstr>
      <vt:lpstr>Профсоюзы — </vt:lpstr>
      <vt:lpstr>Модели рынка труда с участием профсоюзов:</vt:lpstr>
      <vt:lpstr>Профсоюз на конкурентном рынке труда</vt:lpstr>
      <vt:lpstr>Презентация PowerPoint</vt:lpstr>
      <vt:lpstr>Роста спроса на труд: </vt:lpstr>
      <vt:lpstr>Сокращения предложения труда: </vt:lpstr>
      <vt:lpstr>Профсоюз на неконкурентном рынке труда -  </vt:lpstr>
      <vt:lpstr>Двусторонняя монополия на рынке труда —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OK00</dc:creator>
  <cp:lastModifiedBy>User</cp:lastModifiedBy>
  <cp:revision>25</cp:revision>
  <dcterms:modified xsi:type="dcterms:W3CDTF">2025-11-25T09:16:10Z</dcterms:modified>
</cp:coreProperties>
</file>