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humaevsha@mail.ru" initials="M" lastIdx="2" clrIdx="0">
    <p:extLst>
      <p:ext uri="{19B8F6BF-5375-455C-9EA6-DF929625EA0E}">
        <p15:presenceInfo xmlns:p15="http://schemas.microsoft.com/office/powerpoint/2012/main" userId="cb0df7b3018efb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1375C-46C1-4A2C-BE87-6ABCF886F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736EE6-62C9-421C-95CF-B127B6287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1CB19-4334-4025-A071-07AF10FB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7641F-2829-4A5D-A5C0-6C72ED01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E7E3A4-B83E-4487-A837-955E79A8A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538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EEFA7-4EDD-4ADC-A187-897806772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34D125-3819-4FE4-8579-A8F7A9729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F25682-59D6-4C07-B17D-1492BA6D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D20F07-BE78-45E7-B74C-ADD86B59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9E2B6-9E87-4B2B-A3E9-F82D08BF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46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DB5A4B-7A23-4E38-9E1A-79DC3D597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965BCE-2A85-4D1A-A9D4-C2A9E14E3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ABA7B1-867A-4318-A419-2CCCB5F1D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CA64E1-489C-4105-8846-BABB72A2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20DB00-2B1C-4072-9F58-B4D020C4E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4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85AE2-8114-4915-A6D8-6FDA68F3F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BFFCC4-5776-4C1E-B0FB-77DFCB49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60664E-3047-4823-B4B2-6B1FC5CF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46837-04D6-4995-84EC-8D54F0AC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C7E02-3C81-48CC-9354-E0034583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43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13783-2BA1-446E-BD6C-97EAFDE5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6F60C7-4F06-4FD2-8A10-50D5C33EA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FE8C74-B5A0-4328-B85D-F842C1D60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BFEF56-BCCA-4D20-886D-803F9073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5E688C-7FF7-492B-8C04-30AE07E2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58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B8981-9D1A-4FFD-89FD-F13F2031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5BF82-873B-4E6A-972F-6FE811F44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9373FF-EF6E-46E2-8661-803B4821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B9A25-9DA4-46EC-B012-0AA8CD77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9F0AE6-680B-4ED3-9BCB-3AD8ABF5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77F221-C1EE-4EA9-8AE7-D7AADF254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65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66CD9-FC87-4B37-9131-24B29B54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ACF7DD-4AD5-439E-993C-2AE06807F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4DBDE1-7B87-4FC1-83B8-2B67EFB36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80F585-B459-4790-8539-6F51B2F10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F81B8BF-D737-43CA-BDCC-329C3585D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D8337E-9811-4998-95EC-736FBF233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792AD9-2EFE-4810-928E-F0CDEF81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482F50D-8451-4111-A19A-ABB33DC3C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83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242ED-DE1F-485B-AAF5-6FA07551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33C75D-D17D-4821-BBCE-1188FDF8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A48573-8459-415D-9436-B7866E5A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AC22EC-FA6C-4F7C-A4A5-BAF79BA6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837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37ABC7-4869-4144-A320-9261646E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F4A3AF-3F74-4490-9B62-7D04C4903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6884D7-9EA8-4279-A5E7-53EFBE50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69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1DB63-F809-4A0D-B656-CE02D6C4B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67D8CB-34DD-4047-96EB-B0CDEC529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1189E6-0F70-4381-B11F-BCE1FE9E2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E09C6F-55AA-4B87-95D0-D9F6B1034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A2BBE-FFB1-4900-8A18-BB1AB7BB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4CC2F8-A986-4736-80CA-E6D354F73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1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16BCF-6B80-4808-9082-68E68986F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BB4DBA-9863-43A1-A78B-794D22C9E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54442A-AB3D-43DB-A5DB-93A550261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86981-1CF2-447F-B2BA-A245534F0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C486AF-E413-4E2C-81C8-9CD3D289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80BBF0-79DD-4214-AD24-2E8AA0AD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584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0F11A-5B8F-4747-AF98-3319D6E1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724AAC-580B-4EE9-B26F-28FE43596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3DBBCD-CD65-472F-8672-80B5BF33D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17D0D-EC55-4EB5-ABDD-128BDCA7AC6D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54DA1-BBC9-4273-8A98-C592EE628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1D3D6-0BA2-44CC-8A40-ABAB9CDC5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EECE4-4877-4C2E-9822-D6E844F9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1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046764F9-48F7-4551-AA14-E8538BDD6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2" y="1617132"/>
            <a:ext cx="6101264" cy="2826326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FFFFFF"/>
                </a:solidFill>
              </a:rPr>
              <a:t>Типы кадровых стратегий и их характеристика </a:t>
            </a:r>
          </a:p>
        </p:txBody>
      </p:sp>
    </p:spTree>
    <p:extLst>
      <p:ext uri="{BB962C8B-B14F-4D97-AF65-F5344CB8AC3E}">
        <p14:creationId xmlns:p14="http://schemas.microsoft.com/office/powerpoint/2010/main" val="3058358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: стрелка вправо 3">
            <a:extLst>
              <a:ext uri="{FF2B5EF4-FFF2-40B4-BE49-F238E27FC236}">
                <a16:creationId xmlns:a16="http://schemas.microsoft.com/office/drawing/2014/main" id="{7D61C82B-23C3-439A-B900-73C938E03191}"/>
              </a:ext>
            </a:extLst>
          </p:cNvPr>
          <p:cNvSpPr/>
          <p:nvPr/>
        </p:nvSpPr>
        <p:spPr>
          <a:xfrm>
            <a:off x="185739" y="2209204"/>
            <a:ext cx="5757862" cy="4205884"/>
          </a:xfrm>
          <a:prstGeom prst="rightArrowCallout">
            <a:avLst>
              <a:gd name="adj1" fmla="val 25000"/>
              <a:gd name="adj2" fmla="val 25000"/>
              <a:gd name="adj3" fmla="val 10001"/>
              <a:gd name="adj4" fmla="val 86757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В современных условиях, содействуя достижению целей конкретной организации, должна решать следующие </a:t>
            </a:r>
            <a:r>
              <a:rPr lang="ru-RU" sz="3200" b="1" dirty="0">
                <a:solidFill>
                  <a:schemeClr val="tx1"/>
                </a:solidFill>
              </a:rPr>
              <a:t>ВАЖНЕЙШИЕ ЗАДАЧИ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5122CC-D0A8-47A0-BC9F-3D3110298AA6}"/>
              </a:ext>
            </a:extLst>
          </p:cNvPr>
          <p:cNvSpPr/>
          <p:nvPr/>
        </p:nvSpPr>
        <p:spPr>
          <a:xfrm>
            <a:off x="5943602" y="128587"/>
            <a:ext cx="6062660" cy="655796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b="1" dirty="0"/>
              <a:t>Обеспечить организацию опытными высококвалифицированными и заинтересованными работниками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b="1" dirty="0"/>
              <a:t>Эффективно использовать мастерство и потенциальные возможности каждого работника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b="1" dirty="0"/>
              <a:t>Создавать в организации условия для наиболее полного удовлетворения персонала своей работой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b="1" dirty="0"/>
              <a:t>Стимулировать и поддерживать стремление каждого работника к сохранению благоприятного климата в коллективе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b="1" dirty="0"/>
              <a:t>Поддерживать среди работников интерес к достижению общей выгоды своего коллектива и организации в целом </a:t>
            </a:r>
          </a:p>
        </p:txBody>
      </p:sp>
      <p:sp>
        <p:nvSpPr>
          <p:cNvPr id="6" name="Выноска: стрелка вниз 5">
            <a:extLst>
              <a:ext uri="{FF2B5EF4-FFF2-40B4-BE49-F238E27FC236}">
                <a16:creationId xmlns:a16="http://schemas.microsoft.com/office/drawing/2014/main" id="{7ABCC7F6-ED1B-4F68-A321-4F296593E100}"/>
              </a:ext>
            </a:extLst>
          </p:cNvPr>
          <p:cNvSpPr/>
          <p:nvPr/>
        </p:nvSpPr>
        <p:spPr>
          <a:xfrm>
            <a:off x="185738" y="128587"/>
            <a:ext cx="2986087" cy="208061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4. Кадровая политика</a:t>
            </a:r>
          </a:p>
        </p:txBody>
      </p:sp>
    </p:spTree>
    <p:extLst>
      <p:ext uri="{BB962C8B-B14F-4D97-AF65-F5344CB8AC3E}">
        <p14:creationId xmlns:p14="http://schemas.microsoft.com/office/powerpoint/2010/main" val="108522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виток: горизонтальный 8">
            <a:extLst>
              <a:ext uri="{FF2B5EF4-FFF2-40B4-BE49-F238E27FC236}">
                <a16:creationId xmlns:a16="http://schemas.microsoft.com/office/drawing/2014/main" id="{7DA3E454-9C75-46DC-82EF-011ABA5FF5AB}"/>
              </a:ext>
            </a:extLst>
          </p:cNvPr>
          <p:cNvSpPr/>
          <p:nvPr/>
        </p:nvSpPr>
        <p:spPr>
          <a:xfrm>
            <a:off x="171451" y="228600"/>
            <a:ext cx="5614987" cy="7429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УПРАВЛЕНЧЕСКИЕ КАДРЫ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84DE9F4-CEB9-4E0F-BAF0-A64AB8902092}"/>
              </a:ext>
            </a:extLst>
          </p:cNvPr>
          <p:cNvSpPr/>
          <p:nvPr/>
        </p:nvSpPr>
        <p:spPr>
          <a:xfrm>
            <a:off x="171450" y="1371600"/>
            <a:ext cx="10058399" cy="4457700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(Ей отводиться особое внимание для развития кадровой политики) </a:t>
            </a:r>
          </a:p>
          <a:p>
            <a:pPr algn="ctr"/>
            <a:r>
              <a:rPr lang="ru-RU" sz="3200" b="1" dirty="0"/>
              <a:t>Основаны на долгосрочном планировании – на так называемых программах управления карьерой руководителей. </a:t>
            </a:r>
          </a:p>
          <a:p>
            <a:pPr algn="ctr"/>
            <a:r>
              <a:rPr lang="ru-RU" sz="3200" b="1" dirty="0"/>
              <a:t>Принципиально важной составной частью кадровой политики должна стать скоординированная система оплаты труда и вознаграждения за его результаты. </a:t>
            </a:r>
          </a:p>
        </p:txBody>
      </p:sp>
    </p:spTree>
    <p:extLst>
      <p:ext uri="{BB962C8B-B14F-4D97-AF65-F5344CB8AC3E}">
        <p14:creationId xmlns:p14="http://schemas.microsoft.com/office/powerpoint/2010/main" val="2901356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05928A-D36F-44E6-A96A-7024964FA766}"/>
              </a:ext>
            </a:extLst>
          </p:cNvPr>
          <p:cNvSpPr/>
          <p:nvPr/>
        </p:nvSpPr>
        <p:spPr>
          <a:xfrm>
            <a:off x="2475309" y="114300"/>
            <a:ext cx="7241382" cy="68580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5. Классификация кадровой политики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B12416-45BC-4B14-9AAE-BF76A94B331F}"/>
              </a:ext>
            </a:extLst>
          </p:cNvPr>
          <p:cNvSpPr/>
          <p:nvPr/>
        </p:nvSpPr>
        <p:spPr>
          <a:xfrm>
            <a:off x="6443663" y="900112"/>
            <a:ext cx="5129211" cy="1128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Связано с ориентацией на собственный персонал или на внешний персонал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9BBF34-5B1A-426D-A1E8-CD8CF497CAF8}"/>
              </a:ext>
            </a:extLst>
          </p:cNvPr>
          <p:cNvSpPr/>
          <p:nvPr/>
        </p:nvSpPr>
        <p:spPr>
          <a:xfrm>
            <a:off x="619127" y="900111"/>
            <a:ext cx="5129211" cy="1128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Связано с уровнем непосредственного влияния управленческого аппарата на кадровую ситуацию в организации </a:t>
            </a:r>
          </a:p>
        </p:txBody>
      </p:sp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id="{395370D9-7BA8-4C42-8F01-8C1BFEEA1B8E}"/>
              </a:ext>
            </a:extLst>
          </p:cNvPr>
          <p:cNvCxnSpPr>
            <a:cxnSpLocks/>
            <a:stCxn id="6" idx="2"/>
            <a:endCxn id="9" idx="1"/>
          </p:cNvCxnSpPr>
          <p:nvPr/>
        </p:nvCxnSpPr>
        <p:spPr>
          <a:xfrm rot="16200000" flipH="1">
            <a:off x="5937647" y="958453"/>
            <a:ext cx="664368" cy="347663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id="{DB80C501-E75A-4544-8C03-1D798EBA192F}"/>
              </a:ext>
            </a:extLst>
          </p:cNvPr>
          <p:cNvCxnSpPr>
            <a:cxnSpLocks/>
            <a:stCxn id="6" idx="2"/>
            <a:endCxn id="10" idx="3"/>
          </p:cNvCxnSpPr>
          <p:nvPr/>
        </p:nvCxnSpPr>
        <p:spPr>
          <a:xfrm rot="5400000">
            <a:off x="5589986" y="958453"/>
            <a:ext cx="664367" cy="347662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FD337E8-DFB1-41F6-BA61-F7AB115F5578}"/>
              </a:ext>
            </a:extLst>
          </p:cNvPr>
          <p:cNvSpPr/>
          <p:nvPr/>
        </p:nvSpPr>
        <p:spPr>
          <a:xfrm>
            <a:off x="6200776" y="2171700"/>
            <a:ext cx="5372098" cy="424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Выделяется 2 типа кадровой политики</a:t>
            </a:r>
            <a:br>
              <a:rPr lang="ru-RU" sz="2000" b="1" dirty="0"/>
            </a:br>
            <a:r>
              <a:rPr lang="ru-RU" sz="2000" b="1" dirty="0"/>
              <a:t>* ОТКРЫТАЯ характеризуется тем, что организация прозрачна для потенциальных сотрудников на любом уровне </a:t>
            </a:r>
          </a:p>
          <a:p>
            <a:pPr algn="ctr"/>
            <a:r>
              <a:rPr lang="ru-RU" sz="2000" b="1" dirty="0"/>
              <a:t>* ЗАКРЫТАЯ кадровая политика характеризуется тем, что организация ориентируется на включение нового персонала только с низшего должностного уровня, а замещение происходит только из числа </a:t>
            </a:r>
            <a:r>
              <a:rPr lang="ru-RU" sz="2000" b="1"/>
              <a:t>сотрудников организации. </a:t>
            </a:r>
            <a:endParaRPr lang="ru-RU" sz="20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44972D2-F7D3-47C5-8CCC-259F0375A9B5}"/>
              </a:ext>
            </a:extLst>
          </p:cNvPr>
          <p:cNvSpPr/>
          <p:nvPr/>
        </p:nvSpPr>
        <p:spPr>
          <a:xfrm>
            <a:off x="619126" y="2171700"/>
            <a:ext cx="5372098" cy="4243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Выделяются 3 типа кадровых политик: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/>
              <a:t>ПАССИВНАЯ (сводящаяся к ликвидации негативных последствий)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/>
              <a:t>РЕАКТИВНАЯ (ограничивается оперативным кадровым планированием)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/>
              <a:t>ПРЕВЕНТИВНАЯ (кадровая политика ведется на основе краткосрочного и среднесрочного прогнозирования, однако организация не имеет средств для влияния на нее)</a:t>
            </a:r>
          </a:p>
          <a:p>
            <a:pPr algn="ctr"/>
            <a:r>
              <a:rPr lang="ru-RU" sz="2000" b="1" dirty="0"/>
              <a:t>Активная (имеет не только прогноз, но и средства для воздействия на кадровую ситуацию).</a:t>
            </a:r>
          </a:p>
        </p:txBody>
      </p:sp>
    </p:spTree>
    <p:extLst>
      <p:ext uri="{BB962C8B-B14F-4D97-AF65-F5344CB8AC3E}">
        <p14:creationId xmlns:p14="http://schemas.microsoft.com/office/powerpoint/2010/main" val="158238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AE9BDE-81B1-43DF-B312-5F3EB9278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" t="831" r="4105" b="3487"/>
          <a:stretch/>
        </p:blipFill>
        <p:spPr>
          <a:xfrm>
            <a:off x="0" y="380905"/>
            <a:ext cx="9069543" cy="6096190"/>
          </a:xfrm>
          <a:custGeom>
            <a:avLst/>
            <a:gdLst/>
            <a:ahLst/>
            <a:cxnLst/>
            <a:rect l="l" t="t" r="r" b="b"/>
            <a:pathLst>
              <a:path w="9069543" h="6096190">
                <a:moveTo>
                  <a:pt x="6646657" y="5336623"/>
                </a:moveTo>
                <a:lnTo>
                  <a:pt x="6537183" y="5696921"/>
                </a:lnTo>
                <a:lnTo>
                  <a:pt x="6757285" y="5696921"/>
                </a:lnTo>
                <a:close/>
                <a:moveTo>
                  <a:pt x="4101000" y="5076824"/>
                </a:moveTo>
                <a:lnTo>
                  <a:pt x="4392932" y="5076824"/>
                </a:lnTo>
                <a:lnTo>
                  <a:pt x="4392932" y="5631288"/>
                </a:lnTo>
                <a:lnTo>
                  <a:pt x="4769873" y="5076824"/>
                </a:lnTo>
                <a:lnTo>
                  <a:pt x="5059518" y="5076824"/>
                </a:lnTo>
                <a:lnTo>
                  <a:pt x="5059518" y="6079098"/>
                </a:lnTo>
                <a:lnTo>
                  <a:pt x="4768271" y="6079098"/>
                </a:lnTo>
                <a:lnTo>
                  <a:pt x="4768271" y="5528736"/>
                </a:lnTo>
                <a:lnTo>
                  <a:pt x="4393295" y="6079098"/>
                </a:lnTo>
                <a:lnTo>
                  <a:pt x="4101000" y="6079098"/>
                </a:lnTo>
                <a:close/>
                <a:moveTo>
                  <a:pt x="3058348" y="5076824"/>
                </a:moveTo>
                <a:lnTo>
                  <a:pt x="3999774" y="5076824"/>
                </a:lnTo>
                <a:lnTo>
                  <a:pt x="3999774" y="5324316"/>
                </a:lnTo>
                <a:lnTo>
                  <a:pt x="3683914" y="5324316"/>
                </a:lnTo>
                <a:lnTo>
                  <a:pt x="3683914" y="6079098"/>
                </a:lnTo>
                <a:lnTo>
                  <a:pt x="3374208" y="6079098"/>
                </a:lnTo>
                <a:lnTo>
                  <a:pt x="3374208" y="5324316"/>
                </a:lnTo>
                <a:lnTo>
                  <a:pt x="3058348" y="5324316"/>
                </a:lnTo>
                <a:close/>
                <a:moveTo>
                  <a:pt x="6103478" y="5069304"/>
                </a:moveTo>
                <a:lnTo>
                  <a:pt x="6103478" y="5281245"/>
                </a:lnTo>
                <a:lnTo>
                  <a:pt x="6087753" y="5281245"/>
                </a:lnTo>
                <a:cubicBezTo>
                  <a:pt x="6034882" y="5281245"/>
                  <a:pt x="5995685" y="5291272"/>
                  <a:pt x="5970161" y="5311326"/>
                </a:cubicBezTo>
                <a:cubicBezTo>
                  <a:pt x="5944637" y="5331381"/>
                  <a:pt x="5923670" y="5363856"/>
                  <a:pt x="5907262" y="5408751"/>
                </a:cubicBezTo>
                <a:cubicBezTo>
                  <a:pt x="5890854" y="5453646"/>
                  <a:pt x="5873192" y="5487146"/>
                  <a:pt x="5854277" y="5509252"/>
                </a:cubicBezTo>
                <a:cubicBezTo>
                  <a:pt x="5835362" y="5531357"/>
                  <a:pt x="5809496" y="5549019"/>
                  <a:pt x="5776679" y="5562237"/>
                </a:cubicBezTo>
                <a:cubicBezTo>
                  <a:pt x="5821346" y="5576822"/>
                  <a:pt x="5860316" y="5602004"/>
                  <a:pt x="5893588" y="5637783"/>
                </a:cubicBezTo>
                <a:cubicBezTo>
                  <a:pt x="5926861" y="5673562"/>
                  <a:pt x="5962184" y="5729282"/>
                  <a:pt x="5999559" y="5804943"/>
                </a:cubicBezTo>
                <a:lnTo>
                  <a:pt x="6118102" y="6043817"/>
                </a:lnTo>
                <a:lnTo>
                  <a:pt x="6481549" y="5076824"/>
                </a:lnTo>
                <a:lnTo>
                  <a:pt x="6819371" y="5076824"/>
                </a:lnTo>
                <a:lnTo>
                  <a:pt x="7195993" y="6079098"/>
                </a:lnTo>
                <a:lnTo>
                  <a:pt x="6871672" y="6079098"/>
                </a:lnTo>
                <a:lnTo>
                  <a:pt x="6821529" y="5913648"/>
                </a:lnTo>
                <a:lnTo>
                  <a:pt x="6469915" y="5913648"/>
                </a:lnTo>
                <a:lnTo>
                  <a:pt x="6421064" y="6079098"/>
                </a:lnTo>
                <a:lnTo>
                  <a:pt x="6135611" y="6079098"/>
                </a:lnTo>
                <a:lnTo>
                  <a:pt x="6104841" y="6079098"/>
                </a:lnTo>
                <a:lnTo>
                  <a:pt x="5786806" y="6079098"/>
                </a:lnTo>
                <a:lnTo>
                  <a:pt x="5666009" y="5820283"/>
                </a:lnTo>
                <a:cubicBezTo>
                  <a:pt x="5637422" y="5759072"/>
                  <a:pt x="5615189" y="5720817"/>
                  <a:pt x="5599307" y="5705516"/>
                </a:cubicBezTo>
                <a:cubicBezTo>
                  <a:pt x="5583426" y="5690215"/>
                  <a:pt x="5561420" y="5682564"/>
                  <a:pt x="5533290" y="5682564"/>
                </a:cubicBezTo>
                <a:lnTo>
                  <a:pt x="5533290" y="6079098"/>
                </a:lnTo>
                <a:lnTo>
                  <a:pt x="5224267" y="6079098"/>
                </a:lnTo>
                <a:lnTo>
                  <a:pt x="5224267" y="5076824"/>
                </a:lnTo>
                <a:lnTo>
                  <a:pt x="5533290" y="5076824"/>
                </a:lnTo>
                <a:lnTo>
                  <a:pt x="5533290" y="5461736"/>
                </a:lnTo>
                <a:cubicBezTo>
                  <a:pt x="5560181" y="5460368"/>
                  <a:pt x="5581147" y="5450797"/>
                  <a:pt x="5596188" y="5433021"/>
                </a:cubicBezTo>
                <a:cubicBezTo>
                  <a:pt x="5611229" y="5415246"/>
                  <a:pt x="5634702" y="5364198"/>
                  <a:pt x="5666607" y="5279877"/>
                </a:cubicBezTo>
                <a:cubicBezTo>
                  <a:pt x="5689852" y="5217434"/>
                  <a:pt x="5713325" y="5172653"/>
                  <a:pt x="5737026" y="5145534"/>
                </a:cubicBezTo>
                <a:cubicBezTo>
                  <a:pt x="5760727" y="5118415"/>
                  <a:pt x="5799241" y="5098930"/>
                  <a:pt x="5852568" y="5087080"/>
                </a:cubicBezTo>
                <a:cubicBezTo>
                  <a:pt x="5905895" y="5075229"/>
                  <a:pt x="5989531" y="5069304"/>
                  <a:pt x="6103478" y="5069304"/>
                </a:cubicBezTo>
                <a:close/>
                <a:moveTo>
                  <a:pt x="3608181" y="4326972"/>
                </a:moveTo>
                <a:lnTo>
                  <a:pt x="3498707" y="4687271"/>
                </a:lnTo>
                <a:lnTo>
                  <a:pt x="3718809" y="4687271"/>
                </a:lnTo>
                <a:close/>
                <a:moveTo>
                  <a:pt x="1588882" y="4326972"/>
                </a:moveTo>
                <a:lnTo>
                  <a:pt x="1479408" y="4687271"/>
                </a:lnTo>
                <a:lnTo>
                  <a:pt x="1699509" y="4687271"/>
                </a:lnTo>
                <a:close/>
                <a:moveTo>
                  <a:pt x="7448498" y="4270911"/>
                </a:moveTo>
                <a:lnTo>
                  <a:pt x="7448498" y="4494474"/>
                </a:lnTo>
                <a:lnTo>
                  <a:pt x="7524387" y="4494474"/>
                </a:lnTo>
                <a:cubicBezTo>
                  <a:pt x="7584095" y="4494474"/>
                  <a:pt x="7626027" y="4484105"/>
                  <a:pt x="7650184" y="4463367"/>
                </a:cubicBezTo>
                <a:cubicBezTo>
                  <a:pt x="7674340" y="4442628"/>
                  <a:pt x="7686419" y="4416079"/>
                  <a:pt x="7686419" y="4383718"/>
                </a:cubicBezTo>
                <a:cubicBezTo>
                  <a:pt x="7686419" y="4352269"/>
                  <a:pt x="7675935" y="4325605"/>
                  <a:pt x="7654969" y="4303727"/>
                </a:cubicBezTo>
                <a:cubicBezTo>
                  <a:pt x="7634003" y="4281850"/>
                  <a:pt x="7594578" y="4270911"/>
                  <a:pt x="7536693" y="4270911"/>
                </a:cubicBezTo>
                <a:close/>
                <a:moveTo>
                  <a:pt x="2505024" y="4270911"/>
                </a:moveTo>
                <a:lnTo>
                  <a:pt x="2505024" y="4494474"/>
                </a:lnTo>
                <a:lnTo>
                  <a:pt x="2580912" y="4494474"/>
                </a:lnTo>
                <a:cubicBezTo>
                  <a:pt x="2640620" y="4494474"/>
                  <a:pt x="2682552" y="4484105"/>
                  <a:pt x="2706709" y="4463367"/>
                </a:cubicBezTo>
                <a:cubicBezTo>
                  <a:pt x="2730866" y="4442628"/>
                  <a:pt x="2742944" y="4416079"/>
                  <a:pt x="2742944" y="4383718"/>
                </a:cubicBezTo>
                <a:cubicBezTo>
                  <a:pt x="2742944" y="4352269"/>
                  <a:pt x="2732461" y="4325605"/>
                  <a:pt x="2711495" y="4303727"/>
                </a:cubicBezTo>
                <a:cubicBezTo>
                  <a:pt x="2690529" y="4281850"/>
                  <a:pt x="2651103" y="4270911"/>
                  <a:pt x="2593218" y="4270911"/>
                </a:cubicBezTo>
                <a:close/>
                <a:moveTo>
                  <a:pt x="8111025" y="4067174"/>
                </a:moveTo>
                <a:lnTo>
                  <a:pt x="8402956" y="4067174"/>
                </a:lnTo>
                <a:lnTo>
                  <a:pt x="8402956" y="4621638"/>
                </a:lnTo>
                <a:lnTo>
                  <a:pt x="8779898" y="4067174"/>
                </a:lnTo>
                <a:lnTo>
                  <a:pt x="9069543" y="4067174"/>
                </a:lnTo>
                <a:lnTo>
                  <a:pt x="9069543" y="5069448"/>
                </a:lnTo>
                <a:lnTo>
                  <a:pt x="8778296" y="5069448"/>
                </a:lnTo>
                <a:lnTo>
                  <a:pt x="8778296" y="4519086"/>
                </a:lnTo>
                <a:lnTo>
                  <a:pt x="8403319" y="5069448"/>
                </a:lnTo>
                <a:lnTo>
                  <a:pt x="8111025" y="5069448"/>
                </a:lnTo>
                <a:close/>
                <a:moveTo>
                  <a:pt x="7137424" y="4067174"/>
                </a:moveTo>
                <a:lnTo>
                  <a:pt x="7652235" y="4067174"/>
                </a:lnTo>
                <a:cubicBezTo>
                  <a:pt x="7764358" y="4067174"/>
                  <a:pt x="7848336" y="4093838"/>
                  <a:pt x="7904170" y="4147165"/>
                </a:cubicBezTo>
                <a:cubicBezTo>
                  <a:pt x="7960004" y="4200492"/>
                  <a:pt x="7987921" y="4276380"/>
                  <a:pt x="7987921" y="4374830"/>
                </a:cubicBezTo>
                <a:cubicBezTo>
                  <a:pt x="7987921" y="4476015"/>
                  <a:pt x="7957497" y="4555094"/>
                  <a:pt x="7896650" y="4612067"/>
                </a:cubicBezTo>
                <a:cubicBezTo>
                  <a:pt x="7835802" y="4669040"/>
                  <a:pt x="7742936" y="4697527"/>
                  <a:pt x="7618051" y="4697527"/>
                </a:cubicBezTo>
                <a:lnTo>
                  <a:pt x="7448498" y="4697527"/>
                </a:lnTo>
                <a:lnTo>
                  <a:pt x="7448498" y="5069448"/>
                </a:lnTo>
                <a:lnTo>
                  <a:pt x="7137424" y="5069448"/>
                </a:lnTo>
                <a:close/>
                <a:moveTo>
                  <a:pt x="6166558" y="4067174"/>
                </a:moveTo>
                <a:lnTo>
                  <a:pt x="6996544" y="4067174"/>
                </a:lnTo>
                <a:lnTo>
                  <a:pt x="6996544" y="4281166"/>
                </a:lnTo>
                <a:lnTo>
                  <a:pt x="6476948" y="4281166"/>
                </a:lnTo>
                <a:lnTo>
                  <a:pt x="6476948" y="4440463"/>
                </a:lnTo>
                <a:lnTo>
                  <a:pt x="6958942" y="4440463"/>
                </a:lnTo>
                <a:lnTo>
                  <a:pt x="6958942" y="4644883"/>
                </a:lnTo>
                <a:lnTo>
                  <a:pt x="6476948" y="4644883"/>
                </a:lnTo>
                <a:lnTo>
                  <a:pt x="6476948" y="4842467"/>
                </a:lnTo>
                <a:lnTo>
                  <a:pt x="7011585" y="4842467"/>
                </a:lnTo>
                <a:lnTo>
                  <a:pt x="7011585" y="5069448"/>
                </a:lnTo>
                <a:lnTo>
                  <a:pt x="6166558" y="5069448"/>
                </a:lnTo>
                <a:close/>
                <a:moveTo>
                  <a:pt x="5125273" y="4067174"/>
                </a:moveTo>
                <a:lnTo>
                  <a:pt x="6066699" y="4067174"/>
                </a:lnTo>
                <a:lnTo>
                  <a:pt x="6066699" y="4314666"/>
                </a:lnTo>
                <a:lnTo>
                  <a:pt x="5750839" y="4314666"/>
                </a:lnTo>
                <a:lnTo>
                  <a:pt x="5750839" y="5069448"/>
                </a:lnTo>
                <a:lnTo>
                  <a:pt x="5441132" y="5069448"/>
                </a:lnTo>
                <a:lnTo>
                  <a:pt x="5441132" y="4314666"/>
                </a:lnTo>
                <a:lnTo>
                  <a:pt x="5125273" y="4314666"/>
                </a:lnTo>
                <a:close/>
                <a:moveTo>
                  <a:pt x="3443073" y="4067174"/>
                </a:moveTo>
                <a:lnTo>
                  <a:pt x="3780896" y="4067174"/>
                </a:lnTo>
                <a:lnTo>
                  <a:pt x="4157518" y="5069448"/>
                </a:lnTo>
                <a:lnTo>
                  <a:pt x="3833197" y="5069448"/>
                </a:lnTo>
                <a:lnTo>
                  <a:pt x="3783054" y="4903998"/>
                </a:lnTo>
                <a:lnTo>
                  <a:pt x="3431440" y="4903998"/>
                </a:lnTo>
                <a:lnTo>
                  <a:pt x="3382589" y="5069448"/>
                </a:lnTo>
                <a:lnTo>
                  <a:pt x="3066366" y="5069448"/>
                </a:lnTo>
                <a:close/>
                <a:moveTo>
                  <a:pt x="2193950" y="4067174"/>
                </a:moveTo>
                <a:lnTo>
                  <a:pt x="2708760" y="4067174"/>
                </a:lnTo>
                <a:cubicBezTo>
                  <a:pt x="2820884" y="4067174"/>
                  <a:pt x="2904862" y="4093838"/>
                  <a:pt x="2960696" y="4147165"/>
                </a:cubicBezTo>
                <a:cubicBezTo>
                  <a:pt x="3016530" y="4200492"/>
                  <a:pt x="3044447" y="4276380"/>
                  <a:pt x="3044447" y="4374830"/>
                </a:cubicBezTo>
                <a:cubicBezTo>
                  <a:pt x="3044447" y="4476015"/>
                  <a:pt x="3014023" y="4555094"/>
                  <a:pt x="2953176" y="4612067"/>
                </a:cubicBezTo>
                <a:cubicBezTo>
                  <a:pt x="2892328" y="4669040"/>
                  <a:pt x="2799462" y="4697527"/>
                  <a:pt x="2674576" y="4697527"/>
                </a:cubicBezTo>
                <a:lnTo>
                  <a:pt x="2505024" y="4697527"/>
                </a:lnTo>
                <a:lnTo>
                  <a:pt x="2505024" y="5063123"/>
                </a:lnTo>
                <a:lnTo>
                  <a:pt x="2551388" y="5059732"/>
                </a:lnTo>
                <a:cubicBezTo>
                  <a:pt x="2677641" y="5059732"/>
                  <a:pt x="2776888" y="5085256"/>
                  <a:pt x="2849131" y="5136305"/>
                </a:cubicBezTo>
                <a:cubicBezTo>
                  <a:pt x="2921373" y="5187353"/>
                  <a:pt x="2975041" y="5265748"/>
                  <a:pt x="3010137" y="5371490"/>
                </a:cubicBezTo>
                <a:lnTo>
                  <a:pt x="2736665" y="5432338"/>
                </a:lnTo>
                <a:cubicBezTo>
                  <a:pt x="2727094" y="5401800"/>
                  <a:pt x="2717066" y="5379466"/>
                  <a:pt x="2706583" y="5365337"/>
                </a:cubicBezTo>
                <a:cubicBezTo>
                  <a:pt x="2689264" y="5341636"/>
                  <a:pt x="2668070" y="5323405"/>
                  <a:pt x="2643001" y="5310643"/>
                </a:cubicBezTo>
                <a:cubicBezTo>
                  <a:pt x="2617933" y="5297881"/>
                  <a:pt x="2589902" y="5291500"/>
                  <a:pt x="2558909" y="5291500"/>
                </a:cubicBezTo>
                <a:cubicBezTo>
                  <a:pt x="2488718" y="5291500"/>
                  <a:pt x="2434935" y="5319726"/>
                  <a:pt x="2397560" y="5376180"/>
                </a:cubicBezTo>
                <a:cubicBezTo>
                  <a:pt x="2369302" y="5418062"/>
                  <a:pt x="2355172" y="5483841"/>
                  <a:pt x="2355172" y="5573517"/>
                </a:cubicBezTo>
                <a:cubicBezTo>
                  <a:pt x="2355172" y="5684601"/>
                  <a:pt x="2372036" y="5760743"/>
                  <a:pt x="2405764" y="5801941"/>
                </a:cubicBezTo>
                <a:cubicBezTo>
                  <a:pt x="2439493" y="5843140"/>
                  <a:pt x="2486894" y="5863739"/>
                  <a:pt x="2547970" y="5863739"/>
                </a:cubicBezTo>
                <a:cubicBezTo>
                  <a:pt x="2607222" y="5863739"/>
                  <a:pt x="2652003" y="5847103"/>
                  <a:pt x="2682313" y="5813831"/>
                </a:cubicBezTo>
                <a:cubicBezTo>
                  <a:pt x="2712623" y="5780558"/>
                  <a:pt x="2734614" y="5732245"/>
                  <a:pt x="2748288" y="5668891"/>
                </a:cubicBezTo>
                <a:lnTo>
                  <a:pt x="3019708" y="5750932"/>
                </a:lnTo>
                <a:cubicBezTo>
                  <a:pt x="3001477" y="5827048"/>
                  <a:pt x="2972763" y="5890631"/>
                  <a:pt x="2933565" y="5941679"/>
                </a:cubicBezTo>
                <a:cubicBezTo>
                  <a:pt x="2894367" y="5992727"/>
                  <a:pt x="2845712" y="6031241"/>
                  <a:pt x="2787600" y="6057220"/>
                </a:cubicBezTo>
                <a:cubicBezTo>
                  <a:pt x="2729487" y="6083200"/>
                  <a:pt x="2655536" y="6096190"/>
                  <a:pt x="2565745" y="6096190"/>
                </a:cubicBezTo>
                <a:cubicBezTo>
                  <a:pt x="2456813" y="6096190"/>
                  <a:pt x="2367820" y="6080363"/>
                  <a:pt x="2298769" y="6048706"/>
                </a:cubicBezTo>
                <a:cubicBezTo>
                  <a:pt x="2229717" y="6017051"/>
                  <a:pt x="2170123" y="5961368"/>
                  <a:pt x="2119986" y="5881659"/>
                </a:cubicBezTo>
                <a:cubicBezTo>
                  <a:pt x="2069850" y="5801950"/>
                  <a:pt x="2044782" y="5699920"/>
                  <a:pt x="2044782" y="5575568"/>
                </a:cubicBezTo>
                <a:cubicBezTo>
                  <a:pt x="2044782" y="5409776"/>
                  <a:pt x="2088879" y="5282355"/>
                  <a:pt x="2177074" y="5193306"/>
                </a:cubicBezTo>
                <a:cubicBezTo>
                  <a:pt x="2221171" y="5148782"/>
                  <a:pt x="2274413" y="5115388"/>
                  <a:pt x="2336798" y="5093126"/>
                </a:cubicBezTo>
                <a:lnTo>
                  <a:pt x="2431751" y="5069448"/>
                </a:lnTo>
                <a:lnTo>
                  <a:pt x="2193950" y="5069448"/>
                </a:lnTo>
                <a:close/>
                <a:moveTo>
                  <a:pt x="31449" y="4067174"/>
                </a:moveTo>
                <a:lnTo>
                  <a:pt x="372605" y="4067174"/>
                </a:lnTo>
                <a:lnTo>
                  <a:pt x="550020" y="4375514"/>
                </a:lnTo>
                <a:lnTo>
                  <a:pt x="722649" y="4067174"/>
                </a:lnTo>
                <a:lnTo>
                  <a:pt x="1060386" y="4067174"/>
                </a:lnTo>
                <a:lnTo>
                  <a:pt x="748426" y="4552587"/>
                </a:lnTo>
                <a:lnTo>
                  <a:pt x="1062560" y="5028226"/>
                </a:lnTo>
                <a:lnTo>
                  <a:pt x="1423774" y="4067174"/>
                </a:lnTo>
                <a:lnTo>
                  <a:pt x="1761597" y="4067174"/>
                </a:lnTo>
                <a:lnTo>
                  <a:pt x="2138218" y="5069448"/>
                </a:lnTo>
                <a:lnTo>
                  <a:pt x="1813898" y="5069448"/>
                </a:lnTo>
                <a:lnTo>
                  <a:pt x="1763755" y="4903998"/>
                </a:lnTo>
                <a:lnTo>
                  <a:pt x="1412140" y="4903998"/>
                </a:lnTo>
                <a:lnTo>
                  <a:pt x="1363289" y="5069448"/>
                </a:lnTo>
                <a:lnTo>
                  <a:pt x="1089785" y="5069448"/>
                </a:lnTo>
                <a:lnTo>
                  <a:pt x="1047066" y="5069448"/>
                </a:lnTo>
                <a:lnTo>
                  <a:pt x="741792" y="5069448"/>
                </a:lnTo>
                <a:lnTo>
                  <a:pt x="543867" y="4747435"/>
                </a:lnTo>
                <a:lnTo>
                  <a:pt x="345942" y="5069448"/>
                </a:lnTo>
                <a:lnTo>
                  <a:pt x="0" y="5069448"/>
                </a:lnTo>
                <a:lnTo>
                  <a:pt x="345728" y="4547117"/>
                </a:lnTo>
                <a:close/>
                <a:moveTo>
                  <a:pt x="5093828" y="4059654"/>
                </a:moveTo>
                <a:lnTo>
                  <a:pt x="5093828" y="4271594"/>
                </a:lnTo>
                <a:lnTo>
                  <a:pt x="5078103" y="4271594"/>
                </a:lnTo>
                <a:cubicBezTo>
                  <a:pt x="5025232" y="4271594"/>
                  <a:pt x="4986035" y="4281622"/>
                  <a:pt x="4960511" y="4301676"/>
                </a:cubicBezTo>
                <a:cubicBezTo>
                  <a:pt x="4934987" y="4321731"/>
                  <a:pt x="4914020" y="4354206"/>
                  <a:pt x="4897612" y="4399101"/>
                </a:cubicBezTo>
                <a:cubicBezTo>
                  <a:pt x="4881204" y="4443996"/>
                  <a:pt x="4863542" y="4477496"/>
                  <a:pt x="4844627" y="4499602"/>
                </a:cubicBezTo>
                <a:cubicBezTo>
                  <a:pt x="4825712" y="4521707"/>
                  <a:pt x="4799846" y="4539369"/>
                  <a:pt x="4767029" y="4552587"/>
                </a:cubicBezTo>
                <a:cubicBezTo>
                  <a:pt x="4811697" y="4567172"/>
                  <a:pt x="4850667" y="4592354"/>
                  <a:pt x="4883938" y="4628133"/>
                </a:cubicBezTo>
                <a:cubicBezTo>
                  <a:pt x="4917211" y="4663912"/>
                  <a:pt x="4952534" y="4719632"/>
                  <a:pt x="4989909" y="4795293"/>
                </a:cubicBezTo>
                <a:lnTo>
                  <a:pt x="5125961" y="5069448"/>
                </a:lnTo>
                <a:lnTo>
                  <a:pt x="4777157" y="5069448"/>
                </a:lnTo>
                <a:lnTo>
                  <a:pt x="4656359" y="4810633"/>
                </a:lnTo>
                <a:cubicBezTo>
                  <a:pt x="4627773" y="4749422"/>
                  <a:pt x="4605539" y="4711167"/>
                  <a:pt x="4589658" y="4695866"/>
                </a:cubicBezTo>
                <a:cubicBezTo>
                  <a:pt x="4573777" y="4680565"/>
                  <a:pt x="4551770" y="4672914"/>
                  <a:pt x="4523640" y="4672914"/>
                </a:cubicBezTo>
                <a:lnTo>
                  <a:pt x="4523640" y="5069448"/>
                </a:lnTo>
                <a:lnTo>
                  <a:pt x="4214617" y="5069448"/>
                </a:lnTo>
                <a:lnTo>
                  <a:pt x="4214617" y="4067174"/>
                </a:lnTo>
                <a:lnTo>
                  <a:pt x="4523640" y="4067174"/>
                </a:lnTo>
                <a:lnTo>
                  <a:pt x="4523640" y="4452086"/>
                </a:lnTo>
                <a:cubicBezTo>
                  <a:pt x="4550531" y="4450718"/>
                  <a:pt x="4571497" y="4441147"/>
                  <a:pt x="4586538" y="4423371"/>
                </a:cubicBezTo>
                <a:cubicBezTo>
                  <a:pt x="4601579" y="4405596"/>
                  <a:pt x="4625053" y="4354547"/>
                  <a:pt x="4656957" y="4270227"/>
                </a:cubicBezTo>
                <a:cubicBezTo>
                  <a:pt x="4680202" y="4207784"/>
                  <a:pt x="4703676" y="4163003"/>
                  <a:pt x="4727376" y="4135884"/>
                </a:cubicBezTo>
                <a:cubicBezTo>
                  <a:pt x="4751077" y="4108765"/>
                  <a:pt x="4789591" y="4089280"/>
                  <a:pt x="4842918" y="4077429"/>
                </a:cubicBezTo>
                <a:cubicBezTo>
                  <a:pt x="4896245" y="4065579"/>
                  <a:pt x="4979881" y="4059654"/>
                  <a:pt x="5093828" y="4059654"/>
                </a:cubicBezTo>
                <a:close/>
                <a:moveTo>
                  <a:pt x="5413074" y="3047999"/>
                </a:moveTo>
                <a:lnTo>
                  <a:pt x="5754230" y="3047999"/>
                </a:lnTo>
                <a:lnTo>
                  <a:pt x="5931644" y="3356339"/>
                </a:lnTo>
                <a:lnTo>
                  <a:pt x="6104273" y="3047999"/>
                </a:lnTo>
                <a:lnTo>
                  <a:pt x="6442011" y="3047999"/>
                </a:lnTo>
                <a:lnTo>
                  <a:pt x="6130050" y="3533412"/>
                </a:lnTo>
                <a:lnTo>
                  <a:pt x="6471409" y="4050273"/>
                </a:lnTo>
                <a:lnTo>
                  <a:pt x="6123416" y="4050273"/>
                </a:lnTo>
                <a:lnTo>
                  <a:pt x="5925491" y="3728260"/>
                </a:lnTo>
                <a:lnTo>
                  <a:pt x="5727566" y="4050273"/>
                </a:lnTo>
                <a:lnTo>
                  <a:pt x="5381624" y="4050273"/>
                </a:lnTo>
                <a:lnTo>
                  <a:pt x="5727353" y="3527942"/>
                </a:lnTo>
                <a:close/>
                <a:moveTo>
                  <a:pt x="4358175" y="3047999"/>
                </a:moveTo>
                <a:lnTo>
                  <a:pt x="4650106" y="3047999"/>
                </a:lnTo>
                <a:lnTo>
                  <a:pt x="4650106" y="3602463"/>
                </a:lnTo>
                <a:lnTo>
                  <a:pt x="5027048" y="3047999"/>
                </a:lnTo>
                <a:lnTo>
                  <a:pt x="5316693" y="3047999"/>
                </a:lnTo>
                <a:lnTo>
                  <a:pt x="5316693" y="4050273"/>
                </a:lnTo>
                <a:lnTo>
                  <a:pt x="5025446" y="4050273"/>
                </a:lnTo>
                <a:lnTo>
                  <a:pt x="5025446" y="3499912"/>
                </a:lnTo>
                <a:lnTo>
                  <a:pt x="4650470" y="4050273"/>
                </a:lnTo>
                <a:lnTo>
                  <a:pt x="4358175" y="4050273"/>
                </a:lnTo>
                <a:close/>
                <a:moveTo>
                  <a:pt x="2805601" y="3047999"/>
                </a:moveTo>
                <a:lnTo>
                  <a:pt x="3097532" y="3047999"/>
                </a:lnTo>
                <a:lnTo>
                  <a:pt x="3097532" y="3602463"/>
                </a:lnTo>
                <a:lnTo>
                  <a:pt x="3474474" y="3047999"/>
                </a:lnTo>
                <a:lnTo>
                  <a:pt x="3764119" y="3047999"/>
                </a:lnTo>
                <a:lnTo>
                  <a:pt x="3764119" y="4050273"/>
                </a:lnTo>
                <a:lnTo>
                  <a:pt x="3472872" y="4050273"/>
                </a:lnTo>
                <a:lnTo>
                  <a:pt x="3472872" y="3499912"/>
                </a:lnTo>
                <a:lnTo>
                  <a:pt x="3097895" y="4050273"/>
                </a:lnTo>
                <a:lnTo>
                  <a:pt x="2805601" y="4050273"/>
                </a:lnTo>
                <a:close/>
                <a:moveTo>
                  <a:pt x="3531982" y="2288623"/>
                </a:moveTo>
                <a:lnTo>
                  <a:pt x="3422508" y="2648921"/>
                </a:lnTo>
                <a:lnTo>
                  <a:pt x="3642609" y="2648921"/>
                </a:lnTo>
                <a:close/>
                <a:moveTo>
                  <a:pt x="2443074" y="2232561"/>
                </a:moveTo>
                <a:lnTo>
                  <a:pt x="2443074" y="2239542"/>
                </a:lnTo>
                <a:lnTo>
                  <a:pt x="2428824" y="2239542"/>
                </a:lnTo>
                <a:lnTo>
                  <a:pt x="2428824" y="2456124"/>
                </a:lnTo>
                <a:lnTo>
                  <a:pt x="2504713" y="2456124"/>
                </a:lnTo>
                <a:cubicBezTo>
                  <a:pt x="2564421" y="2456124"/>
                  <a:pt x="2606353" y="2445755"/>
                  <a:pt x="2630509" y="2425017"/>
                </a:cubicBezTo>
                <a:cubicBezTo>
                  <a:pt x="2654666" y="2404278"/>
                  <a:pt x="2666744" y="2377729"/>
                  <a:pt x="2666744" y="2345368"/>
                </a:cubicBezTo>
                <a:cubicBezTo>
                  <a:pt x="2666744" y="2313919"/>
                  <a:pt x="2656262" y="2287255"/>
                  <a:pt x="2635295" y="2265378"/>
                </a:cubicBezTo>
                <a:cubicBezTo>
                  <a:pt x="2614330" y="2243500"/>
                  <a:pt x="2574903" y="2232561"/>
                  <a:pt x="2517019" y="2232561"/>
                </a:cubicBezTo>
                <a:close/>
                <a:moveTo>
                  <a:pt x="8101500" y="2028825"/>
                </a:moveTo>
                <a:lnTo>
                  <a:pt x="8393431" y="2028825"/>
                </a:lnTo>
                <a:lnTo>
                  <a:pt x="8393431" y="2583288"/>
                </a:lnTo>
                <a:lnTo>
                  <a:pt x="8770374" y="2028825"/>
                </a:lnTo>
                <a:lnTo>
                  <a:pt x="9060018" y="2028825"/>
                </a:lnTo>
                <a:lnTo>
                  <a:pt x="9060018" y="3031098"/>
                </a:lnTo>
                <a:lnTo>
                  <a:pt x="8768771" y="3031098"/>
                </a:lnTo>
                <a:lnTo>
                  <a:pt x="8768771" y="2480736"/>
                </a:lnTo>
                <a:lnTo>
                  <a:pt x="8393794" y="3031098"/>
                </a:lnTo>
                <a:lnTo>
                  <a:pt x="8101500" y="3031098"/>
                </a:lnTo>
                <a:close/>
                <a:moveTo>
                  <a:pt x="6977550" y="2028825"/>
                </a:moveTo>
                <a:lnTo>
                  <a:pt x="7269481" y="2028825"/>
                </a:lnTo>
                <a:lnTo>
                  <a:pt x="7269481" y="2583288"/>
                </a:lnTo>
                <a:lnTo>
                  <a:pt x="7646424" y="2028825"/>
                </a:lnTo>
                <a:lnTo>
                  <a:pt x="7936068" y="2028825"/>
                </a:lnTo>
                <a:lnTo>
                  <a:pt x="7936068" y="3031098"/>
                </a:lnTo>
                <a:lnTo>
                  <a:pt x="7644821" y="3031098"/>
                </a:lnTo>
                <a:lnTo>
                  <a:pt x="7644821" y="2480736"/>
                </a:lnTo>
                <a:lnTo>
                  <a:pt x="7269845" y="3031098"/>
                </a:lnTo>
                <a:lnTo>
                  <a:pt x="6977550" y="3031098"/>
                </a:lnTo>
                <a:close/>
                <a:moveTo>
                  <a:pt x="6081517" y="2028825"/>
                </a:moveTo>
                <a:lnTo>
                  <a:pt x="6875268" y="2028825"/>
                </a:lnTo>
                <a:lnTo>
                  <a:pt x="6875268" y="2274949"/>
                </a:lnTo>
                <a:lnTo>
                  <a:pt x="6390540" y="2274949"/>
                </a:lnTo>
                <a:lnTo>
                  <a:pt x="6390540" y="3031098"/>
                </a:lnTo>
                <a:lnTo>
                  <a:pt x="6081517" y="3031098"/>
                </a:lnTo>
                <a:close/>
                <a:moveTo>
                  <a:pt x="5109283" y="2028825"/>
                </a:moveTo>
                <a:lnTo>
                  <a:pt x="5939269" y="2028825"/>
                </a:lnTo>
                <a:lnTo>
                  <a:pt x="5939269" y="2242816"/>
                </a:lnTo>
                <a:lnTo>
                  <a:pt x="5419673" y="2242816"/>
                </a:lnTo>
                <a:lnTo>
                  <a:pt x="5419673" y="2402114"/>
                </a:lnTo>
                <a:lnTo>
                  <a:pt x="5901667" y="2402114"/>
                </a:lnTo>
                <a:lnTo>
                  <a:pt x="5901667" y="2606534"/>
                </a:lnTo>
                <a:lnTo>
                  <a:pt x="5419673" y="2606534"/>
                </a:lnTo>
                <a:lnTo>
                  <a:pt x="5419673" y="2804117"/>
                </a:lnTo>
                <a:lnTo>
                  <a:pt x="5954310" y="2804117"/>
                </a:lnTo>
                <a:lnTo>
                  <a:pt x="5954310" y="3031098"/>
                </a:lnTo>
                <a:lnTo>
                  <a:pt x="5109283" y="3031098"/>
                </a:lnTo>
                <a:close/>
                <a:moveTo>
                  <a:pt x="1077148" y="2028825"/>
                </a:moveTo>
                <a:lnTo>
                  <a:pt x="2018575" y="2028825"/>
                </a:lnTo>
                <a:lnTo>
                  <a:pt x="2018575" y="2276317"/>
                </a:lnTo>
                <a:lnTo>
                  <a:pt x="1702715" y="2276317"/>
                </a:lnTo>
                <a:lnTo>
                  <a:pt x="1702715" y="3031098"/>
                </a:lnTo>
                <a:lnTo>
                  <a:pt x="1393008" y="3031098"/>
                </a:lnTo>
                <a:lnTo>
                  <a:pt x="1393008" y="2276317"/>
                </a:lnTo>
                <a:lnTo>
                  <a:pt x="1077148" y="2276317"/>
                </a:lnTo>
                <a:close/>
                <a:moveTo>
                  <a:pt x="8478191" y="1699436"/>
                </a:moveTo>
                <a:lnTo>
                  <a:pt x="8427433" y="1782017"/>
                </a:lnTo>
                <a:lnTo>
                  <a:pt x="8459064" y="1782017"/>
                </a:lnTo>
                <a:cubicBezTo>
                  <a:pt x="8473421" y="1824747"/>
                  <a:pt x="8500341" y="1851453"/>
                  <a:pt x="8539824" y="1862135"/>
                </a:cubicBezTo>
                <a:lnTo>
                  <a:pt x="8581313" y="1867210"/>
                </a:lnTo>
                <a:close/>
                <a:moveTo>
                  <a:pt x="6868157" y="1608506"/>
                </a:moveTo>
                <a:lnTo>
                  <a:pt x="6868157" y="1806090"/>
                </a:lnTo>
                <a:lnTo>
                  <a:pt x="7026770" y="1806090"/>
                </a:lnTo>
                <a:cubicBezTo>
                  <a:pt x="7123853" y="1806090"/>
                  <a:pt x="7172394" y="1770994"/>
                  <a:pt x="7172394" y="1700803"/>
                </a:cubicBezTo>
                <a:cubicBezTo>
                  <a:pt x="7172394" y="1639272"/>
                  <a:pt x="7123853" y="1608506"/>
                  <a:pt x="7026770" y="1608506"/>
                </a:cubicBezTo>
                <a:close/>
                <a:moveTo>
                  <a:pt x="5823142" y="1603037"/>
                </a:moveTo>
                <a:lnTo>
                  <a:pt x="5823142" y="1806090"/>
                </a:lnTo>
                <a:lnTo>
                  <a:pt x="5981071" y="1806090"/>
                </a:lnTo>
                <a:cubicBezTo>
                  <a:pt x="6034398" y="1806090"/>
                  <a:pt x="6072001" y="1796632"/>
                  <a:pt x="6093879" y="1777717"/>
                </a:cubicBezTo>
                <a:cubicBezTo>
                  <a:pt x="6115756" y="1758802"/>
                  <a:pt x="6126695" y="1733392"/>
                  <a:pt x="6126695" y="1701487"/>
                </a:cubicBezTo>
                <a:cubicBezTo>
                  <a:pt x="6126695" y="1671861"/>
                  <a:pt x="6115870" y="1648046"/>
                  <a:pt x="6094220" y="1630042"/>
                </a:cubicBezTo>
                <a:cubicBezTo>
                  <a:pt x="6072571" y="1612038"/>
                  <a:pt x="6034626" y="1603037"/>
                  <a:pt x="5980388" y="1603037"/>
                </a:cubicBezTo>
                <a:close/>
                <a:moveTo>
                  <a:pt x="1674607" y="1278973"/>
                </a:moveTo>
                <a:lnTo>
                  <a:pt x="1565133" y="1639272"/>
                </a:lnTo>
                <a:lnTo>
                  <a:pt x="1785235" y="1639272"/>
                </a:lnTo>
                <a:close/>
                <a:moveTo>
                  <a:pt x="2665954" y="1265299"/>
                </a:moveTo>
                <a:lnTo>
                  <a:pt x="2665954" y="1278289"/>
                </a:lnTo>
                <a:cubicBezTo>
                  <a:pt x="2665954" y="1416848"/>
                  <a:pt x="2642481" y="1587540"/>
                  <a:pt x="2595535" y="1790365"/>
                </a:cubicBezTo>
                <a:lnTo>
                  <a:pt x="2914813" y="1790365"/>
                </a:lnTo>
                <a:lnTo>
                  <a:pt x="2914813" y="1265299"/>
                </a:lnTo>
                <a:close/>
                <a:moveTo>
                  <a:pt x="4863958" y="1236585"/>
                </a:moveTo>
                <a:cubicBezTo>
                  <a:pt x="4801516" y="1236585"/>
                  <a:pt x="4751379" y="1258690"/>
                  <a:pt x="4713549" y="1302902"/>
                </a:cubicBezTo>
                <a:cubicBezTo>
                  <a:pt x="4675719" y="1347113"/>
                  <a:pt x="4656803" y="1420267"/>
                  <a:pt x="4656803" y="1522363"/>
                </a:cubicBezTo>
                <a:cubicBezTo>
                  <a:pt x="4656803" y="1623547"/>
                  <a:pt x="4675605" y="1696245"/>
                  <a:pt x="4713207" y="1740456"/>
                </a:cubicBezTo>
                <a:cubicBezTo>
                  <a:pt x="4750809" y="1784668"/>
                  <a:pt x="4801971" y="1806773"/>
                  <a:pt x="4866693" y="1806773"/>
                </a:cubicBezTo>
                <a:cubicBezTo>
                  <a:pt x="4933238" y="1806773"/>
                  <a:pt x="4984742" y="1785123"/>
                  <a:pt x="5021204" y="1741824"/>
                </a:cubicBezTo>
                <a:cubicBezTo>
                  <a:pt x="5057667" y="1698524"/>
                  <a:pt x="5075899" y="1620812"/>
                  <a:pt x="5075899" y="1508689"/>
                </a:cubicBezTo>
                <a:cubicBezTo>
                  <a:pt x="5075899" y="1414341"/>
                  <a:pt x="5056870" y="1345404"/>
                  <a:pt x="5018812" y="1301876"/>
                </a:cubicBezTo>
                <a:cubicBezTo>
                  <a:pt x="4980753" y="1258349"/>
                  <a:pt x="4929136" y="1236585"/>
                  <a:pt x="4863958" y="1236585"/>
                </a:cubicBezTo>
                <a:close/>
                <a:moveTo>
                  <a:pt x="3724223" y="1222911"/>
                </a:moveTo>
                <a:lnTo>
                  <a:pt x="3724223" y="1446474"/>
                </a:lnTo>
                <a:lnTo>
                  <a:pt x="3800112" y="1446474"/>
                </a:lnTo>
                <a:cubicBezTo>
                  <a:pt x="3859820" y="1446474"/>
                  <a:pt x="3901752" y="1436105"/>
                  <a:pt x="3925909" y="1415367"/>
                </a:cubicBezTo>
                <a:cubicBezTo>
                  <a:pt x="3950065" y="1394629"/>
                  <a:pt x="3962144" y="1368079"/>
                  <a:pt x="3962144" y="1335718"/>
                </a:cubicBezTo>
                <a:cubicBezTo>
                  <a:pt x="3962144" y="1304269"/>
                  <a:pt x="3951661" y="1277606"/>
                  <a:pt x="3930694" y="1255728"/>
                </a:cubicBezTo>
                <a:cubicBezTo>
                  <a:pt x="3909728" y="1233850"/>
                  <a:pt x="3870303" y="1222911"/>
                  <a:pt x="3812418" y="1222911"/>
                </a:cubicBezTo>
                <a:close/>
                <a:moveTo>
                  <a:pt x="5823142" y="1222227"/>
                </a:moveTo>
                <a:lnTo>
                  <a:pt x="5823142" y="1412291"/>
                </a:lnTo>
                <a:lnTo>
                  <a:pt x="5957826" y="1412291"/>
                </a:lnTo>
                <a:cubicBezTo>
                  <a:pt x="6006140" y="1412291"/>
                  <a:pt x="6039754" y="1403972"/>
                  <a:pt x="6058669" y="1387336"/>
                </a:cubicBezTo>
                <a:cubicBezTo>
                  <a:pt x="6077584" y="1370700"/>
                  <a:pt x="6087042" y="1346657"/>
                  <a:pt x="6087042" y="1315208"/>
                </a:cubicBezTo>
                <a:cubicBezTo>
                  <a:pt x="6087042" y="1286038"/>
                  <a:pt x="6077584" y="1263248"/>
                  <a:pt x="6058669" y="1246840"/>
                </a:cubicBezTo>
                <a:cubicBezTo>
                  <a:pt x="6039754" y="1230432"/>
                  <a:pt x="6006823" y="1222227"/>
                  <a:pt x="5959877" y="1222227"/>
                </a:cubicBezTo>
                <a:close/>
                <a:moveTo>
                  <a:pt x="7965773" y="1019174"/>
                </a:moveTo>
                <a:lnTo>
                  <a:pt x="8306929" y="1019174"/>
                </a:lnTo>
                <a:lnTo>
                  <a:pt x="8484344" y="1327514"/>
                </a:lnTo>
                <a:lnTo>
                  <a:pt x="8656973" y="1019174"/>
                </a:lnTo>
                <a:lnTo>
                  <a:pt x="8994711" y="1019174"/>
                </a:lnTo>
                <a:lnTo>
                  <a:pt x="8682750" y="1504587"/>
                </a:lnTo>
                <a:lnTo>
                  <a:pt x="9024109" y="2021448"/>
                </a:lnTo>
                <a:lnTo>
                  <a:pt x="8676116" y="2021448"/>
                </a:lnTo>
                <a:lnTo>
                  <a:pt x="8641907" y="1965792"/>
                </a:lnTo>
                <a:lnTo>
                  <a:pt x="8586229" y="1974131"/>
                </a:lnTo>
                <a:cubicBezTo>
                  <a:pt x="8523330" y="1974131"/>
                  <a:pt x="8468864" y="1956355"/>
                  <a:pt x="8422829" y="1920803"/>
                </a:cubicBezTo>
                <a:lnTo>
                  <a:pt x="8374883" y="1867513"/>
                </a:lnTo>
                <a:lnTo>
                  <a:pt x="8280266" y="2021448"/>
                </a:lnTo>
                <a:lnTo>
                  <a:pt x="7934324" y="2021448"/>
                </a:lnTo>
                <a:lnTo>
                  <a:pt x="8280052" y="1499118"/>
                </a:lnTo>
                <a:close/>
                <a:moveTo>
                  <a:pt x="7557306" y="1019174"/>
                </a:moveTo>
                <a:lnTo>
                  <a:pt x="7867696" y="1019174"/>
                </a:lnTo>
                <a:lnTo>
                  <a:pt x="7867696" y="2021448"/>
                </a:lnTo>
                <a:lnTo>
                  <a:pt x="7557306" y="2021448"/>
                </a:lnTo>
                <a:close/>
                <a:moveTo>
                  <a:pt x="6559134" y="1019174"/>
                </a:moveTo>
                <a:lnTo>
                  <a:pt x="6868157" y="1019174"/>
                </a:lnTo>
                <a:lnTo>
                  <a:pt x="6868157" y="1405454"/>
                </a:lnTo>
                <a:lnTo>
                  <a:pt x="7033607" y="1405454"/>
                </a:lnTo>
                <a:cubicBezTo>
                  <a:pt x="7185384" y="1405454"/>
                  <a:pt x="7297963" y="1432231"/>
                  <a:pt x="7371345" y="1485786"/>
                </a:cubicBezTo>
                <a:cubicBezTo>
                  <a:pt x="7444727" y="1539341"/>
                  <a:pt x="7481417" y="1622636"/>
                  <a:pt x="7481417" y="1735671"/>
                </a:cubicBezTo>
                <a:cubicBezTo>
                  <a:pt x="7481417" y="1828195"/>
                  <a:pt x="7447803" y="1898956"/>
                  <a:pt x="7380574" y="1947953"/>
                </a:cubicBezTo>
                <a:cubicBezTo>
                  <a:pt x="7313346" y="1996950"/>
                  <a:pt x="7216833" y="2021448"/>
                  <a:pt x="7091036" y="2021448"/>
                </a:cubicBezTo>
                <a:lnTo>
                  <a:pt x="6559134" y="2021448"/>
                </a:lnTo>
                <a:close/>
                <a:moveTo>
                  <a:pt x="5510700" y="1019174"/>
                </a:moveTo>
                <a:lnTo>
                  <a:pt x="6090460" y="1019174"/>
                </a:lnTo>
                <a:cubicBezTo>
                  <a:pt x="6187087" y="1019174"/>
                  <a:pt x="6261266" y="1043103"/>
                  <a:pt x="6312998" y="1090961"/>
                </a:cubicBezTo>
                <a:cubicBezTo>
                  <a:pt x="6364729" y="1138819"/>
                  <a:pt x="6390595" y="1198071"/>
                  <a:pt x="6390595" y="1268718"/>
                </a:cubicBezTo>
                <a:cubicBezTo>
                  <a:pt x="6390595" y="1327970"/>
                  <a:pt x="6372136" y="1378790"/>
                  <a:pt x="6335217" y="1421178"/>
                </a:cubicBezTo>
                <a:cubicBezTo>
                  <a:pt x="6310605" y="1449437"/>
                  <a:pt x="6274598" y="1471770"/>
                  <a:pt x="6227196" y="1488179"/>
                </a:cubicBezTo>
                <a:cubicBezTo>
                  <a:pt x="6299210" y="1505498"/>
                  <a:pt x="6352195" y="1535238"/>
                  <a:pt x="6386151" y="1577399"/>
                </a:cubicBezTo>
                <a:cubicBezTo>
                  <a:pt x="6420107" y="1619559"/>
                  <a:pt x="6437086" y="1672544"/>
                  <a:pt x="6437086" y="1736354"/>
                </a:cubicBezTo>
                <a:cubicBezTo>
                  <a:pt x="6437086" y="1788314"/>
                  <a:pt x="6425007" y="1835032"/>
                  <a:pt x="6400851" y="1876508"/>
                </a:cubicBezTo>
                <a:cubicBezTo>
                  <a:pt x="6376694" y="1917985"/>
                  <a:pt x="6343649" y="1950802"/>
                  <a:pt x="6301717" y="1974958"/>
                </a:cubicBezTo>
                <a:cubicBezTo>
                  <a:pt x="6275737" y="1989999"/>
                  <a:pt x="6236540" y="2000938"/>
                  <a:pt x="6184124" y="2007775"/>
                </a:cubicBezTo>
                <a:cubicBezTo>
                  <a:pt x="6114389" y="2016890"/>
                  <a:pt x="6068127" y="2021448"/>
                  <a:pt x="6045337" y="2021448"/>
                </a:cubicBezTo>
                <a:lnTo>
                  <a:pt x="5510700" y="2021448"/>
                </a:lnTo>
                <a:close/>
                <a:moveTo>
                  <a:pt x="3413150" y="1019174"/>
                </a:moveTo>
                <a:lnTo>
                  <a:pt x="3927960" y="1019174"/>
                </a:lnTo>
                <a:cubicBezTo>
                  <a:pt x="4040083" y="1019174"/>
                  <a:pt x="4124062" y="1045838"/>
                  <a:pt x="4179896" y="1099165"/>
                </a:cubicBezTo>
                <a:cubicBezTo>
                  <a:pt x="4235729" y="1152492"/>
                  <a:pt x="4263646" y="1228381"/>
                  <a:pt x="4263646" y="1326830"/>
                </a:cubicBezTo>
                <a:cubicBezTo>
                  <a:pt x="4263646" y="1428015"/>
                  <a:pt x="4233223" y="1507094"/>
                  <a:pt x="4172375" y="1564067"/>
                </a:cubicBezTo>
                <a:cubicBezTo>
                  <a:pt x="4111527" y="1621040"/>
                  <a:pt x="4018661" y="1649527"/>
                  <a:pt x="3893776" y="1649527"/>
                </a:cubicBezTo>
                <a:lnTo>
                  <a:pt x="3724223" y="1649527"/>
                </a:lnTo>
                <a:lnTo>
                  <a:pt x="3724223" y="2021448"/>
                </a:lnTo>
                <a:lnTo>
                  <a:pt x="3413150" y="2021448"/>
                </a:lnTo>
                <a:close/>
                <a:moveTo>
                  <a:pt x="1131429" y="1011654"/>
                </a:moveTo>
                <a:lnTo>
                  <a:pt x="1131429" y="1223595"/>
                </a:lnTo>
                <a:lnTo>
                  <a:pt x="1115704" y="1223595"/>
                </a:lnTo>
                <a:cubicBezTo>
                  <a:pt x="1062833" y="1223595"/>
                  <a:pt x="1023635" y="1233622"/>
                  <a:pt x="998112" y="1253677"/>
                </a:cubicBezTo>
                <a:cubicBezTo>
                  <a:pt x="972587" y="1273731"/>
                  <a:pt x="951621" y="1306206"/>
                  <a:pt x="935213" y="1351101"/>
                </a:cubicBezTo>
                <a:cubicBezTo>
                  <a:pt x="918805" y="1395996"/>
                  <a:pt x="901143" y="1429496"/>
                  <a:pt x="882228" y="1451602"/>
                </a:cubicBezTo>
                <a:cubicBezTo>
                  <a:pt x="863313" y="1473707"/>
                  <a:pt x="837447" y="1491369"/>
                  <a:pt x="804630" y="1504587"/>
                </a:cubicBezTo>
                <a:cubicBezTo>
                  <a:pt x="849297" y="1519172"/>
                  <a:pt x="888267" y="1544354"/>
                  <a:pt x="921540" y="1580134"/>
                </a:cubicBezTo>
                <a:cubicBezTo>
                  <a:pt x="954812" y="1615913"/>
                  <a:pt x="990135" y="1671633"/>
                  <a:pt x="1027510" y="1747293"/>
                </a:cubicBezTo>
                <a:lnTo>
                  <a:pt x="1146053" y="1986166"/>
                </a:lnTo>
                <a:lnTo>
                  <a:pt x="1509499" y="1019174"/>
                </a:lnTo>
                <a:lnTo>
                  <a:pt x="1847322" y="1019174"/>
                </a:lnTo>
                <a:lnTo>
                  <a:pt x="2194216" y="1942334"/>
                </a:lnTo>
                <a:lnTo>
                  <a:pt x="2194216" y="1790365"/>
                </a:lnTo>
                <a:lnTo>
                  <a:pt x="2297451" y="1790365"/>
                </a:lnTo>
                <a:cubicBezTo>
                  <a:pt x="2355335" y="1628561"/>
                  <a:pt x="2384278" y="1446018"/>
                  <a:pt x="2384278" y="1242738"/>
                </a:cubicBezTo>
                <a:lnTo>
                  <a:pt x="2384278" y="1019174"/>
                </a:lnTo>
                <a:lnTo>
                  <a:pt x="3224520" y="1019174"/>
                </a:lnTo>
                <a:lnTo>
                  <a:pt x="3224520" y="1790365"/>
                </a:lnTo>
                <a:lnTo>
                  <a:pt x="3332541" y="1790365"/>
                </a:lnTo>
                <a:lnTo>
                  <a:pt x="3332541" y="2120171"/>
                </a:lnTo>
                <a:lnTo>
                  <a:pt x="3366874" y="2028825"/>
                </a:lnTo>
                <a:lnTo>
                  <a:pt x="3704696" y="2028825"/>
                </a:lnTo>
                <a:lnTo>
                  <a:pt x="4081318" y="3031098"/>
                </a:lnTo>
                <a:lnTo>
                  <a:pt x="3756997" y="3031098"/>
                </a:lnTo>
                <a:lnTo>
                  <a:pt x="3706854" y="2865648"/>
                </a:lnTo>
                <a:lnTo>
                  <a:pt x="3355240" y="2865648"/>
                </a:lnTo>
                <a:lnTo>
                  <a:pt x="3306390" y="3031098"/>
                </a:lnTo>
                <a:lnTo>
                  <a:pt x="2990167" y="3031098"/>
                </a:lnTo>
                <a:lnTo>
                  <a:pt x="3287675" y="2239542"/>
                </a:lnTo>
                <a:lnTo>
                  <a:pt x="3082998" y="2239542"/>
                </a:lnTo>
                <a:lnTo>
                  <a:pt x="3082998" y="2021448"/>
                </a:lnTo>
                <a:lnTo>
                  <a:pt x="2443074" y="2021448"/>
                </a:lnTo>
                <a:lnTo>
                  <a:pt x="2443074" y="2028825"/>
                </a:lnTo>
                <a:lnTo>
                  <a:pt x="2632560" y="2028825"/>
                </a:lnTo>
                <a:cubicBezTo>
                  <a:pt x="2744684" y="2028825"/>
                  <a:pt x="2828663" y="2055488"/>
                  <a:pt x="2884496" y="2108815"/>
                </a:cubicBezTo>
                <a:cubicBezTo>
                  <a:pt x="2940330" y="2162142"/>
                  <a:pt x="2968247" y="2238030"/>
                  <a:pt x="2968247" y="2336480"/>
                </a:cubicBezTo>
                <a:cubicBezTo>
                  <a:pt x="2968247" y="2437665"/>
                  <a:pt x="2937824" y="2516744"/>
                  <a:pt x="2876976" y="2573717"/>
                </a:cubicBezTo>
                <a:cubicBezTo>
                  <a:pt x="2816128" y="2630690"/>
                  <a:pt x="2723262" y="2659177"/>
                  <a:pt x="2598376" y="2659177"/>
                </a:cubicBezTo>
                <a:lnTo>
                  <a:pt x="2428824" y="2659177"/>
                </a:lnTo>
                <a:lnTo>
                  <a:pt x="2428824" y="3031098"/>
                </a:lnTo>
                <a:lnTo>
                  <a:pt x="2117750" y="3031098"/>
                </a:lnTo>
                <a:lnTo>
                  <a:pt x="2117750" y="2028825"/>
                </a:lnTo>
                <a:lnTo>
                  <a:pt x="2194216" y="2028825"/>
                </a:lnTo>
                <a:lnTo>
                  <a:pt x="2194216" y="2021448"/>
                </a:lnTo>
                <a:lnTo>
                  <a:pt x="1899624" y="2021448"/>
                </a:lnTo>
                <a:lnTo>
                  <a:pt x="1849480" y="1855998"/>
                </a:lnTo>
                <a:lnTo>
                  <a:pt x="1497866" y="1855998"/>
                </a:lnTo>
                <a:lnTo>
                  <a:pt x="1449015" y="2021448"/>
                </a:lnTo>
                <a:lnTo>
                  <a:pt x="1163562" y="2021448"/>
                </a:lnTo>
                <a:lnTo>
                  <a:pt x="1132792" y="2021448"/>
                </a:lnTo>
                <a:lnTo>
                  <a:pt x="814757" y="2021448"/>
                </a:lnTo>
                <a:lnTo>
                  <a:pt x="693960" y="1762633"/>
                </a:lnTo>
                <a:cubicBezTo>
                  <a:pt x="665373" y="1701423"/>
                  <a:pt x="643139" y="1663167"/>
                  <a:pt x="627258" y="1647866"/>
                </a:cubicBezTo>
                <a:cubicBezTo>
                  <a:pt x="611377" y="1632565"/>
                  <a:pt x="589371" y="1624914"/>
                  <a:pt x="561240" y="1624914"/>
                </a:cubicBezTo>
                <a:lnTo>
                  <a:pt x="561240" y="2012387"/>
                </a:lnTo>
                <a:lnTo>
                  <a:pt x="570189" y="2011733"/>
                </a:lnTo>
                <a:cubicBezTo>
                  <a:pt x="696441" y="2011733"/>
                  <a:pt x="795689" y="2037257"/>
                  <a:pt x="867931" y="2088305"/>
                </a:cubicBezTo>
                <a:cubicBezTo>
                  <a:pt x="940173" y="2139353"/>
                  <a:pt x="993842" y="2217748"/>
                  <a:pt x="1028937" y="2323490"/>
                </a:cubicBezTo>
                <a:lnTo>
                  <a:pt x="755466" y="2384338"/>
                </a:lnTo>
                <a:cubicBezTo>
                  <a:pt x="745894" y="2353800"/>
                  <a:pt x="735867" y="2331466"/>
                  <a:pt x="725384" y="2317337"/>
                </a:cubicBezTo>
                <a:cubicBezTo>
                  <a:pt x="708064" y="2293636"/>
                  <a:pt x="686870" y="2275405"/>
                  <a:pt x="661802" y="2262643"/>
                </a:cubicBezTo>
                <a:cubicBezTo>
                  <a:pt x="636733" y="2249881"/>
                  <a:pt x="608702" y="2243500"/>
                  <a:pt x="577709" y="2243500"/>
                </a:cubicBezTo>
                <a:cubicBezTo>
                  <a:pt x="507518" y="2243500"/>
                  <a:pt x="453736" y="2271726"/>
                  <a:pt x="416361" y="2328180"/>
                </a:cubicBezTo>
                <a:cubicBezTo>
                  <a:pt x="388102" y="2370062"/>
                  <a:pt x="373973" y="2435842"/>
                  <a:pt x="373973" y="2525518"/>
                </a:cubicBezTo>
                <a:cubicBezTo>
                  <a:pt x="373973" y="2636601"/>
                  <a:pt x="390837" y="2712742"/>
                  <a:pt x="424565" y="2753941"/>
                </a:cubicBezTo>
                <a:cubicBezTo>
                  <a:pt x="458293" y="2795140"/>
                  <a:pt x="505695" y="2815739"/>
                  <a:pt x="566770" y="2815739"/>
                </a:cubicBezTo>
                <a:cubicBezTo>
                  <a:pt x="626022" y="2815739"/>
                  <a:pt x="670803" y="2799103"/>
                  <a:pt x="701113" y="2765830"/>
                </a:cubicBezTo>
                <a:cubicBezTo>
                  <a:pt x="731423" y="2732558"/>
                  <a:pt x="753414" y="2684245"/>
                  <a:pt x="767088" y="2620891"/>
                </a:cubicBezTo>
                <a:lnTo>
                  <a:pt x="1038509" y="2702932"/>
                </a:lnTo>
                <a:cubicBezTo>
                  <a:pt x="1020277" y="2779048"/>
                  <a:pt x="991563" y="2842631"/>
                  <a:pt x="952365" y="2893678"/>
                </a:cubicBezTo>
                <a:cubicBezTo>
                  <a:pt x="913168" y="2944727"/>
                  <a:pt x="864512" y="2983240"/>
                  <a:pt x="806400" y="3009220"/>
                </a:cubicBezTo>
                <a:cubicBezTo>
                  <a:pt x="748287" y="3035200"/>
                  <a:pt x="674336" y="3048190"/>
                  <a:pt x="584546" y="3048190"/>
                </a:cubicBezTo>
                <a:cubicBezTo>
                  <a:pt x="475613" y="3048190"/>
                  <a:pt x="386621" y="3032362"/>
                  <a:pt x="317569" y="3000707"/>
                </a:cubicBezTo>
                <a:cubicBezTo>
                  <a:pt x="248517" y="2969051"/>
                  <a:pt x="188923" y="2913368"/>
                  <a:pt x="138787" y="2833659"/>
                </a:cubicBezTo>
                <a:cubicBezTo>
                  <a:pt x="88651" y="2753950"/>
                  <a:pt x="63582" y="2651920"/>
                  <a:pt x="63582" y="2527568"/>
                </a:cubicBezTo>
                <a:cubicBezTo>
                  <a:pt x="63582" y="2361776"/>
                  <a:pt x="107679" y="2234356"/>
                  <a:pt x="195874" y="2145306"/>
                </a:cubicBezTo>
                <a:cubicBezTo>
                  <a:pt x="239972" y="2100782"/>
                  <a:pt x="293213" y="2067388"/>
                  <a:pt x="355599" y="2045126"/>
                </a:cubicBezTo>
                <a:lnTo>
                  <a:pt x="450553" y="2021448"/>
                </a:lnTo>
                <a:lnTo>
                  <a:pt x="252217" y="2021448"/>
                </a:lnTo>
                <a:lnTo>
                  <a:pt x="252217" y="1019174"/>
                </a:lnTo>
                <a:lnTo>
                  <a:pt x="561240" y="1019174"/>
                </a:lnTo>
                <a:lnTo>
                  <a:pt x="561240" y="1404086"/>
                </a:lnTo>
                <a:cubicBezTo>
                  <a:pt x="588132" y="1402719"/>
                  <a:pt x="609098" y="1393147"/>
                  <a:pt x="624139" y="1375372"/>
                </a:cubicBezTo>
                <a:cubicBezTo>
                  <a:pt x="639180" y="1357596"/>
                  <a:pt x="662653" y="1306548"/>
                  <a:pt x="694558" y="1222227"/>
                </a:cubicBezTo>
                <a:cubicBezTo>
                  <a:pt x="717803" y="1159785"/>
                  <a:pt x="741276" y="1115004"/>
                  <a:pt x="764977" y="1087884"/>
                </a:cubicBezTo>
                <a:cubicBezTo>
                  <a:pt x="788678" y="1060765"/>
                  <a:pt x="827192" y="1041280"/>
                  <a:pt x="880519" y="1029430"/>
                </a:cubicBezTo>
                <a:cubicBezTo>
                  <a:pt x="933846" y="1017579"/>
                  <a:pt x="1017482" y="1011654"/>
                  <a:pt x="1131429" y="1011654"/>
                </a:cubicBezTo>
                <a:close/>
                <a:moveTo>
                  <a:pt x="4864642" y="1002083"/>
                </a:moveTo>
                <a:cubicBezTo>
                  <a:pt x="5031460" y="1002083"/>
                  <a:pt x="5159991" y="1046864"/>
                  <a:pt x="5250237" y="1136426"/>
                </a:cubicBezTo>
                <a:cubicBezTo>
                  <a:pt x="5340483" y="1225988"/>
                  <a:pt x="5385606" y="1351443"/>
                  <a:pt x="5385606" y="1512791"/>
                </a:cubicBezTo>
                <a:cubicBezTo>
                  <a:pt x="5385606" y="1629928"/>
                  <a:pt x="5365893" y="1725985"/>
                  <a:pt x="5326467" y="1800962"/>
                </a:cubicBezTo>
                <a:cubicBezTo>
                  <a:pt x="5287042" y="1875939"/>
                  <a:pt x="5230068" y="1934279"/>
                  <a:pt x="5155547" y="1975984"/>
                </a:cubicBezTo>
                <a:cubicBezTo>
                  <a:pt x="5118287" y="1996836"/>
                  <a:pt x="5076440" y="2012475"/>
                  <a:pt x="5030007" y="2022901"/>
                </a:cubicBezTo>
                <a:lnTo>
                  <a:pt x="4993095" y="2028825"/>
                </a:lnTo>
                <a:lnTo>
                  <a:pt x="5009424" y="2028825"/>
                </a:lnTo>
                <a:lnTo>
                  <a:pt x="5009424" y="2276317"/>
                </a:lnTo>
                <a:lnTo>
                  <a:pt x="4693564" y="2276317"/>
                </a:lnTo>
                <a:lnTo>
                  <a:pt x="4693564" y="3031098"/>
                </a:lnTo>
                <a:lnTo>
                  <a:pt x="4383857" y="3031098"/>
                </a:lnTo>
                <a:lnTo>
                  <a:pt x="4383857" y="2276317"/>
                </a:lnTo>
                <a:lnTo>
                  <a:pt x="4067998" y="2276317"/>
                </a:lnTo>
                <a:lnTo>
                  <a:pt x="4067998" y="2028825"/>
                </a:lnTo>
                <a:lnTo>
                  <a:pt x="4765465" y="2028825"/>
                </a:lnTo>
                <a:lnTo>
                  <a:pt x="4722009" y="2025038"/>
                </a:lnTo>
                <a:cubicBezTo>
                  <a:pt x="4675234" y="2016036"/>
                  <a:pt x="4633330" y="2002533"/>
                  <a:pt x="4596298" y="1984530"/>
                </a:cubicBezTo>
                <a:cubicBezTo>
                  <a:pt x="4522233" y="1948523"/>
                  <a:pt x="4462183" y="1891550"/>
                  <a:pt x="4416148" y="1813610"/>
                </a:cubicBezTo>
                <a:cubicBezTo>
                  <a:pt x="4370114" y="1735671"/>
                  <a:pt x="4347097" y="1638132"/>
                  <a:pt x="4347097" y="1520995"/>
                </a:cubicBezTo>
                <a:cubicBezTo>
                  <a:pt x="4347097" y="1357368"/>
                  <a:pt x="4392675" y="1229976"/>
                  <a:pt x="4483833" y="1138819"/>
                </a:cubicBezTo>
                <a:cubicBezTo>
                  <a:pt x="4574990" y="1047661"/>
                  <a:pt x="4701926" y="1002083"/>
                  <a:pt x="4864642" y="1002083"/>
                </a:cubicBezTo>
                <a:close/>
                <a:moveTo>
                  <a:pt x="5848982" y="589331"/>
                </a:moveTo>
                <a:lnTo>
                  <a:pt x="5848982" y="786914"/>
                </a:lnTo>
                <a:lnTo>
                  <a:pt x="6007595" y="786914"/>
                </a:lnTo>
                <a:cubicBezTo>
                  <a:pt x="6104678" y="786914"/>
                  <a:pt x="6153219" y="751819"/>
                  <a:pt x="6153219" y="681628"/>
                </a:cubicBezTo>
                <a:cubicBezTo>
                  <a:pt x="6153219" y="620097"/>
                  <a:pt x="6104678" y="589331"/>
                  <a:pt x="6007595" y="589331"/>
                </a:cubicBezTo>
                <a:close/>
                <a:moveTo>
                  <a:pt x="6538131" y="0"/>
                </a:moveTo>
                <a:lnTo>
                  <a:pt x="6848521" y="0"/>
                </a:lnTo>
                <a:lnTo>
                  <a:pt x="6848521" y="1002273"/>
                </a:lnTo>
                <a:lnTo>
                  <a:pt x="6538131" y="1002273"/>
                </a:lnTo>
                <a:close/>
                <a:moveTo>
                  <a:pt x="5539959" y="0"/>
                </a:moveTo>
                <a:lnTo>
                  <a:pt x="5848982" y="0"/>
                </a:lnTo>
                <a:lnTo>
                  <a:pt x="5848982" y="386278"/>
                </a:lnTo>
                <a:lnTo>
                  <a:pt x="6014432" y="386278"/>
                </a:lnTo>
                <a:cubicBezTo>
                  <a:pt x="6166209" y="386278"/>
                  <a:pt x="6278788" y="413056"/>
                  <a:pt x="6352170" y="466611"/>
                </a:cubicBezTo>
                <a:cubicBezTo>
                  <a:pt x="6425551" y="520166"/>
                  <a:pt x="6462242" y="603461"/>
                  <a:pt x="6462242" y="716495"/>
                </a:cubicBezTo>
                <a:cubicBezTo>
                  <a:pt x="6462242" y="809020"/>
                  <a:pt x="6428628" y="879781"/>
                  <a:pt x="6361399" y="928778"/>
                </a:cubicBezTo>
                <a:cubicBezTo>
                  <a:pt x="6294171" y="977775"/>
                  <a:pt x="6197658" y="1002273"/>
                  <a:pt x="6071861" y="1002273"/>
                </a:cubicBezTo>
                <a:lnTo>
                  <a:pt x="5539959" y="1002273"/>
                </a:lnTo>
                <a:close/>
                <a:moveTo>
                  <a:pt x="4416009" y="0"/>
                </a:moveTo>
                <a:lnTo>
                  <a:pt x="5374527" y="0"/>
                </a:lnTo>
                <a:lnTo>
                  <a:pt x="5374527" y="1002273"/>
                </a:lnTo>
                <a:lnTo>
                  <a:pt x="5065504" y="1002273"/>
                </a:lnTo>
                <a:lnTo>
                  <a:pt x="5065504" y="246124"/>
                </a:lnTo>
                <a:lnTo>
                  <a:pt x="4725032" y="246124"/>
                </a:lnTo>
                <a:lnTo>
                  <a:pt x="4725032" y="1002273"/>
                </a:lnTo>
                <a:lnTo>
                  <a:pt x="4416009" y="1002273"/>
                </a:lnTo>
                <a:close/>
                <a:moveTo>
                  <a:pt x="3291376" y="0"/>
                </a:moveTo>
                <a:lnTo>
                  <a:pt x="3583306" y="0"/>
                </a:lnTo>
                <a:lnTo>
                  <a:pt x="3583306" y="554464"/>
                </a:lnTo>
                <a:lnTo>
                  <a:pt x="3960249" y="0"/>
                </a:lnTo>
                <a:lnTo>
                  <a:pt x="4249894" y="0"/>
                </a:lnTo>
                <a:lnTo>
                  <a:pt x="4249894" y="1002273"/>
                </a:lnTo>
                <a:lnTo>
                  <a:pt x="3958646" y="1002273"/>
                </a:lnTo>
                <a:lnTo>
                  <a:pt x="3958646" y="451912"/>
                </a:lnTo>
                <a:lnTo>
                  <a:pt x="3583669" y="1002273"/>
                </a:lnTo>
                <a:lnTo>
                  <a:pt x="3291376" y="1002273"/>
                </a:lnTo>
                <a:close/>
                <a:moveTo>
                  <a:pt x="2248723" y="0"/>
                </a:moveTo>
                <a:lnTo>
                  <a:pt x="3190150" y="0"/>
                </a:lnTo>
                <a:lnTo>
                  <a:pt x="3190150" y="247492"/>
                </a:lnTo>
                <a:lnTo>
                  <a:pt x="2874290" y="247492"/>
                </a:lnTo>
                <a:lnTo>
                  <a:pt x="2874290" y="1002273"/>
                </a:lnTo>
                <a:lnTo>
                  <a:pt x="2564584" y="1002273"/>
                </a:lnTo>
                <a:lnTo>
                  <a:pt x="2564584" y="247492"/>
                </a:lnTo>
                <a:lnTo>
                  <a:pt x="2248723" y="247492"/>
                </a:lnTo>
                <a:close/>
              </a:path>
            </a:pathLst>
          </a:custGeom>
          <a:effectLst>
            <a:outerShdw blurRad="215900" algn="ctr" rotWithShape="0">
              <a:prstClr val="black">
                <a:alpha val="14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04BD53-38CA-4071-BC97-23B75275E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29" y="2257949"/>
            <a:ext cx="4343239" cy="42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63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6FB3AF23-F163-4FEA-84AE-D980E0D00518}"/>
              </a:ext>
            </a:extLst>
          </p:cNvPr>
          <p:cNvCxnSpPr>
            <a:stCxn id="4" idx="3"/>
            <a:endCxn id="12" idx="1"/>
          </p:cNvCxnSpPr>
          <p:nvPr/>
        </p:nvCxnSpPr>
        <p:spPr>
          <a:xfrm>
            <a:off x="5791200" y="533402"/>
            <a:ext cx="2412206" cy="380998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0D21F1-ECEE-4C41-BCCB-1B2798F6C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87" y="2371724"/>
            <a:ext cx="4214813" cy="3161110"/>
          </a:xfrm>
          <a:prstGeom prst="rect">
            <a:avLst/>
          </a:prstGeom>
        </p:spPr>
      </p:pic>
      <p:sp>
        <p:nvSpPr>
          <p:cNvPr id="4" name="Лента: наклоненная вверх 3">
            <a:extLst>
              <a:ext uri="{FF2B5EF4-FFF2-40B4-BE49-F238E27FC236}">
                <a16:creationId xmlns:a16="http://schemas.microsoft.com/office/drawing/2014/main" id="{FF23A81B-431D-4750-856D-E68E96B82554}"/>
              </a:ext>
            </a:extLst>
          </p:cNvPr>
          <p:cNvSpPr/>
          <p:nvPr/>
        </p:nvSpPr>
        <p:spPr>
          <a:xfrm>
            <a:off x="0" y="0"/>
            <a:ext cx="6618514" cy="914400"/>
          </a:xfrm>
          <a:prstGeom prst="ribbon2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ПЛАН ЛЕКЦИЙ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BB41C90-109E-4A53-841F-3B3872A92A5C}"/>
              </a:ext>
            </a:extLst>
          </p:cNvPr>
          <p:cNvSpPr/>
          <p:nvPr/>
        </p:nvSpPr>
        <p:spPr>
          <a:xfrm>
            <a:off x="8129588" y="5372100"/>
            <a:ext cx="3871912" cy="127158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5. Классификация кадровой политики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9C8DEF-76B2-4B92-A9AA-35E8E7CA96D6}"/>
              </a:ext>
            </a:extLst>
          </p:cNvPr>
          <p:cNvSpPr/>
          <p:nvPr/>
        </p:nvSpPr>
        <p:spPr>
          <a:xfrm>
            <a:off x="190500" y="5172075"/>
            <a:ext cx="6428015" cy="147161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4. Задачи и особенности кадровой политики в современных (рыночных) условиях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881B726-58C8-40C3-AA91-03413856007B}"/>
              </a:ext>
            </a:extLst>
          </p:cNvPr>
          <p:cNvSpPr/>
          <p:nvPr/>
        </p:nvSpPr>
        <p:spPr>
          <a:xfrm>
            <a:off x="8203406" y="92869"/>
            <a:ext cx="3724276" cy="164306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1. Понятие кадровой стратегии и организации 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E86C43C-9F5F-4828-A277-66788C3644F6}"/>
              </a:ext>
            </a:extLst>
          </p:cNvPr>
          <p:cNvSpPr/>
          <p:nvPr/>
        </p:nvSpPr>
        <p:spPr>
          <a:xfrm>
            <a:off x="4043362" y="2100262"/>
            <a:ext cx="3724276" cy="21717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2. Факторы, определяющие кадровую стратегию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4344546-8C08-48F2-95C7-35C3DE60BA92}"/>
              </a:ext>
            </a:extLst>
          </p:cNvPr>
          <p:cNvSpPr/>
          <p:nvPr/>
        </p:nvSpPr>
        <p:spPr>
          <a:xfrm>
            <a:off x="277926" y="2371724"/>
            <a:ext cx="3214688" cy="230028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3. Понятие кадровой политики</a:t>
            </a:r>
          </a:p>
        </p:txBody>
      </p: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6F451BB1-02AA-47C4-B3DC-0AAE764A9935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 rot="5400000">
            <a:off x="7803357" y="-161926"/>
            <a:ext cx="364331" cy="4160044"/>
          </a:xfrm>
          <a:prstGeom prst="bentConnector3">
            <a:avLst>
              <a:gd name="adj1" fmla="val 18627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6BE6AE97-7262-4CEC-A8E6-ED686B9F8F24}"/>
              </a:ext>
            </a:extLst>
          </p:cNvPr>
          <p:cNvCxnSpPr>
            <a:stCxn id="13" idx="1"/>
            <a:endCxn id="14" idx="3"/>
          </p:cNvCxnSpPr>
          <p:nvPr/>
        </p:nvCxnSpPr>
        <p:spPr>
          <a:xfrm rot="10800000" flipV="1">
            <a:off x="3492614" y="3186112"/>
            <a:ext cx="550748" cy="335756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: уступ 22">
            <a:extLst>
              <a:ext uri="{FF2B5EF4-FFF2-40B4-BE49-F238E27FC236}">
                <a16:creationId xmlns:a16="http://schemas.microsoft.com/office/drawing/2014/main" id="{864DAFFE-72E1-446C-8C59-082215CA371B}"/>
              </a:ext>
            </a:extLst>
          </p:cNvPr>
          <p:cNvCxnSpPr>
            <a:cxnSpLocks/>
            <a:stCxn id="14" idx="2"/>
            <a:endCxn id="11" idx="0"/>
          </p:cNvCxnSpPr>
          <p:nvPr/>
        </p:nvCxnSpPr>
        <p:spPr>
          <a:xfrm rot="16200000" flipH="1">
            <a:off x="2394857" y="4162424"/>
            <a:ext cx="500064" cy="1519238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69399C5A-5888-4542-B0C8-9561AAD1F80F}"/>
              </a:ext>
            </a:extLst>
          </p:cNvPr>
          <p:cNvCxnSpPr>
            <a:cxnSpLocks/>
            <a:stCxn id="11" idx="3"/>
            <a:endCxn id="8" idx="1"/>
          </p:cNvCxnSpPr>
          <p:nvPr/>
        </p:nvCxnSpPr>
        <p:spPr>
          <a:xfrm>
            <a:off x="6618515" y="5907882"/>
            <a:ext cx="1511073" cy="100012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881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: стрелка вправо 6">
            <a:extLst>
              <a:ext uri="{FF2B5EF4-FFF2-40B4-BE49-F238E27FC236}">
                <a16:creationId xmlns:a16="http://schemas.microsoft.com/office/drawing/2014/main" id="{0F37D57D-9B90-4D39-903A-35DF20EA8AA6}"/>
              </a:ext>
            </a:extLst>
          </p:cNvPr>
          <p:cNvSpPr/>
          <p:nvPr/>
        </p:nvSpPr>
        <p:spPr>
          <a:xfrm>
            <a:off x="271463" y="2893219"/>
            <a:ext cx="3600450" cy="1071562"/>
          </a:xfrm>
          <a:prstGeom prst="rightArrowCallou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1</a:t>
            </a:r>
            <a:r>
              <a:rPr lang="ru-RU" sz="3200" b="1" dirty="0"/>
              <a:t>. Кадровая стратегия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0B32CEC-5CE7-4FF3-8A8E-4222E26BCA43}"/>
              </a:ext>
            </a:extLst>
          </p:cNvPr>
          <p:cNvSpPr/>
          <p:nvPr/>
        </p:nvSpPr>
        <p:spPr>
          <a:xfrm>
            <a:off x="3871913" y="753665"/>
            <a:ext cx="6903267" cy="535067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(стратегия управления персоналом) - Это специфический набор основных принципов, правил и целей работы с персоналом, конкретизированных с учетом типов организационной стратегии, организационного и кадрового потенциала (человеческого ресурса), а также типа кадровой политики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1636550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: стрелка вправо 5">
            <a:extLst>
              <a:ext uri="{FF2B5EF4-FFF2-40B4-BE49-F238E27FC236}">
                <a16:creationId xmlns:a16="http://schemas.microsoft.com/office/drawing/2014/main" id="{7AC9BD75-A1AA-406C-AFB8-AEA66B767C4A}"/>
              </a:ext>
            </a:extLst>
          </p:cNvPr>
          <p:cNvSpPr/>
          <p:nvPr/>
        </p:nvSpPr>
        <p:spPr>
          <a:xfrm>
            <a:off x="185738" y="2537817"/>
            <a:ext cx="4572000" cy="1782365"/>
          </a:xfrm>
          <a:prstGeom prst="rightArrowCallou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2. Факторы, определяющие кадровую стратегию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D9F69C-578A-45C9-A2F6-2315ED4B9970}"/>
              </a:ext>
            </a:extLst>
          </p:cNvPr>
          <p:cNvSpPr/>
          <p:nvPr/>
        </p:nvSpPr>
        <p:spPr>
          <a:xfrm>
            <a:off x="4757738" y="457200"/>
            <a:ext cx="5543550" cy="59436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/>
              <a:t>Внешняя и внутренняя среда функционирования организации</a:t>
            </a:r>
            <a:endParaRPr lang="en-GB" sz="32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/>
              <a:t>Типом стратегии организации, принятой ее руководством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/>
              <a:t>Уровнем планирования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/>
              <a:t>Открытостью (закрытостью) кадровой политики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/>
              <a:t>Компетенцией персонала </a:t>
            </a:r>
          </a:p>
        </p:txBody>
      </p:sp>
    </p:spTree>
    <p:extLst>
      <p:ext uri="{BB962C8B-B14F-4D97-AF65-F5344CB8AC3E}">
        <p14:creationId xmlns:p14="http://schemas.microsoft.com/office/powerpoint/2010/main" val="2949219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D4182660-A71E-4FC8-A1DA-CB4BD82C3BF1}"/>
              </a:ext>
            </a:extLst>
          </p:cNvPr>
          <p:cNvSpPr/>
          <p:nvPr/>
        </p:nvSpPr>
        <p:spPr>
          <a:xfrm>
            <a:off x="171451" y="228600"/>
            <a:ext cx="5614987" cy="7429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АНАЛИЗ ВНЕШНЕЙ СРЕДЫ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9E7F72A-1DC7-4A67-92E6-9EEBD01351B2}"/>
              </a:ext>
            </a:extLst>
          </p:cNvPr>
          <p:cNvSpPr/>
          <p:nvPr/>
        </p:nvSpPr>
        <p:spPr>
          <a:xfrm>
            <a:off x="171450" y="1371600"/>
            <a:ext cx="10058399" cy="4457700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Состоит из двух частей: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/>
              <a:t>1) анализ макроокружения (состояние экономики и общая тенденция на рынке труда, правовое регулирование в сфере труда, политические процессы и т.п.)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/>
              <a:t>2) анализ непосредственного окружения (локальный рынок труда, кадровая политика конкурентов и др.). </a:t>
            </a:r>
          </a:p>
        </p:txBody>
      </p:sp>
    </p:spTree>
    <p:extLst>
      <p:ext uri="{BB962C8B-B14F-4D97-AF65-F5344CB8AC3E}">
        <p14:creationId xmlns:p14="http://schemas.microsoft.com/office/powerpoint/2010/main" val="1720949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100C268C-D9B0-481D-87D8-C255C57B7523}"/>
              </a:ext>
            </a:extLst>
          </p:cNvPr>
          <p:cNvSpPr/>
          <p:nvPr/>
        </p:nvSpPr>
        <p:spPr>
          <a:xfrm>
            <a:off x="171451" y="228600"/>
            <a:ext cx="5614987" cy="7429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АНАЛИЗ ВНУТРЕННЕЙ СРЕДЫ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C3549C6-3158-40E1-996D-16973EBEDB35}"/>
              </a:ext>
            </a:extLst>
          </p:cNvPr>
          <p:cNvSpPr/>
          <p:nvPr/>
        </p:nvSpPr>
        <p:spPr>
          <a:xfrm>
            <a:off x="171450" y="1371600"/>
            <a:ext cx="10058399" cy="4457700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Выявляет состояние и перспективы развития персонала, стиль управления, состояние технологии, сложившейся организационной культуры. Важнейшим элементом анализа внутренней среды в стратегическом управлении персоналом является анализ миссии и целей организации </a:t>
            </a:r>
          </a:p>
        </p:txBody>
      </p:sp>
    </p:spTree>
    <p:extLst>
      <p:ext uri="{BB962C8B-B14F-4D97-AF65-F5344CB8AC3E}">
        <p14:creationId xmlns:p14="http://schemas.microsoft.com/office/powerpoint/2010/main" val="346720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90A940E7-666B-4DFF-9E8C-51E480FA91C9}"/>
              </a:ext>
            </a:extLst>
          </p:cNvPr>
          <p:cNvSpPr/>
          <p:nvPr/>
        </p:nvSpPr>
        <p:spPr>
          <a:xfrm>
            <a:off x="171451" y="228600"/>
            <a:ext cx="5614987" cy="7429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КОМПЕТЕНЦИЯ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57D08E3-99EA-49ED-8A83-FE19344D6E0A}"/>
              </a:ext>
            </a:extLst>
          </p:cNvPr>
          <p:cNvSpPr/>
          <p:nvPr/>
        </p:nvSpPr>
        <p:spPr>
          <a:xfrm>
            <a:off x="171450" y="1371600"/>
            <a:ext cx="10058399" cy="4457700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Под компетенцией понимается рациональное сочетание знаний, навыков в работе и способов общения, которым обладает работник в данный конкретный период времени. Кадровая стратегия предполагает соответствующее развитие компетенции персонала, исходя из выбранной стратегии организации. </a:t>
            </a:r>
          </a:p>
        </p:txBody>
      </p:sp>
    </p:spTree>
    <p:extLst>
      <p:ext uri="{BB962C8B-B14F-4D97-AF65-F5344CB8AC3E}">
        <p14:creationId xmlns:p14="http://schemas.microsoft.com/office/powerpoint/2010/main" val="3651944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: стрелка вправо 5">
            <a:extLst>
              <a:ext uri="{FF2B5EF4-FFF2-40B4-BE49-F238E27FC236}">
                <a16:creationId xmlns:a16="http://schemas.microsoft.com/office/drawing/2014/main" id="{6144CA87-E3A8-4DC1-8A17-0ED35EBF6D15}"/>
              </a:ext>
            </a:extLst>
          </p:cNvPr>
          <p:cNvSpPr/>
          <p:nvPr/>
        </p:nvSpPr>
        <p:spPr>
          <a:xfrm>
            <a:off x="185738" y="2537817"/>
            <a:ext cx="4572000" cy="1782365"/>
          </a:xfrm>
          <a:prstGeom prst="rightArrowCallou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3. Кадровая политика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FED4D4-2935-40AD-8615-B6D132A9B2B2}"/>
              </a:ext>
            </a:extLst>
          </p:cNvPr>
          <p:cNvSpPr/>
          <p:nvPr/>
        </p:nvSpPr>
        <p:spPr>
          <a:xfrm>
            <a:off x="4757738" y="457200"/>
            <a:ext cx="5543550" cy="59436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Система теоретических взглядов, принципов, правил, норм, определяющих основные направления работы с персоналом, обеспечивающих приведение человеческого ресурса в соответствие со стратегией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348575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524</Words>
  <Application>Microsoft Office PowerPoint</Application>
  <PresentationFormat>Широкоэкранный</PresentationFormat>
  <Paragraphs>46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 управления персоналом и их характеристика</dc:title>
  <dc:creator>Muhumaevsha@mail.ru</dc:creator>
  <cp:lastModifiedBy>Сметанин Александр</cp:lastModifiedBy>
  <cp:revision>30</cp:revision>
  <dcterms:created xsi:type="dcterms:W3CDTF">2020-11-30T15:18:47Z</dcterms:created>
  <dcterms:modified xsi:type="dcterms:W3CDTF">2025-12-07T04:03:53Z</dcterms:modified>
</cp:coreProperties>
</file>