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9" r:id="rId13"/>
    <p:sldId id="268"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30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617" autoAdjust="0"/>
  </p:normalViewPr>
  <p:slideViewPr>
    <p:cSldViewPr>
      <p:cViewPr varScale="1">
        <p:scale>
          <a:sx n="106" d="100"/>
          <a:sy n="106" d="100"/>
        </p:scale>
        <p:origin x="176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5B106E36-FD25-4E2D-B0AA-010F637433A0}" type="datetimeFigureOut">
              <a:rPr lang="ru-RU" smtClean="0"/>
              <a:pPr/>
              <a:t>06.12.2025</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6" name="Дата 25"/>
          <p:cNvSpPr>
            <a:spLocks noGrp="1"/>
          </p:cNvSpPr>
          <p:nvPr>
            <p:ph type="dt" sz="half" idx="10"/>
          </p:nvPr>
        </p:nvSpPr>
        <p:spPr/>
        <p:txBody>
          <a:bodyPr rtlCol="0"/>
          <a:lstStyle/>
          <a:p>
            <a:fld id="{5B106E36-FD25-4E2D-B0AA-010F637433A0}" type="datetimeFigureOut">
              <a:rPr lang="ru-RU" smtClean="0"/>
              <a:pPr/>
              <a:t>06.12.2025</a:t>
            </a:fld>
            <a:endParaRPr lang="ru-RU"/>
          </a:p>
        </p:txBody>
      </p:sp>
      <p:sp>
        <p:nvSpPr>
          <p:cNvPr id="27" name="Номер слайда 26"/>
          <p:cNvSpPr>
            <a:spLocks noGrp="1"/>
          </p:cNvSpPr>
          <p:nvPr>
            <p:ph type="sldNum" sz="quarter" idx="11"/>
          </p:nvPr>
        </p:nvSpPr>
        <p:spPr/>
        <p:txBody>
          <a:bodyPr rtlCol="0"/>
          <a:lstStyle/>
          <a:p>
            <a:fld id="{725C68B6-61C2-468F-89AB-4B9F7531AA68}"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5B106E36-FD25-4E2D-B0AA-010F637433A0}" type="datetimeFigureOut">
              <a:rPr lang="ru-RU" smtClean="0"/>
              <a:pPr/>
              <a:t>06.12.2025</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B106E36-FD25-4E2D-B0AA-010F637433A0}" type="datetimeFigureOut">
              <a:rPr lang="ru-RU" smtClean="0"/>
              <a:pPr/>
              <a:t>06.12.2025</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4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b="1" dirty="0">
                <a:latin typeface="Times New Roman" pitchFamily="18" charset="0"/>
                <a:cs typeface="Times New Roman" pitchFamily="18" charset="0"/>
              </a:rPr>
              <a:t>Оценка экономической и социальной эффективности управления персоналом</a:t>
            </a:r>
            <a:endParaRPr lang="ru-RU"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2000" dirty="0">
                <a:latin typeface="Times New Roman" pitchFamily="18" charset="0"/>
                <a:cs typeface="Times New Roman" pitchFamily="18" charset="0"/>
              </a:rPr>
              <a:t>Организационный эффект должен выражать суть организационной эффективности организации управления персоналом. Следовательно, </a:t>
            </a:r>
            <a:r>
              <a:rPr lang="ru-RU" sz="2000" dirty="0" err="1">
                <a:latin typeface="Times New Roman" pitchFamily="18" charset="0"/>
                <a:cs typeface="Times New Roman" pitchFamily="18" charset="0"/>
              </a:rPr>
              <a:t>пpи</a:t>
            </a:r>
            <a:r>
              <a:rPr lang="ru-RU" sz="2000" dirty="0">
                <a:latin typeface="Times New Roman" pitchFamily="18" charset="0"/>
                <a:cs typeface="Times New Roman" pitchFamily="18" charset="0"/>
              </a:rPr>
              <a:t> определении организационного эффекта должна быть учтена степень готовности системы управления персоналом к достижению социально экономического эффекта, то есть степень организационной готовности системы управления персоналом к функционированию. При этом выражением организационной эффективности может служить интегральный результат функционирования системы управления персоналом, в качестве которого нами принята социально-экономическая эффективность управления персоналом.</a:t>
            </a:r>
          </a:p>
          <a:p>
            <a:pPr marL="0" indent="533400">
              <a:lnSpc>
                <a:spcPct val="120000"/>
              </a:lnSpc>
              <a:buNone/>
            </a:pPr>
            <a:r>
              <a:rPr lang="ru-RU" sz="2000" dirty="0">
                <a:latin typeface="Times New Roman" pitchFamily="18" charset="0"/>
                <a:cs typeface="Times New Roman" pitchFamily="18" charset="0"/>
              </a:rPr>
              <a:t>Поскольку анализ организации управления, подразумевав соотнесение достигнутых результатов с запланированными. То организационная эффективность, по нашему мнению, должна определяться на основе второго методологического подхода.</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92500" lnSpcReduction="10000"/>
          </a:bodyPr>
          <a:lstStyle/>
          <a:p>
            <a:pPr marL="0" indent="533400">
              <a:lnSpc>
                <a:spcPct val="110000"/>
              </a:lnSpc>
              <a:buNone/>
            </a:pPr>
            <a:r>
              <a:rPr lang="ru-RU" dirty="0">
                <a:latin typeface="Times New Roman" pitchFamily="18" charset="0"/>
                <a:cs typeface="Times New Roman" pitchFamily="18" charset="0"/>
              </a:rPr>
              <a:t>Возвращаясь к рассмотрению проблем определения социально экономической эффективности управления персоналом, следует отметить что поскольку оценка эффективности должна быть выражена определенной величиной, то как знаменатель, так и числитель отношений эффекта к затратам должны быть количественно выражены. В силу этого при применении первого методологического подхода к анализу эффективности управления персоналом как экономический, так и социальный эффект должны быть выражены в стоимостной форме.</a:t>
            </a:r>
          </a:p>
          <a:p>
            <a:pPr marL="0" indent="533400">
              <a:lnSpc>
                <a:spcPct val="110000"/>
              </a:lnSpc>
              <a:buNone/>
            </a:pPr>
            <a:r>
              <a:rPr lang="ru-RU" i="1" dirty="0">
                <a:latin typeface="Times New Roman" pitchFamily="18" charset="0"/>
                <a:cs typeface="Times New Roman" pitchFamily="18" charset="0"/>
              </a:rPr>
              <a:t>Для решения задач расчета </a:t>
            </a:r>
            <a:r>
              <a:rPr lang="ru-RU" dirty="0">
                <a:latin typeface="Times New Roman" pitchFamily="18" charset="0"/>
                <a:cs typeface="Times New Roman" pitchFamily="18" charset="0"/>
              </a:rPr>
              <a:t>величины получаемого эффекта могут быть применены методы прямого и косвенного счета.</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809832"/>
          </a:xfrm>
        </p:spPr>
        <p:txBody>
          <a:bodyPr>
            <a:normAutofit fontScale="92500"/>
          </a:bodyPr>
          <a:lstStyle/>
          <a:p>
            <a:pPr marL="0" indent="533400">
              <a:lnSpc>
                <a:spcPct val="110000"/>
              </a:lnSpc>
              <a:buNone/>
            </a:pPr>
            <a:r>
              <a:rPr lang="ru-RU" dirty="0">
                <a:latin typeface="Times New Roman" pitchFamily="18" charset="0"/>
                <a:cs typeface="Times New Roman" pitchFamily="18" charset="0"/>
              </a:rPr>
              <a:t>Метод косвенного счета предполагает проведение расчета стоимостной оценки эффекта производить опосредованно, через </a:t>
            </a:r>
            <a:r>
              <a:rPr lang="ru-RU" i="1" dirty="0">
                <a:latin typeface="Times New Roman" pitchFamily="18" charset="0"/>
                <a:cs typeface="Times New Roman" pitchFamily="18" charset="0"/>
              </a:rPr>
              <a:t>получаемые результаты </a:t>
            </a:r>
            <a:r>
              <a:rPr lang="ru-RU" dirty="0">
                <a:latin typeface="Times New Roman" pitchFamily="18" charset="0"/>
                <a:cs typeface="Times New Roman" pitchFamily="18" charset="0"/>
              </a:rPr>
              <a:t>деятельности оцениваемого объекта. Этот метод основан на принципах теории потребительной стоимости благодаря наличию комплекса полезных свойств, формирующих потребительную стоимость того или иного товара, его применение в сфере потребления обусловливает образование эффекта". Для расчета эффекта управления персоналом на основе применения данного метода необходимо определение потребительных стоимостей результатов процесса управления - социальных и экономических.</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92500"/>
          </a:bodyPr>
          <a:lstStyle/>
          <a:p>
            <a:pPr marL="0" indent="533400">
              <a:lnSpc>
                <a:spcPct val="110000"/>
              </a:lnSpc>
              <a:buNone/>
            </a:pPr>
            <a:r>
              <a:rPr lang="ru-RU" dirty="0">
                <a:latin typeface="Times New Roman" pitchFamily="18" charset="0"/>
                <a:cs typeface="Times New Roman" pitchFamily="18" charset="0"/>
              </a:rPr>
              <a:t>Если для расчета величины экономического эффекта данный метод вполне применим, поскольку в результате управления трудом работника формируется конкретная потребительная стоимость, то для расчета социальной эффективности применение данного метода затруднительно. Причиной сложности расчета социального эффекта на основе метода косвенного счета является то, что в удовлетворении потребностей работников управление персоналом осуществляет лишь управление предоставлением работнику комплекса существующих определенных льгот. При этом учесть вклад этого комплекса в создание потребительной стоимости работником не представляется возможным.</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1900" dirty="0">
                <a:latin typeface="Times New Roman" pitchFamily="18" charset="0"/>
                <a:cs typeface="Times New Roman" pitchFamily="18" charset="0"/>
              </a:rPr>
              <a:t>В этой связи представляет интерес метод прямого счета величины экономического эффекта. Его суть при расчете социально-экономического эффекта управления персоналом сводится к оценке "рыночной" стоимости работников, являющихся объектами управления, то есть к оценке величины капиталовложений в работников.</a:t>
            </a:r>
          </a:p>
          <a:p>
            <a:pPr marL="0" indent="533400">
              <a:lnSpc>
                <a:spcPct val="120000"/>
              </a:lnSpc>
              <a:buNone/>
            </a:pPr>
            <a:r>
              <a:rPr lang="ru-RU" sz="1900" dirty="0">
                <a:latin typeface="Times New Roman" pitchFamily="18" charset="0"/>
                <a:cs typeface="Times New Roman" pitchFamily="18" charset="0"/>
              </a:rPr>
              <a:t>Рассмотрим второй методологический подход к оценке эффективности организации УП - соизмерение полученного полезного конечного результата с предварительно заданным результатом, для оценки степени достижения поставленной цели. По нашему мнению соотношение фактически полученных результатов деятельности системы управления персоналом с результатами, предусмотренными плановыми заданиями, действующими нормативами и с целевыми установками функционирования системы УП будет характеризовать степень достижения поставленной цели, а следовательно и полученный социально-экономический или организационный эффект, то есть данный подход позволяет в численной форме выразить эффективность организации УП.</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2400" dirty="0">
                <a:latin typeface="Times New Roman" pitchFamily="18" charset="0"/>
                <a:cs typeface="Times New Roman" pitchFamily="18" charset="0"/>
              </a:rPr>
              <a:t>В данном подходе устраняется проблема соотнесения величин экономического и социального эффекта организации УП, поскольку степень достижения производственных, социальных или организационных целей управления может быть представлена безразмерными величинами</a:t>
            </a:r>
          </a:p>
          <a:p>
            <a:pPr marL="0" indent="533400">
              <a:lnSpc>
                <a:spcPct val="120000"/>
              </a:lnSpc>
              <a:buNone/>
            </a:pPr>
            <a:r>
              <a:rPr lang="ru-RU" sz="2400" dirty="0">
                <a:latin typeface="Times New Roman" pitchFamily="18" charset="0"/>
                <a:cs typeface="Times New Roman" pitchFamily="18" charset="0"/>
              </a:rPr>
              <a:t>С нашей точки зрения главными требованиями к разработке механизма оценки эффективности функционирования любой системы являются объективность и достоверность, ее совокупный, интегральный характер, количественная определенность. В этой связи подход в расчете величины социально-экономического эффекта путем выражения степени достижения поставленных целей безразмерными величинами представляется наиболее соответствующим данным требованиям.</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809832"/>
          </a:xfrm>
        </p:spPr>
        <p:txBody>
          <a:bodyPr>
            <a:noAutofit/>
          </a:bodyPr>
          <a:lstStyle/>
          <a:p>
            <a:pPr marL="0" indent="533400">
              <a:lnSpc>
                <a:spcPct val="120000"/>
              </a:lnSpc>
              <a:buNone/>
            </a:pPr>
            <a:r>
              <a:rPr lang="ru-RU" sz="1600" dirty="0">
                <a:latin typeface="Times New Roman" pitchFamily="18" charset="0"/>
                <a:cs typeface="Times New Roman" pitchFamily="18" charset="0"/>
              </a:rPr>
              <a:t>Таким образом, на основании проведенного анализа, видно, что в основу разработки механизма оценки социально-экономической эффективности организации УП должны быть положены следующие принципы:</a:t>
            </a:r>
          </a:p>
          <a:p>
            <a:pPr marL="0" indent="533400">
              <a:lnSpc>
                <a:spcPct val="120000"/>
              </a:lnSpc>
              <a:buNone/>
            </a:pPr>
            <a:r>
              <a:rPr lang="ru-RU" sz="1600" dirty="0">
                <a:latin typeface="Times New Roman" pitchFamily="18" charset="0"/>
                <a:cs typeface="Times New Roman" pitchFamily="18" charset="0"/>
              </a:rPr>
              <a:t>1. Оценка эффективности организации УП должна иметь количественное выражение и носить интегральный характер, то есть учитывать влияние всего комплекса факторов, формирующих уровень эффективности.</a:t>
            </a:r>
          </a:p>
          <a:p>
            <a:pPr marL="0" indent="533400">
              <a:lnSpc>
                <a:spcPct val="120000"/>
              </a:lnSpc>
              <a:buNone/>
            </a:pPr>
            <a:r>
              <a:rPr lang="ru-RU" sz="1600" dirty="0">
                <a:latin typeface="Times New Roman" pitchFamily="18" charset="0"/>
                <a:cs typeface="Times New Roman" pitchFamily="18" charset="0"/>
              </a:rPr>
              <a:t>2. Оценка эффективности организации УП может быть обеспечена системой показателей, включающих в себя несколько иерархических уровней и отражающих степень достижения заданного результата.</a:t>
            </a:r>
          </a:p>
          <a:p>
            <a:pPr marL="0" indent="533400">
              <a:lnSpc>
                <a:spcPct val="120000"/>
              </a:lnSpc>
              <a:buNone/>
            </a:pPr>
            <a:r>
              <a:rPr lang="ru-RU" sz="1600" dirty="0">
                <a:latin typeface="Times New Roman" pitchFamily="18" charset="0"/>
                <a:cs typeface="Times New Roman" pitchFamily="18" charset="0"/>
              </a:rPr>
              <a:t>3. Основным заданным результатом следует считать потребность предприятия в человеческих ресурсах требуемого количества и качества, потребности работающих на предприятии</a:t>
            </a:r>
          </a:p>
          <a:p>
            <a:pPr marL="0" indent="533400">
              <a:lnSpc>
                <a:spcPct val="120000"/>
              </a:lnSpc>
              <a:buNone/>
            </a:pPr>
            <a:r>
              <a:rPr lang="ru-RU" sz="1600" dirty="0">
                <a:latin typeface="Times New Roman" pitchFamily="18" charset="0"/>
                <a:cs typeface="Times New Roman" pitchFamily="18" charset="0"/>
              </a:rPr>
              <a:t>4. Основным результатом, достигнутым в процессе организации УП, следует считать изменения в состоянии персонала, кадровой ситуации на предприятии за конкретный период, выраженные также через систему безразмерных показателей.</a:t>
            </a:r>
          </a:p>
          <a:p>
            <a:pPr marL="0" indent="533400">
              <a:lnSpc>
                <a:spcPct val="120000"/>
              </a:lnSpc>
              <a:buNone/>
            </a:pPr>
            <a:r>
              <a:rPr lang="ru-RU" sz="1600" dirty="0">
                <a:latin typeface="Times New Roman" pitchFamily="18" charset="0"/>
                <a:cs typeface="Times New Roman" pitchFamily="18" charset="0"/>
              </a:rPr>
              <a:t>5. Конечный полезный результат, отражающий реальный социально-экономический эффект, получается путем корректировки основного результата, механизмом которой является совершенствование организации УП.</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809832"/>
          </a:xfrm>
        </p:spPr>
        <p:txBody>
          <a:bodyPr>
            <a:noAutofit/>
          </a:bodyPr>
          <a:lstStyle/>
          <a:p>
            <a:pPr marL="0" indent="533400">
              <a:lnSpc>
                <a:spcPct val="120000"/>
              </a:lnSpc>
              <a:buNone/>
            </a:pPr>
            <a:r>
              <a:rPr lang="ru-RU" sz="2000" dirty="0">
                <a:latin typeface="Times New Roman" pitchFamily="18" charset="0"/>
                <a:cs typeface="Times New Roman" pitchFamily="18" charset="0"/>
              </a:rPr>
              <a:t>Завершая рассмотрение современных проблем управления персоналом предприятий, можно сделать следующие выводы:</a:t>
            </a:r>
          </a:p>
          <a:p>
            <a:pPr marL="0" indent="533400">
              <a:lnSpc>
                <a:spcPct val="120000"/>
              </a:lnSpc>
              <a:buNone/>
            </a:pPr>
            <a:r>
              <a:rPr lang="ru-RU" sz="2000" dirty="0">
                <a:latin typeface="Times New Roman" pitchFamily="18" charset="0"/>
                <a:cs typeface="Times New Roman" pitchFamily="18" charset="0"/>
              </a:rPr>
              <a:t>1. Управление персоналом предприятия как система должно рассматриваться в трех аспектах:</a:t>
            </a:r>
          </a:p>
          <a:p>
            <a:pPr marL="0" indent="533400">
              <a:lnSpc>
                <a:spcPct val="120000"/>
              </a:lnSpc>
              <a:buNone/>
            </a:pPr>
            <a:r>
              <a:rPr lang="ru-RU" sz="2000" i="1" dirty="0">
                <a:latin typeface="Times New Roman" pitchFamily="18" charset="0"/>
                <a:cs typeface="Times New Roman" pitchFamily="18" charset="0"/>
              </a:rPr>
              <a:t>- </a:t>
            </a:r>
            <a:r>
              <a:rPr lang="ru-RU" sz="2000" dirty="0">
                <a:latin typeface="Times New Roman" pitchFamily="18" charset="0"/>
                <a:cs typeface="Times New Roman" pitchFamily="18" charset="0"/>
              </a:rPr>
              <a:t>экономическом (в этом аспекте управление персоналом должно быть направлено на удовлетворение потребностей производства в работниках требуемого количества, качества и в заданные сроки),</a:t>
            </a:r>
          </a:p>
          <a:p>
            <a:pPr marL="0" indent="533400">
              <a:lnSpc>
                <a:spcPct val="120000"/>
              </a:lnSpc>
              <a:buNone/>
            </a:pPr>
            <a:r>
              <a:rPr lang="ru-RU" sz="2000" i="1" dirty="0">
                <a:latin typeface="Times New Roman" pitchFamily="18" charset="0"/>
                <a:cs typeface="Times New Roman" pitchFamily="18" charset="0"/>
              </a:rPr>
              <a:t>- </a:t>
            </a:r>
            <a:r>
              <a:rPr lang="ru-RU" sz="2000" dirty="0">
                <a:latin typeface="Times New Roman" pitchFamily="18" charset="0"/>
                <a:cs typeface="Times New Roman" pitchFamily="18" charset="0"/>
              </a:rPr>
              <a:t>социальном (в социальном аспекте управление персоналом должно быть направлено на удовлетворение потребностей работников),</a:t>
            </a:r>
          </a:p>
          <a:p>
            <a:pPr marL="0" indent="533400">
              <a:lnSpc>
                <a:spcPct val="120000"/>
              </a:lnSpc>
              <a:buNone/>
            </a:pPr>
            <a:r>
              <a:rPr lang="ru-RU" sz="2000" dirty="0">
                <a:latin typeface="Times New Roman" pitchFamily="18" charset="0"/>
                <a:cs typeface="Times New Roman" pitchFamily="18" charset="0"/>
              </a:rPr>
              <a:t>- организационном (в организационном аспекте управление персоналом должно рассматриваться как система, целью которой является достижение социально-экономических целей управления).</a:t>
            </a:r>
          </a:p>
          <a:p>
            <a:pPr marL="0" indent="533400">
              <a:lnSpc>
                <a:spcPct val="120000"/>
              </a:lnSpc>
              <a:buNone/>
            </a:pPr>
            <a:r>
              <a:rPr lang="ru-RU" sz="2000" dirty="0">
                <a:latin typeface="Times New Roman" pitchFamily="18" charset="0"/>
                <a:cs typeface="Times New Roman" pitchFamily="18" charset="0"/>
              </a:rPr>
              <a:t>2. Механизмом реализации процесса УП является кадровая стратегия, конкретизированная под четко определенные цели УП и реализуемая посредством кадровой политики.</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1400" dirty="0">
                <a:latin typeface="Times New Roman" pitchFamily="18" charset="0"/>
                <a:cs typeface="Times New Roman" pitchFamily="18" charset="0"/>
              </a:rPr>
              <a:t>3. Управление персоналом как система характеризуется такими признаками, как наличие цели управления (удовлетворение потребности производственной системы в персонале и удовлетворение потребностей работающих в профессиональном и личностном развитии); наличие объекта воздействия системы, (персонал предприятия); наличие субъекта управления системой (руководитель службы управления персоналом, руководители отделов); наличие управляющих воздействий (мероприятия по управлению персоналом); наличие элементов системы (функциональных подсистем); наличие взаимосвязей между элементами (организационная структура и организационные процессы).</a:t>
            </a:r>
          </a:p>
          <a:p>
            <a:pPr marL="0" indent="533400">
              <a:lnSpc>
                <a:spcPct val="120000"/>
              </a:lnSpc>
              <a:buNone/>
            </a:pPr>
            <a:r>
              <a:rPr lang="ru-RU" sz="1400" dirty="0">
                <a:latin typeface="Times New Roman" pitchFamily="18" charset="0"/>
                <a:cs typeface="Times New Roman" pitchFamily="18" charset="0"/>
              </a:rPr>
              <a:t>4. Эффективно-функционирующая организация управления персоналом предприятия может быть обеспечена за счет учета исторических закономерностей развития концепций управления персоналом.</a:t>
            </a:r>
          </a:p>
          <a:p>
            <a:pPr marL="0" indent="533400">
              <a:lnSpc>
                <a:spcPct val="120000"/>
              </a:lnSpc>
              <a:buNone/>
            </a:pPr>
            <a:r>
              <a:rPr lang="ru-RU" sz="1400" dirty="0">
                <a:latin typeface="Times New Roman" pitchFamily="18" charset="0"/>
                <a:cs typeface="Times New Roman" pitchFamily="18" charset="0"/>
              </a:rPr>
              <a:t>5.Этапы развития рыночных отношений обусловливают эволюцию концепций управления персоналом. Адаптационные изменения в системе управления персоналом находят свое выражение в изменении моделей и философии управления персоналом, изменении функций и организации управления персоналом. Эту взаимосвязь следует учитывать при создании структур управления персоналом предприятий.</a:t>
            </a:r>
          </a:p>
          <a:p>
            <a:pPr marL="0" indent="533400">
              <a:lnSpc>
                <a:spcPct val="120000"/>
              </a:lnSpc>
              <a:buNone/>
            </a:pPr>
            <a:r>
              <a:rPr lang="ru-RU" sz="1400" dirty="0">
                <a:latin typeface="Times New Roman" pitchFamily="18" charset="0"/>
                <a:cs typeface="Times New Roman" pitchFamily="18" charset="0"/>
              </a:rPr>
              <a:t>6.Социально-экономическая эффективность организации управления персоналом может быть оценена путем соотнесения выявленной степени достижения поставленных целей управления персоналом с затратами на достижение целей.</a:t>
            </a:r>
          </a:p>
          <a:p>
            <a:pPr marL="0" indent="533400">
              <a:lnSpc>
                <a:spcPct val="120000"/>
              </a:lnSpc>
              <a:buNone/>
            </a:pPr>
            <a:r>
              <a:rPr lang="ru-RU" sz="1400" dirty="0">
                <a:latin typeface="Times New Roman" pitchFamily="18" charset="0"/>
                <a:cs typeface="Times New Roman" pitchFamily="18" charset="0"/>
              </a:rPr>
              <a:t>7. Степень готовности системы управления персоналом реализовывать поставленные перед ней цели может быть оценена через организационную эффективность системы управления персоналом, путем определения типа кадровой политики предприятия через функциональные, организационные и системные признаки.</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792088"/>
          </a:xfrm>
        </p:spPr>
        <p:txBody>
          <a:bodyPr>
            <a:noAutofit/>
          </a:bodyPr>
          <a:lstStyle/>
          <a:p>
            <a:r>
              <a:rPr lang="ru-RU" sz="2000" b="1" dirty="0">
                <a:latin typeface="Times New Roman" pitchFamily="18" charset="0"/>
                <a:cs typeface="Times New Roman" pitchFamily="18" charset="0"/>
              </a:rPr>
              <a:t>Оценка экономических результатов и затрат, связанных с совершенствованием управления персоналом.</a:t>
            </a:r>
            <a:endParaRPr lang="ru-RU" sz="20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340768"/>
            <a:ext cx="8229600" cy="5233768"/>
          </a:xfrm>
        </p:spPr>
        <p:txBody>
          <a:bodyPr>
            <a:normAutofit fontScale="77500" lnSpcReduction="20000"/>
          </a:bodyPr>
          <a:lstStyle/>
          <a:p>
            <a:pPr marL="0" indent="533400">
              <a:lnSpc>
                <a:spcPct val="120000"/>
              </a:lnSpc>
              <a:buNone/>
            </a:pPr>
            <a:r>
              <a:rPr lang="ru-RU" dirty="0">
                <a:latin typeface="Times New Roman" pitchFamily="18" charset="0"/>
                <a:cs typeface="Times New Roman" pitchFamily="18" charset="0"/>
              </a:rPr>
              <a:t>Оценка экономических результатов совершенствования системы и технологии правления персоналом</a:t>
            </a:r>
          </a:p>
          <a:p>
            <a:pPr marL="0" indent="533400">
              <a:lnSpc>
                <a:spcPct val="120000"/>
              </a:lnSpc>
              <a:buNone/>
            </a:pPr>
            <a:r>
              <a:rPr lang="ru-RU" dirty="0">
                <a:latin typeface="Times New Roman" pitchFamily="18" charset="0"/>
                <a:cs typeface="Times New Roman" pitchFamily="18" charset="0"/>
              </a:rPr>
              <a:t>Расчету экономических результатов в сфере управления должен предшествовать анализ состояния следующих подсистем системы управления персоналом: линейного руководства, планирования и маркетинга персонала, найма и учета персонала, трудовых отношений, условий труда, развития персонала, мотивации и стимулирования персонала, социального развития, развития </a:t>
            </a:r>
            <a:r>
              <a:rPr lang="ru-RU" dirty="0" err="1">
                <a:latin typeface="Times New Roman" pitchFamily="18" charset="0"/>
                <a:cs typeface="Times New Roman" pitchFamily="18" charset="0"/>
              </a:rPr>
              <a:t>оргструктур</a:t>
            </a:r>
            <a:r>
              <a:rPr lang="ru-RU" dirty="0">
                <a:latin typeface="Times New Roman" pitchFamily="18" charset="0"/>
                <a:cs typeface="Times New Roman" pitchFamily="18" charset="0"/>
              </a:rPr>
              <a:t> управления, правового обеспечения управления персоналом, информационного обеспечения управления персоналом организации. Анализ каждой из этих подсистем следует осуществлять в разрезе следующих элементов: функции управления, </a:t>
            </a:r>
            <a:r>
              <a:rPr lang="ru-RU" dirty="0" err="1">
                <a:latin typeface="Times New Roman" pitchFamily="18" charset="0"/>
                <a:cs typeface="Times New Roman" pitchFamily="18" charset="0"/>
              </a:rPr>
              <a:t>оргструктура</a:t>
            </a:r>
            <a:r>
              <a:rPr lang="ru-RU" dirty="0">
                <a:latin typeface="Times New Roman" pitchFamily="18" charset="0"/>
                <a:cs typeface="Times New Roman" pitchFamily="18" charset="0"/>
              </a:rPr>
              <a:t> управления, кадры управления, технические средства управления, информация, методы организации управления, технология управления, решения.</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92696"/>
            <a:ext cx="8229600" cy="1066800"/>
          </a:xfrm>
        </p:spPr>
        <p:txBody>
          <a:bodyPr>
            <a:noAutofit/>
          </a:bodyPr>
          <a:lstStyle/>
          <a:p>
            <a:r>
              <a:rPr lang="ru-RU" sz="2400" b="1" dirty="0">
                <a:latin typeface="Times New Roman" pitchFamily="18" charset="0"/>
                <a:cs typeface="Times New Roman" pitchFamily="18" charset="0"/>
              </a:rPr>
              <a:t>Сущность и показатели оценки экономической и социальной эффективности управления персоналом организации.</a:t>
            </a:r>
            <a:endParaRPr lang="ru-RU" sz="24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772816"/>
            <a:ext cx="8229600" cy="4801720"/>
          </a:xfrm>
        </p:spPr>
        <p:txBody>
          <a:bodyPr>
            <a:noAutofit/>
          </a:bodyPr>
          <a:lstStyle/>
          <a:p>
            <a:pPr marL="0" indent="533400">
              <a:buNone/>
            </a:pPr>
            <a:r>
              <a:rPr lang="ru-RU" sz="2000" dirty="0">
                <a:latin typeface="Times New Roman" pitchFamily="18" charset="0"/>
                <a:cs typeface="Times New Roman" pitchFamily="18" charset="0"/>
              </a:rPr>
              <a:t>В экономической теории эффективность определяется как функция достигнутых результатов и затраченных на это ресурсов.</a:t>
            </a:r>
          </a:p>
          <a:p>
            <a:pPr marL="0" indent="533400">
              <a:buNone/>
            </a:pPr>
            <a:r>
              <a:rPr lang="ru-RU" sz="2000" dirty="0">
                <a:latin typeface="Times New Roman" pitchFamily="18" charset="0"/>
                <a:cs typeface="Times New Roman" pitchFamily="18" charset="0"/>
              </a:rPr>
              <a:t>Таким образом, говоря об эффективности управления персоналом, следует учитывать ее следующие компоненты.</a:t>
            </a:r>
          </a:p>
          <a:p>
            <a:pPr marL="0" indent="533400">
              <a:buNone/>
            </a:pPr>
            <a:r>
              <a:rPr lang="ru-RU" sz="2000" dirty="0">
                <a:latin typeface="Times New Roman" pitchFamily="18" charset="0"/>
                <a:cs typeface="Times New Roman" pitchFamily="18" charset="0"/>
              </a:rPr>
              <a:t>1. Собственно эффективность управления персоналом, складывающаяся из экономической и социальной эффективности управления.</a:t>
            </a:r>
          </a:p>
          <a:p>
            <a:pPr marL="0" indent="533400">
              <a:buNone/>
            </a:pPr>
            <a:r>
              <a:rPr lang="ru-RU" sz="2000" dirty="0">
                <a:latin typeface="Times New Roman" pitchFamily="18" charset="0"/>
                <a:cs typeface="Times New Roman" pitchFamily="18" charset="0"/>
              </a:rPr>
              <a:t>2. Эффективность организации управления персоналом, которая может быть выражена как через анализ организации управления, так и через интегральную социально-экономическую эффективность управления</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персоналом, являющуюся, в конечном итоге, общим показателем организационной эффективности.</a:t>
            </a:r>
          </a:p>
          <a:p>
            <a:pPr marL="0" indent="533400">
              <a:buNone/>
            </a:pPr>
            <a:r>
              <a:rPr lang="ru-RU" sz="2000" dirty="0">
                <a:latin typeface="Times New Roman" pitchFamily="18" charset="0"/>
                <a:cs typeface="Times New Roman" pitchFamily="18" charset="0"/>
              </a:rPr>
              <a:t>Для оценки экономической эффективности кадровых мероприятий службы управления персоналом вводятся общие и частные показатели эффективности.</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1900" dirty="0">
                <a:latin typeface="Times New Roman" pitchFamily="18" charset="0"/>
                <a:cs typeface="Times New Roman" pitchFamily="18" charset="0"/>
              </a:rPr>
              <a:t>Такой анализ позволяет определить состояние отдельных подсистем и их элементов, вскрыть резервы по </a:t>
            </a:r>
            <a:r>
              <a:rPr lang="ru-RU" sz="1900" dirty="0" err="1">
                <a:latin typeface="Times New Roman" pitchFamily="18" charset="0"/>
                <a:cs typeface="Times New Roman" pitchFamily="18" charset="0"/>
              </a:rPr>
              <a:t>совершенствовованию</a:t>
            </a:r>
            <a:r>
              <a:rPr lang="ru-RU" sz="1900" dirty="0">
                <a:latin typeface="Times New Roman" pitchFamily="18" charset="0"/>
                <a:cs typeface="Times New Roman" pitchFamily="18" charset="0"/>
              </a:rPr>
              <a:t> их функционирования, разработать проектные мероприятия и собрать необходимые данные для расчета экономических результатов и затрат, связанных с реализацией проекта по формулам, приведенным в приложении А. Расчет экономических результатов следует начинать с определения тех непроизводственных факторов, действие которых благоприятно влияет на эффективность управления персоналом в связи с осуществлением того или иного мероприятия по совершенствованию функционирования той или иной подсистемы системы управления персоналом организации.</a:t>
            </a:r>
          </a:p>
          <a:p>
            <a:pPr marL="0" indent="533400">
              <a:lnSpc>
                <a:spcPct val="120000"/>
              </a:lnSpc>
              <a:buNone/>
            </a:pPr>
            <a:r>
              <a:rPr lang="ru-RU" sz="1900" dirty="0">
                <a:latin typeface="Times New Roman" pitchFamily="18" charset="0"/>
                <a:cs typeface="Times New Roman" pitchFamily="18" charset="0"/>
              </a:rPr>
              <a:t>Расчету экономических результатов в сферах производства и эксплуатации продукции должен предшествовать анализ состояния производства и эксплуатации продукции по следующим элементам производственной системы: производственные функции, организационная структура производства, кадры производства, средства труда, предметы труда, методы организации производства, технология производства, продукция (услуги).</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1800" dirty="0">
                <a:latin typeface="Times New Roman" pitchFamily="18" charset="0"/>
                <a:cs typeface="Times New Roman" pitchFamily="18" charset="0"/>
              </a:rPr>
              <a:t>Расчет затрат, связанных с совершенствованием системы и технологии управления персоналом</a:t>
            </a:r>
          </a:p>
          <a:p>
            <a:pPr marL="0" indent="533400">
              <a:lnSpc>
                <a:spcPct val="120000"/>
              </a:lnSpc>
              <a:buNone/>
            </a:pPr>
            <a:r>
              <a:rPr lang="ru-RU" sz="1800" dirty="0">
                <a:latin typeface="Times New Roman" pitchFamily="18" charset="0"/>
                <a:cs typeface="Times New Roman" pitchFamily="18" charset="0"/>
              </a:rPr>
              <a:t>Затраты на совершенствование системы и технологии управления персоналом подразделяются на единовременные и текущие. Зачастую эти затраты значительны, поэтому их необходимо учитывать при оценке экономической эффективности совершенствования системы и технологии управления персоналом организации.</a:t>
            </a:r>
          </a:p>
          <a:p>
            <a:pPr marL="0" indent="533400">
              <a:lnSpc>
                <a:spcPct val="120000"/>
              </a:lnSpc>
              <a:buNone/>
            </a:pPr>
            <a:r>
              <a:rPr lang="ru-RU" sz="1800" dirty="0">
                <a:latin typeface="Times New Roman" pitchFamily="18" charset="0"/>
                <a:cs typeface="Times New Roman" pitchFamily="18" charset="0"/>
              </a:rPr>
              <a:t>Единовременные затраты на совершенствование управления персоналом (</a:t>
            </a:r>
            <a:r>
              <a:rPr lang="ru-RU" sz="1800" dirty="0" err="1">
                <a:latin typeface="Times New Roman" pitchFamily="18" charset="0"/>
                <a:cs typeface="Times New Roman" pitchFamily="18" charset="0"/>
              </a:rPr>
              <a:t>Kу</a:t>
            </a:r>
            <a:r>
              <a:rPr lang="ru-RU" sz="1800" dirty="0">
                <a:latin typeface="Times New Roman" pitchFamily="18" charset="0"/>
                <a:cs typeface="Times New Roman" pitchFamily="18" charset="0"/>
              </a:rPr>
              <a:t>) включают составляющие:</a:t>
            </a:r>
          </a:p>
          <a:p>
            <a:pPr marL="0" indent="533400">
              <a:lnSpc>
                <a:spcPct val="120000"/>
              </a:lnSpc>
              <a:buNone/>
            </a:pPr>
            <a:r>
              <a:rPr lang="ru-RU" sz="1800" dirty="0">
                <a:latin typeface="Times New Roman" pitchFamily="18" charset="0"/>
                <a:cs typeface="Times New Roman" pitchFamily="18" charset="0"/>
              </a:rPr>
              <a:t>Ку1 — </a:t>
            </a:r>
            <a:r>
              <a:rPr lang="ru-RU" sz="1800" dirty="0" err="1">
                <a:latin typeface="Times New Roman" pitchFamily="18" charset="0"/>
                <a:cs typeface="Times New Roman" pitchFamily="18" charset="0"/>
              </a:rPr>
              <a:t>предпроизводственные</a:t>
            </a:r>
            <a:r>
              <a:rPr lang="ru-RU" sz="1800" dirty="0">
                <a:latin typeface="Times New Roman" pitchFamily="18" charset="0"/>
                <a:cs typeface="Times New Roman" pitchFamily="18" charset="0"/>
              </a:rPr>
              <a:t> затраты;</a:t>
            </a:r>
          </a:p>
          <a:p>
            <a:pPr marL="0" indent="533400">
              <a:lnSpc>
                <a:spcPct val="120000"/>
              </a:lnSpc>
              <a:buNone/>
            </a:pPr>
            <a:r>
              <a:rPr lang="ru-RU" sz="1800" dirty="0">
                <a:latin typeface="Times New Roman" pitchFamily="18" charset="0"/>
                <a:cs typeface="Times New Roman" pitchFamily="18" charset="0"/>
              </a:rPr>
              <a:t>Ку2 — капитальные вложения в управление, связанные с внедрением мероприятий;</a:t>
            </a:r>
          </a:p>
          <a:p>
            <a:pPr marL="0" indent="533400">
              <a:lnSpc>
                <a:spcPct val="120000"/>
              </a:lnSpc>
              <a:buNone/>
            </a:pPr>
            <a:r>
              <a:rPr lang="ru-RU" sz="1800" dirty="0">
                <a:latin typeface="Times New Roman" pitchFamily="18" charset="0"/>
                <a:cs typeface="Times New Roman" pitchFamily="18" charset="0"/>
              </a:rPr>
              <a:t>Ку3 — сопутствующие капитальные вложения в производство, вызванные осуществлением мероприятий;</a:t>
            </a:r>
          </a:p>
          <a:p>
            <a:pPr marL="0" indent="533400">
              <a:lnSpc>
                <a:spcPct val="120000"/>
              </a:lnSpc>
              <a:buNone/>
            </a:pPr>
            <a:r>
              <a:rPr lang="ru-RU" sz="1800" dirty="0">
                <a:latin typeface="Times New Roman" pitchFamily="18" charset="0"/>
                <a:cs typeface="Times New Roman" pitchFamily="18" charset="0"/>
              </a:rPr>
              <a:t>Ку4 — сопутствующие капитальные вложения при использовании продукции, произведенной после осуществления мероприятий, и равны</a:t>
            </a:r>
          </a:p>
          <a:p>
            <a:pPr marL="0" indent="533400">
              <a:lnSpc>
                <a:spcPct val="120000"/>
              </a:lnSpc>
              <a:buNone/>
            </a:pP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Ку</a:t>
            </a:r>
            <a:r>
              <a:rPr lang="ru-RU" sz="1800" dirty="0">
                <a:latin typeface="Times New Roman" pitchFamily="18" charset="0"/>
                <a:cs typeface="Times New Roman" pitchFamily="18" charset="0"/>
              </a:rPr>
              <a:t> = Ку1 + Ку2 + </a:t>
            </a:r>
            <a:r>
              <a:rPr lang="ru-RU" sz="1800" dirty="0" err="1">
                <a:latin typeface="Times New Roman" pitchFamily="18" charset="0"/>
                <a:cs typeface="Times New Roman" pitchFamily="18" charset="0"/>
              </a:rPr>
              <a:t>Куз</a:t>
            </a:r>
            <a:r>
              <a:rPr lang="ru-RU" sz="1800" dirty="0">
                <a:latin typeface="Times New Roman" pitchFamily="18" charset="0"/>
                <a:cs typeface="Times New Roman" pitchFamily="18" charset="0"/>
              </a:rPr>
              <a:t> + Ку4.</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1800" dirty="0">
                <a:latin typeface="Times New Roman" pitchFamily="18" charset="0"/>
                <a:cs typeface="Times New Roman" pitchFamily="18" charset="0"/>
              </a:rPr>
              <a:t>Предпроизводственные затраты (Ку1) состоят из затрат на научно-исследовательские работы, разработку и внедрение мероприятий по совершенствованию управления персоналом. Размер этих затрат определяется по сметной стоимости работ, если они выполняются по договору сторонними организациями. Если работы организация выполняет силами своих работников, то затраты следует определять по формуле</a:t>
            </a:r>
          </a:p>
          <a:p>
            <a:pPr marL="0" indent="533400">
              <a:lnSpc>
                <a:spcPct val="120000"/>
              </a:lnSpc>
              <a:buNone/>
            </a:pPr>
            <a:r>
              <a:rPr lang="ru-RU" sz="1800" dirty="0">
                <a:latin typeface="Times New Roman" pitchFamily="18" charset="0"/>
                <a:cs typeface="Times New Roman" pitchFamily="18" charset="0"/>
              </a:rPr>
              <a:t> Ку1 = Σ (3i </a:t>
            </a:r>
            <a:r>
              <a:rPr lang="ru-RU" sz="1800" dirty="0" err="1">
                <a:latin typeface="Times New Roman" pitchFamily="18" charset="0"/>
                <a:cs typeface="Times New Roman" pitchFamily="18" charset="0"/>
              </a:rPr>
              <a:t>х</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Мi</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х</a:t>
            </a:r>
            <a:r>
              <a:rPr lang="ru-RU" sz="1800" dirty="0">
                <a:latin typeface="Times New Roman" pitchFamily="18" charset="0"/>
                <a:cs typeface="Times New Roman" pitchFamily="18" charset="0"/>
              </a:rPr>
              <a:t> Кд </a:t>
            </a:r>
            <a:r>
              <a:rPr lang="ru-RU" sz="1800" dirty="0" err="1">
                <a:latin typeface="Times New Roman" pitchFamily="18" charset="0"/>
                <a:cs typeface="Times New Roman" pitchFamily="18" charset="0"/>
              </a:rPr>
              <a:t>х</a:t>
            </a:r>
            <a:r>
              <a:rPr lang="ru-RU" sz="1800" dirty="0">
                <a:latin typeface="Times New Roman" pitchFamily="18" charset="0"/>
                <a:cs typeface="Times New Roman" pitchFamily="18" charset="0"/>
              </a:rPr>
              <a:t> Кс + </a:t>
            </a:r>
            <a:r>
              <a:rPr lang="ru-RU" sz="1800" dirty="0" err="1">
                <a:latin typeface="Times New Roman" pitchFamily="18" charset="0"/>
                <a:cs typeface="Times New Roman" pitchFamily="18" charset="0"/>
              </a:rPr>
              <a:t>Зр</a:t>
            </a:r>
            <a:r>
              <a:rPr lang="ru-RU" sz="1800" dirty="0">
                <a:latin typeface="Times New Roman" pitchFamily="18" charset="0"/>
                <a:cs typeface="Times New Roman" pitchFamily="18" charset="0"/>
              </a:rPr>
              <a:t>, (1)</a:t>
            </a:r>
          </a:p>
          <a:p>
            <a:pPr marL="0" indent="533400">
              <a:lnSpc>
                <a:spcPct val="120000"/>
              </a:lnSpc>
              <a:buNone/>
            </a:pPr>
            <a:r>
              <a:rPr lang="ru-RU" sz="1800" dirty="0">
                <a:latin typeface="Times New Roman" pitchFamily="18" charset="0"/>
                <a:cs typeface="Times New Roman" pitchFamily="18" charset="0"/>
              </a:rPr>
              <a:t>где 3i — месячный оклад i-го работника, занятого разработкой </a:t>
            </a:r>
            <a:r>
              <a:rPr lang="ru-RU" sz="1800" dirty="0" err="1">
                <a:latin typeface="Times New Roman" pitchFamily="18" charset="0"/>
                <a:cs typeface="Times New Roman" pitchFamily="18" charset="0"/>
              </a:rPr>
              <a:t>оргпроекта</a:t>
            </a:r>
            <a:r>
              <a:rPr lang="ru-RU" sz="1800" dirty="0">
                <a:latin typeface="Times New Roman" pitchFamily="18" charset="0"/>
                <a:cs typeface="Times New Roman" pitchFamily="18" charset="0"/>
              </a:rPr>
              <a:t>, руб.; </a:t>
            </a:r>
            <a:r>
              <a:rPr lang="ru-RU" sz="1800" dirty="0" err="1">
                <a:latin typeface="Times New Roman" pitchFamily="18" charset="0"/>
                <a:cs typeface="Times New Roman" pitchFamily="18" charset="0"/>
              </a:rPr>
              <a:t>Мi</a:t>
            </a:r>
            <a:r>
              <a:rPr lang="ru-RU" sz="1800" dirty="0">
                <a:latin typeface="Times New Roman" pitchFamily="18" charset="0"/>
                <a:cs typeface="Times New Roman" pitchFamily="18" charset="0"/>
              </a:rPr>
              <a:t>- — количество месяцев работы в году i-го работника, занятого разработкой </a:t>
            </a:r>
            <a:r>
              <a:rPr lang="ru-RU" sz="1800" dirty="0" err="1">
                <a:latin typeface="Times New Roman" pitchFamily="18" charset="0"/>
                <a:cs typeface="Times New Roman" pitchFamily="18" charset="0"/>
              </a:rPr>
              <a:t>оргпроекта</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n</a:t>
            </a:r>
            <a:r>
              <a:rPr lang="ru-RU" sz="1800" dirty="0">
                <a:latin typeface="Times New Roman" pitchFamily="18" charset="0"/>
                <a:cs typeface="Times New Roman" pitchFamily="18" charset="0"/>
              </a:rPr>
              <a:t> — количество работников, занятых разработкой </a:t>
            </a:r>
            <a:r>
              <a:rPr lang="ru-RU" sz="1800" dirty="0" err="1">
                <a:latin typeface="Times New Roman" pitchFamily="18" charset="0"/>
                <a:cs typeface="Times New Roman" pitchFamily="18" charset="0"/>
              </a:rPr>
              <a:t>оргпроекта</a:t>
            </a:r>
            <a:r>
              <a:rPr lang="ru-RU" sz="1800" dirty="0">
                <a:latin typeface="Times New Roman" pitchFamily="18" charset="0"/>
                <a:cs typeface="Times New Roman" pitchFamily="18" charset="0"/>
              </a:rPr>
              <a:t>; Кд — коэффициент, учитывающий дополнительную заработную плату; Кс - коэффициент, учитывающий размер единого социального налога; </a:t>
            </a:r>
            <a:r>
              <a:rPr lang="ru-RU" sz="1800" dirty="0" err="1">
                <a:latin typeface="Times New Roman" pitchFamily="18" charset="0"/>
                <a:cs typeface="Times New Roman" pitchFamily="18" charset="0"/>
              </a:rPr>
              <a:t>Зр</a:t>
            </a:r>
            <a:r>
              <a:rPr lang="ru-RU" sz="1800" dirty="0">
                <a:latin typeface="Times New Roman" pitchFamily="18" charset="0"/>
                <a:cs typeface="Times New Roman" pitchFamily="18" charset="0"/>
              </a:rPr>
              <a:t> — другие расходы, связанные с разработкой и внедрением </a:t>
            </a:r>
            <a:r>
              <a:rPr lang="ru-RU" sz="1800" dirty="0" err="1">
                <a:latin typeface="Times New Roman" pitchFamily="18" charset="0"/>
                <a:cs typeface="Times New Roman" pitchFamily="18" charset="0"/>
              </a:rPr>
              <a:t>оргпроекта</a:t>
            </a:r>
            <a:r>
              <a:rPr lang="ru-RU" sz="1800" dirty="0">
                <a:latin typeface="Times New Roman" pitchFamily="18" charset="0"/>
                <a:cs typeface="Times New Roman" pitchFamily="18" charset="0"/>
              </a:rPr>
              <a:t> (расходы на командировки, служебные разъезды, канцелярские, типографические, почтово-телеграфные и телефонные расходы, расходы по использованию компьютеров и оргтехники при разработке </a:t>
            </a:r>
            <a:r>
              <a:rPr lang="ru-RU" sz="1800" dirty="0" err="1">
                <a:latin typeface="Times New Roman" pitchFamily="18" charset="0"/>
                <a:cs typeface="Times New Roman" pitchFamily="18" charset="0"/>
              </a:rPr>
              <a:t>оргпроекта</a:t>
            </a:r>
            <a:r>
              <a:rPr lang="ru-RU" sz="1800" dirty="0">
                <a:latin typeface="Times New Roman" pitchFamily="18" charset="0"/>
                <a:cs typeface="Times New Roman" pitchFamily="18" charset="0"/>
              </a:rPr>
              <a:t>, расходы на повышение квалификации разработчиков </a:t>
            </a:r>
            <a:r>
              <a:rPr lang="ru-RU" sz="1800" dirty="0" err="1">
                <a:latin typeface="Times New Roman" pitchFamily="18" charset="0"/>
                <a:cs typeface="Times New Roman" pitchFamily="18" charset="0"/>
              </a:rPr>
              <a:t>оргпроекта</a:t>
            </a:r>
            <a:r>
              <a:rPr lang="ru-RU" sz="1800" dirty="0">
                <a:latin typeface="Times New Roman" pitchFamily="18" charset="0"/>
                <a:cs typeface="Times New Roman" pitchFamily="18" charset="0"/>
              </a:rPr>
              <a:t> и т.п.).</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692696"/>
            <a:ext cx="8229600" cy="4325112"/>
          </a:xfrm>
        </p:spPr>
        <p:txBody>
          <a:bodyPr>
            <a:normAutofit/>
          </a:bodyPr>
          <a:lstStyle/>
          <a:p>
            <a:pPr marL="0" indent="533400">
              <a:buNone/>
            </a:pPr>
            <a:r>
              <a:rPr lang="ru-RU" sz="2000" dirty="0">
                <a:latin typeface="Times New Roman" pitchFamily="18" charset="0"/>
                <a:cs typeface="Times New Roman" pitchFamily="18" charset="0"/>
              </a:rPr>
              <a:t>Предпроизводственные затраты можно рассчитать отдельно для каждого этапа разработки </a:t>
            </a:r>
            <a:r>
              <a:rPr lang="ru-RU" sz="2000" dirty="0" err="1">
                <a:latin typeface="Times New Roman" pitchFamily="18" charset="0"/>
                <a:cs typeface="Times New Roman" pitchFamily="18" charset="0"/>
              </a:rPr>
              <a:t>оргпроекта</a:t>
            </a:r>
            <a:r>
              <a:rPr lang="ru-RU" sz="2000" dirty="0">
                <a:latin typeface="Times New Roman" pitchFamily="18" charset="0"/>
                <a:cs typeface="Times New Roman" pitchFamily="18" charset="0"/>
              </a:rPr>
              <a:t>: разработка технико-экономического обоснования, разработка задания на </a:t>
            </a:r>
            <a:r>
              <a:rPr lang="ru-RU" sz="2000" dirty="0" err="1">
                <a:latin typeface="Times New Roman" pitchFamily="18" charset="0"/>
                <a:cs typeface="Times New Roman" pitchFamily="18" charset="0"/>
              </a:rPr>
              <a:t>оргпроектирование</a:t>
            </a:r>
            <a:r>
              <a:rPr lang="ru-RU" sz="2000" dirty="0">
                <a:latin typeface="Times New Roman" pitchFamily="18" charset="0"/>
                <a:cs typeface="Times New Roman" pitchFamily="18" charset="0"/>
              </a:rPr>
              <a:t>, разработка организационного общего проекта, разработка организационного рабочего проекта, внедрение </a:t>
            </a:r>
            <a:r>
              <a:rPr lang="ru-RU" sz="2000" dirty="0" err="1">
                <a:latin typeface="Times New Roman" pitchFamily="18" charset="0"/>
                <a:cs typeface="Times New Roman" pitchFamily="18" charset="0"/>
              </a:rPr>
              <a:t>оргпроекта</a:t>
            </a:r>
            <a:r>
              <a:rPr lang="ru-RU" sz="2000" dirty="0">
                <a:latin typeface="Times New Roman" pitchFamily="18" charset="0"/>
                <a:cs typeface="Times New Roman" pitchFamily="18" charset="0"/>
              </a:rPr>
              <a:t>, так как трудоемкость работ на разных этапах значительно отличается.</a:t>
            </a:r>
          </a:p>
          <a:p>
            <a:pPr marL="0" indent="533400">
              <a:buNone/>
            </a:pPr>
            <a:r>
              <a:rPr lang="ru-RU" sz="2000" dirty="0">
                <a:latin typeface="Times New Roman" pitchFamily="18" charset="0"/>
                <a:cs typeface="Times New Roman" pitchFamily="18" charset="0"/>
              </a:rPr>
              <a:t>Структура затрат на разработку и внедрение </a:t>
            </a:r>
            <a:r>
              <a:rPr lang="ru-RU" sz="2000" dirty="0" err="1">
                <a:latin typeface="Times New Roman" pitchFamily="18" charset="0"/>
                <a:cs typeface="Times New Roman" pitchFamily="18" charset="0"/>
              </a:rPr>
              <a:t>оргпроекта</a:t>
            </a:r>
            <a:r>
              <a:rPr lang="ru-RU" sz="2000" dirty="0">
                <a:latin typeface="Times New Roman" pitchFamily="18" charset="0"/>
                <a:cs typeface="Times New Roman" pitchFamily="18" charset="0"/>
              </a:rPr>
              <a:t> системы управления персоналом</a:t>
            </a:r>
          </a:p>
        </p:txBody>
      </p:sp>
      <p:graphicFrame>
        <p:nvGraphicFramePr>
          <p:cNvPr id="5" name="Таблица 4"/>
          <p:cNvGraphicFramePr>
            <a:graphicFrameLocks noGrp="1"/>
          </p:cNvGraphicFramePr>
          <p:nvPr/>
        </p:nvGraphicFramePr>
        <p:xfrm>
          <a:off x="539552" y="3501008"/>
          <a:ext cx="7848872" cy="2816606"/>
        </p:xfrm>
        <a:graphic>
          <a:graphicData uri="http://schemas.openxmlformats.org/drawingml/2006/table">
            <a:tbl>
              <a:tblPr firstRow="1" bandRow="1">
                <a:tableStyleId>{5C22544A-7EE6-4342-B048-85BDC9FD1C3A}</a:tableStyleId>
              </a:tblPr>
              <a:tblGrid>
                <a:gridCol w="3924436">
                  <a:extLst>
                    <a:ext uri="{9D8B030D-6E8A-4147-A177-3AD203B41FA5}">
                      <a16:colId xmlns:a16="http://schemas.microsoft.com/office/drawing/2014/main" val="20000"/>
                    </a:ext>
                  </a:extLst>
                </a:gridCol>
                <a:gridCol w="3924436">
                  <a:extLst>
                    <a:ext uri="{9D8B030D-6E8A-4147-A177-3AD203B41FA5}">
                      <a16:colId xmlns:a16="http://schemas.microsoft.com/office/drawing/2014/main" val="20001"/>
                    </a:ext>
                  </a:extLst>
                </a:gridCol>
              </a:tblGrid>
              <a:tr h="370840">
                <a:tc>
                  <a:txBody>
                    <a:bodyPr/>
                    <a:lstStyle/>
                    <a:p>
                      <a:pPr indent="450215" algn="just">
                        <a:lnSpc>
                          <a:spcPct val="107000"/>
                        </a:lnSpc>
                        <a:spcAft>
                          <a:spcPts val="0"/>
                        </a:spcAft>
                      </a:pPr>
                      <a:r>
                        <a:rPr lang="ru-RU" sz="1800" dirty="0">
                          <a:latin typeface="Times New Roman"/>
                          <a:ea typeface="Times New Roman"/>
                          <a:cs typeface="Times New Roman"/>
                        </a:rPr>
                        <a:t>Этап разработки </a:t>
                      </a:r>
                      <a:r>
                        <a:rPr lang="ru-RU" sz="1800" dirty="0" err="1">
                          <a:latin typeface="Times New Roman"/>
                          <a:ea typeface="Times New Roman"/>
                          <a:cs typeface="Times New Roman"/>
                        </a:rPr>
                        <a:t>оргпроекта</a:t>
                      </a:r>
                      <a:r>
                        <a:rPr lang="ru-RU" sz="1800" dirty="0">
                          <a:latin typeface="Times New Roman"/>
                          <a:ea typeface="Times New Roman"/>
                          <a:cs typeface="Times New Roman"/>
                        </a:rPr>
                        <a:t> </a:t>
                      </a:r>
                      <a:endParaRPr lang="ru-RU" sz="1800" dirty="0">
                        <a:latin typeface="Calibri"/>
                        <a:ea typeface="Calibri"/>
                        <a:cs typeface="Times New Roman"/>
                      </a:endParaRPr>
                    </a:p>
                  </a:txBody>
                  <a:tcPr marL="9525" marR="9525" marT="9525" marB="9525" anchor="ctr"/>
                </a:tc>
                <a:tc>
                  <a:txBody>
                    <a:bodyPr/>
                    <a:lstStyle/>
                    <a:p>
                      <a:pPr indent="450215" algn="just">
                        <a:lnSpc>
                          <a:spcPct val="107000"/>
                        </a:lnSpc>
                        <a:spcAft>
                          <a:spcPts val="0"/>
                        </a:spcAft>
                      </a:pPr>
                      <a:r>
                        <a:rPr lang="ru-RU" sz="1800" dirty="0">
                          <a:latin typeface="Times New Roman"/>
                          <a:ea typeface="Times New Roman"/>
                          <a:cs typeface="Times New Roman"/>
                        </a:rPr>
                        <a:t>Удельный вес затрат, % к итогу </a:t>
                      </a:r>
                      <a:endParaRPr lang="ru-RU" sz="1800" dirty="0">
                        <a:latin typeface="Calibri"/>
                        <a:ea typeface="Calibri"/>
                        <a:cs typeface="Times New Roman"/>
                      </a:endParaRPr>
                    </a:p>
                  </a:txBody>
                  <a:tcPr marL="9525" marR="9525" marT="9525" marB="9525" anchor="ctr"/>
                </a:tc>
                <a:extLst>
                  <a:ext uri="{0D108BD9-81ED-4DB2-BD59-A6C34878D82A}">
                    <a16:rowId xmlns:a16="http://schemas.microsoft.com/office/drawing/2014/main" val="10000"/>
                  </a:ext>
                </a:extLst>
              </a:tr>
              <a:tr h="370840">
                <a:tc>
                  <a:txBody>
                    <a:bodyPr/>
                    <a:lstStyle/>
                    <a:p>
                      <a:pPr indent="450215" algn="just">
                        <a:lnSpc>
                          <a:spcPct val="107000"/>
                        </a:lnSpc>
                        <a:spcAft>
                          <a:spcPts val="0"/>
                        </a:spcAft>
                      </a:pPr>
                      <a:r>
                        <a:rPr lang="ru-RU" sz="1800" dirty="0">
                          <a:latin typeface="Times New Roman"/>
                          <a:ea typeface="Times New Roman"/>
                          <a:cs typeface="Times New Roman"/>
                        </a:rPr>
                        <a:t>Технико-экономическое обоснование </a:t>
                      </a:r>
                      <a:endParaRPr lang="ru-RU" sz="1800" dirty="0">
                        <a:latin typeface="Calibri"/>
                        <a:ea typeface="Calibri"/>
                        <a:cs typeface="Times New Roman"/>
                      </a:endParaRPr>
                    </a:p>
                  </a:txBody>
                  <a:tcPr marL="9525" marR="9525" marT="9525" marB="9525" anchor="ctr"/>
                </a:tc>
                <a:tc>
                  <a:txBody>
                    <a:bodyPr/>
                    <a:lstStyle/>
                    <a:p>
                      <a:pPr>
                        <a:lnSpc>
                          <a:spcPct val="107000"/>
                        </a:lnSpc>
                      </a:pPr>
                      <a:endParaRPr lang="ru-RU" sz="1800" dirty="0">
                        <a:latin typeface="Calibri"/>
                        <a:ea typeface="Times New Roman"/>
                      </a:endParaRPr>
                    </a:p>
                  </a:txBody>
                  <a:tcPr marL="9525" marR="9525" marT="9525" marB="9525" anchor="ctr"/>
                </a:tc>
                <a:extLst>
                  <a:ext uri="{0D108BD9-81ED-4DB2-BD59-A6C34878D82A}">
                    <a16:rowId xmlns:a16="http://schemas.microsoft.com/office/drawing/2014/main" val="10001"/>
                  </a:ext>
                </a:extLst>
              </a:tr>
              <a:tr h="370840">
                <a:tc>
                  <a:txBody>
                    <a:bodyPr/>
                    <a:lstStyle/>
                    <a:p>
                      <a:pPr indent="450215" algn="just">
                        <a:lnSpc>
                          <a:spcPct val="107000"/>
                        </a:lnSpc>
                        <a:spcAft>
                          <a:spcPts val="0"/>
                        </a:spcAft>
                      </a:pPr>
                      <a:r>
                        <a:rPr lang="ru-RU" sz="1800" dirty="0">
                          <a:latin typeface="Times New Roman"/>
                          <a:ea typeface="Times New Roman"/>
                          <a:cs typeface="Times New Roman"/>
                        </a:rPr>
                        <a:t>Задание на </a:t>
                      </a:r>
                      <a:r>
                        <a:rPr lang="ru-RU" sz="1800" dirty="0" err="1">
                          <a:latin typeface="Times New Roman"/>
                          <a:ea typeface="Times New Roman"/>
                          <a:cs typeface="Times New Roman"/>
                        </a:rPr>
                        <a:t>оргпроектирование</a:t>
                      </a:r>
                      <a:r>
                        <a:rPr lang="ru-RU" sz="1800" dirty="0">
                          <a:latin typeface="Times New Roman"/>
                          <a:ea typeface="Times New Roman"/>
                          <a:cs typeface="Times New Roman"/>
                        </a:rPr>
                        <a:t> </a:t>
                      </a:r>
                      <a:endParaRPr lang="ru-RU" sz="1800" dirty="0">
                        <a:latin typeface="Calibri"/>
                        <a:ea typeface="Calibri"/>
                        <a:cs typeface="Times New Roman"/>
                      </a:endParaRPr>
                    </a:p>
                  </a:txBody>
                  <a:tcPr marL="9525" marR="9525" marT="9525" marB="9525" anchor="ctr"/>
                </a:tc>
                <a:tc>
                  <a:txBody>
                    <a:bodyPr/>
                    <a:lstStyle/>
                    <a:p>
                      <a:pPr>
                        <a:lnSpc>
                          <a:spcPct val="107000"/>
                        </a:lnSpc>
                      </a:pPr>
                      <a:endParaRPr lang="ru-RU" sz="1800" dirty="0">
                        <a:latin typeface="Calibri"/>
                        <a:ea typeface="Times New Roman"/>
                      </a:endParaRPr>
                    </a:p>
                  </a:txBody>
                  <a:tcPr marL="9525" marR="9525" marT="9525" marB="9525" anchor="ctr"/>
                </a:tc>
                <a:extLst>
                  <a:ext uri="{0D108BD9-81ED-4DB2-BD59-A6C34878D82A}">
                    <a16:rowId xmlns:a16="http://schemas.microsoft.com/office/drawing/2014/main" val="10002"/>
                  </a:ext>
                </a:extLst>
              </a:tr>
              <a:tr h="370840">
                <a:tc>
                  <a:txBody>
                    <a:bodyPr/>
                    <a:lstStyle/>
                    <a:p>
                      <a:pPr indent="450215" algn="just">
                        <a:lnSpc>
                          <a:spcPct val="107000"/>
                        </a:lnSpc>
                        <a:spcAft>
                          <a:spcPts val="0"/>
                        </a:spcAft>
                      </a:pPr>
                      <a:r>
                        <a:rPr lang="ru-RU" sz="1800" dirty="0">
                          <a:latin typeface="Times New Roman"/>
                          <a:ea typeface="Times New Roman"/>
                          <a:cs typeface="Times New Roman"/>
                        </a:rPr>
                        <a:t>Организационный общий проект </a:t>
                      </a:r>
                      <a:endParaRPr lang="ru-RU" sz="1800" dirty="0">
                        <a:latin typeface="Calibri"/>
                        <a:ea typeface="Calibri"/>
                        <a:cs typeface="Times New Roman"/>
                      </a:endParaRPr>
                    </a:p>
                  </a:txBody>
                  <a:tcPr marL="9525" marR="9525" marT="9525" marB="9525" anchor="ctr"/>
                </a:tc>
                <a:tc>
                  <a:txBody>
                    <a:bodyPr/>
                    <a:lstStyle/>
                    <a:p>
                      <a:pPr>
                        <a:lnSpc>
                          <a:spcPct val="107000"/>
                        </a:lnSpc>
                      </a:pPr>
                      <a:endParaRPr lang="ru-RU" sz="1800" dirty="0">
                        <a:latin typeface="Calibri"/>
                        <a:ea typeface="Times New Roman"/>
                      </a:endParaRPr>
                    </a:p>
                  </a:txBody>
                  <a:tcPr marL="9525" marR="9525" marT="9525" marB="9525" anchor="ctr"/>
                </a:tc>
                <a:extLst>
                  <a:ext uri="{0D108BD9-81ED-4DB2-BD59-A6C34878D82A}">
                    <a16:rowId xmlns:a16="http://schemas.microsoft.com/office/drawing/2014/main" val="10003"/>
                  </a:ext>
                </a:extLst>
              </a:tr>
              <a:tr h="370840">
                <a:tc>
                  <a:txBody>
                    <a:bodyPr/>
                    <a:lstStyle/>
                    <a:p>
                      <a:pPr indent="450215" algn="just">
                        <a:lnSpc>
                          <a:spcPct val="107000"/>
                        </a:lnSpc>
                        <a:spcAft>
                          <a:spcPts val="0"/>
                        </a:spcAft>
                      </a:pPr>
                      <a:r>
                        <a:rPr lang="ru-RU" sz="1800" dirty="0">
                          <a:latin typeface="Times New Roman"/>
                          <a:ea typeface="Times New Roman"/>
                          <a:cs typeface="Times New Roman"/>
                        </a:rPr>
                        <a:t>Организационный рабочий проект </a:t>
                      </a:r>
                      <a:endParaRPr lang="ru-RU" sz="1800" dirty="0">
                        <a:latin typeface="Calibri"/>
                        <a:ea typeface="Calibri"/>
                        <a:cs typeface="Times New Roman"/>
                      </a:endParaRPr>
                    </a:p>
                  </a:txBody>
                  <a:tcPr marL="9525" marR="9525" marT="9525" marB="9525" anchor="ctr"/>
                </a:tc>
                <a:tc>
                  <a:txBody>
                    <a:bodyPr/>
                    <a:lstStyle/>
                    <a:p>
                      <a:pPr>
                        <a:lnSpc>
                          <a:spcPct val="107000"/>
                        </a:lnSpc>
                      </a:pPr>
                      <a:endParaRPr lang="ru-RU" sz="1800" dirty="0">
                        <a:latin typeface="Calibri"/>
                        <a:ea typeface="Times New Roman"/>
                      </a:endParaRPr>
                    </a:p>
                  </a:txBody>
                  <a:tcPr marL="9525" marR="9525" marT="9525" marB="9525" anchor="ctr"/>
                </a:tc>
                <a:extLst>
                  <a:ext uri="{0D108BD9-81ED-4DB2-BD59-A6C34878D82A}">
                    <a16:rowId xmlns:a16="http://schemas.microsoft.com/office/drawing/2014/main" val="10004"/>
                  </a:ext>
                </a:extLst>
              </a:tr>
              <a:tr h="370840">
                <a:tc>
                  <a:txBody>
                    <a:bodyPr/>
                    <a:lstStyle/>
                    <a:p>
                      <a:pPr indent="450215" algn="just">
                        <a:lnSpc>
                          <a:spcPct val="107000"/>
                        </a:lnSpc>
                        <a:spcAft>
                          <a:spcPts val="0"/>
                        </a:spcAft>
                      </a:pPr>
                      <a:r>
                        <a:rPr lang="ru-RU" sz="1800" dirty="0">
                          <a:latin typeface="Times New Roman"/>
                          <a:ea typeface="Times New Roman"/>
                          <a:cs typeface="Times New Roman"/>
                        </a:rPr>
                        <a:t>Внедрение </a:t>
                      </a:r>
                      <a:endParaRPr lang="ru-RU" sz="1800" dirty="0">
                        <a:latin typeface="Calibri"/>
                        <a:ea typeface="Calibri"/>
                        <a:cs typeface="Times New Roman"/>
                      </a:endParaRPr>
                    </a:p>
                  </a:txBody>
                  <a:tcPr marL="9525" marR="9525" marT="9525" marB="9525" anchor="ctr"/>
                </a:tc>
                <a:tc>
                  <a:txBody>
                    <a:bodyPr/>
                    <a:lstStyle/>
                    <a:p>
                      <a:pPr>
                        <a:lnSpc>
                          <a:spcPct val="107000"/>
                        </a:lnSpc>
                      </a:pPr>
                      <a:endParaRPr lang="ru-RU" sz="1800" dirty="0">
                        <a:latin typeface="Calibri"/>
                        <a:ea typeface="Times New Roman"/>
                      </a:endParaRPr>
                    </a:p>
                  </a:txBody>
                  <a:tcPr marL="9525" marR="9525" marT="9525" marB="9525" anchor="ctr"/>
                </a:tc>
                <a:extLst>
                  <a:ext uri="{0D108BD9-81ED-4DB2-BD59-A6C34878D82A}">
                    <a16:rowId xmlns:a16="http://schemas.microsoft.com/office/drawing/2014/main" val="10005"/>
                  </a:ext>
                </a:extLst>
              </a:tr>
              <a:tr h="370840">
                <a:tc>
                  <a:txBody>
                    <a:bodyPr/>
                    <a:lstStyle/>
                    <a:p>
                      <a:pPr indent="450215" algn="just">
                        <a:lnSpc>
                          <a:spcPct val="107000"/>
                        </a:lnSpc>
                        <a:spcAft>
                          <a:spcPts val="0"/>
                        </a:spcAft>
                      </a:pPr>
                      <a:r>
                        <a:rPr lang="ru-RU" sz="1800" dirty="0">
                          <a:latin typeface="Times New Roman"/>
                          <a:ea typeface="Times New Roman"/>
                          <a:cs typeface="Times New Roman"/>
                        </a:rPr>
                        <a:t>Весь проект </a:t>
                      </a:r>
                      <a:endParaRPr lang="ru-RU" sz="1800" dirty="0">
                        <a:latin typeface="Calibri"/>
                        <a:ea typeface="Calibri"/>
                        <a:cs typeface="Times New Roman"/>
                      </a:endParaRPr>
                    </a:p>
                  </a:txBody>
                  <a:tcPr marL="9525" marR="9525" marT="9525" marB="9525" anchor="ctr"/>
                </a:tc>
                <a:tc>
                  <a:txBody>
                    <a:bodyPr/>
                    <a:lstStyle/>
                    <a:p>
                      <a:pPr>
                        <a:lnSpc>
                          <a:spcPct val="107000"/>
                        </a:lnSpc>
                      </a:pPr>
                      <a:endParaRPr lang="ru-RU" sz="1800" dirty="0">
                        <a:latin typeface="Calibri"/>
                        <a:ea typeface="Times New Roman"/>
                      </a:endParaRPr>
                    </a:p>
                  </a:txBody>
                  <a:tcPr marL="9525" marR="9525" marT="9525" marB="9525" anchor="ctr"/>
                </a:tc>
                <a:extLst>
                  <a:ext uri="{0D108BD9-81ED-4DB2-BD59-A6C34878D82A}">
                    <a16:rowId xmlns:a16="http://schemas.microsoft.com/office/drawing/2014/main" val="10006"/>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buNone/>
            </a:pPr>
            <a:r>
              <a:rPr lang="ru-RU" sz="1200" dirty="0">
                <a:latin typeface="Times New Roman" pitchFamily="18" charset="0"/>
                <a:cs typeface="Times New Roman" pitchFamily="18" charset="0"/>
              </a:rPr>
              <a:t>Такая группировка затрат нужна для обоснованного использования в расчетах эффективности лага времени, различных источников финансирования текущих затрат, кредитования, средств специальных фондов организации.</a:t>
            </a:r>
          </a:p>
          <a:p>
            <a:pPr marL="0" indent="533400">
              <a:buNone/>
            </a:pPr>
            <a:r>
              <a:rPr lang="ru-RU" sz="1200" dirty="0">
                <a:latin typeface="Times New Roman" pitchFamily="18" charset="0"/>
                <a:cs typeface="Times New Roman" pitchFamily="18" charset="0"/>
              </a:rPr>
              <a:t>Капитальные вложения в управление, связанные с внедрением мероприятий (Кy2), определяются по формуле</a:t>
            </a:r>
          </a:p>
          <a:p>
            <a:pPr marL="0" indent="533400">
              <a:buNone/>
            </a:pPr>
            <a:r>
              <a:rPr lang="ru-RU" sz="1200" dirty="0">
                <a:latin typeface="Times New Roman" pitchFamily="18" charset="0"/>
                <a:cs typeface="Times New Roman" pitchFamily="18" charset="0"/>
              </a:rPr>
              <a:t>  </a:t>
            </a:r>
          </a:p>
          <a:p>
            <a:pPr marL="0" indent="533400">
              <a:buNone/>
            </a:pPr>
            <a:endParaRPr lang="ru-RU" sz="1200" dirty="0">
              <a:latin typeface="Times New Roman" pitchFamily="18" charset="0"/>
              <a:cs typeface="Times New Roman" pitchFamily="18" charset="0"/>
            </a:endParaRPr>
          </a:p>
          <a:p>
            <a:pPr marL="0" indent="533400">
              <a:buNone/>
            </a:pPr>
            <a:r>
              <a:rPr lang="ru-RU" sz="1200" dirty="0">
                <a:latin typeface="Times New Roman" pitchFamily="18" charset="0"/>
                <a:cs typeface="Times New Roman" pitchFamily="18" charset="0"/>
              </a:rPr>
              <a:t>где </a:t>
            </a:r>
            <a:r>
              <a:rPr lang="ru-RU" sz="1200" dirty="0" err="1">
                <a:latin typeface="Times New Roman" pitchFamily="18" charset="0"/>
                <a:cs typeface="Times New Roman" pitchFamily="18" charset="0"/>
              </a:rPr>
              <a:t>Кт.с.у</a:t>
            </a:r>
            <a:r>
              <a:rPr lang="ru-RU" sz="1200" dirty="0">
                <a:latin typeface="Times New Roman" pitchFamily="18" charset="0"/>
                <a:cs typeface="Times New Roman" pitchFamily="18" charset="0"/>
              </a:rPr>
              <a:t>. — затраты на приобретение вычислительной техники, периферийных устройств, средств связи, вспомогательного оборудования, оргтехники (определяются по прейскурантным ценам)</a:t>
            </a:r>
          </a:p>
          <a:p>
            <a:pPr marL="0" indent="533400">
              <a:buNone/>
            </a:pPr>
            <a:r>
              <a:rPr lang="ru-RU" sz="1200" dirty="0" err="1">
                <a:latin typeface="Times New Roman" pitchFamily="18" charset="0"/>
                <a:cs typeface="Times New Roman" pitchFamily="18" charset="0"/>
              </a:rPr>
              <a:t>Кт.м.н</a:t>
            </a:r>
            <a:r>
              <a:rPr lang="ru-RU" sz="1200" dirty="0">
                <a:latin typeface="Times New Roman" pitchFamily="18" charset="0"/>
                <a:cs typeface="Times New Roman" pitchFamily="18" charset="0"/>
              </a:rPr>
              <a:t> — затраты на транспортировку, монтаж, наладку и пуск технических средств управления (применительно к компьютерам принимаются равными 10% их стоимости для укрупненных расчетов);</a:t>
            </a:r>
          </a:p>
          <a:p>
            <a:pPr marL="0" indent="533400">
              <a:buNone/>
            </a:pPr>
            <a:r>
              <a:rPr lang="ru-RU" sz="1200" dirty="0">
                <a:latin typeface="Times New Roman" pitchFamily="18" charset="0"/>
                <a:cs typeface="Times New Roman" pitchFamily="18" charset="0"/>
              </a:rPr>
              <a:t>Ки — затраты на покупку производственно-хозяйственного инвентаря (определяются по прейскурантным ценам);</a:t>
            </a:r>
          </a:p>
          <a:p>
            <a:pPr marL="0" indent="533400">
              <a:buNone/>
            </a:pPr>
            <a:r>
              <a:rPr lang="ru-RU" sz="1200" dirty="0" err="1">
                <a:latin typeface="Times New Roman" pitchFamily="18" charset="0"/>
                <a:cs typeface="Times New Roman" pitchFamily="18" charset="0"/>
              </a:rPr>
              <a:t>Кс.р.з</a:t>
            </a:r>
            <a:r>
              <a:rPr lang="ru-RU" sz="1200" dirty="0">
                <a:latin typeface="Times New Roman" pitchFamily="18" charset="0"/>
                <a:cs typeface="Times New Roman" pitchFamily="18" charset="0"/>
              </a:rPr>
              <a:t> — затраты на строительство и реконструкцию зданий, сооружений и помещений, связанных с мероприятиями по совершенствованию управления персоналом:</a:t>
            </a:r>
          </a:p>
          <a:p>
            <a:pPr marL="0" indent="533400">
              <a:buNone/>
            </a:pPr>
            <a:r>
              <a:rPr lang="ru-RU" sz="1200" dirty="0">
                <a:latin typeface="Times New Roman" pitchFamily="18" charset="0"/>
                <a:cs typeface="Times New Roman" pitchFamily="18" charset="0"/>
              </a:rPr>
              <a:t>  </a:t>
            </a:r>
          </a:p>
          <a:p>
            <a:pPr marL="0" indent="533400">
              <a:buNone/>
            </a:pPr>
            <a:endParaRPr lang="ru-RU" sz="1200" dirty="0">
              <a:latin typeface="Times New Roman" pitchFamily="18" charset="0"/>
              <a:cs typeface="Times New Roman" pitchFamily="18" charset="0"/>
            </a:endParaRPr>
          </a:p>
          <a:p>
            <a:pPr marL="0" indent="533400">
              <a:buNone/>
            </a:pPr>
            <a:r>
              <a:rPr lang="ru-RU" sz="1200" dirty="0">
                <a:latin typeface="Times New Roman" pitchFamily="18" charset="0"/>
                <a:cs typeface="Times New Roman" pitchFamily="18" charset="0"/>
              </a:rPr>
              <a:t>где С — стоимость 1 м3 здания, помещения, руб.; П — площадь здания, помещения, м2; Н — высота этажа здания, помещения, м;</a:t>
            </a:r>
          </a:p>
          <a:p>
            <a:pPr marL="0" indent="533400">
              <a:buNone/>
            </a:pPr>
            <a:r>
              <a:rPr lang="ru-RU" sz="1200" dirty="0" err="1">
                <a:latin typeface="Times New Roman" pitchFamily="18" charset="0"/>
                <a:cs typeface="Times New Roman" pitchFamily="18" charset="0"/>
              </a:rPr>
              <a:t>Кп.к</a:t>
            </a:r>
            <a:r>
              <a:rPr lang="ru-RU" sz="1200" dirty="0">
                <a:latin typeface="Times New Roman" pitchFamily="18" charset="0"/>
                <a:cs typeface="Times New Roman" pitchFamily="18" charset="0"/>
              </a:rPr>
              <a:t> — затраты на переподготовку и повышение квалификации работников управления для работы в условиях после внедрения мероприятий. Включают затраты на создание материально-технической базы организации по повышению квалификации: сметную стоимость зданий, непосредственно предназначенных для занятий; сметную стоимость здания общежития и его основного оборудования; капитальные вложения в транспортные средства; средства на покупку инвентаря длительного пользования; стоимость вычислительной, организационной и контрольно-обучающей техники;</a:t>
            </a:r>
          </a:p>
          <a:p>
            <a:pPr marL="0" indent="533400">
              <a:buNone/>
            </a:pPr>
            <a:r>
              <a:rPr lang="ru-RU" sz="1200" dirty="0" err="1">
                <a:latin typeface="Times New Roman" pitchFamily="18" charset="0"/>
                <a:cs typeface="Times New Roman" pitchFamily="18" charset="0"/>
              </a:rPr>
              <a:t>Ко.с</a:t>
            </a:r>
            <a:r>
              <a:rPr lang="ru-RU" sz="1200" dirty="0">
                <a:latin typeface="Times New Roman" pitchFamily="18" charset="0"/>
                <a:cs typeface="Times New Roman" pitchFamily="18" charset="0"/>
              </a:rPr>
              <a:t> — затраты на пополнение оборотных средств (приобретение новых бланков и других средств документального оформления и носителей информации, вспомогательных материалов для ЭВМ и других технических средств управления). Для укрупненных расчетов принимаются равными 5% от стоимости технических средств управления;</a:t>
            </a:r>
          </a:p>
          <a:p>
            <a:pPr marL="0" indent="533400">
              <a:buNone/>
            </a:pPr>
            <a:r>
              <a:rPr lang="ru-RU" sz="1200" dirty="0" err="1">
                <a:latin typeface="Times New Roman" pitchFamily="18" charset="0"/>
                <a:cs typeface="Times New Roman" pitchFamily="18" charset="0"/>
              </a:rPr>
              <a:t>Кв</a:t>
            </a:r>
            <a:r>
              <a:rPr lang="ru-RU" sz="1200" dirty="0">
                <a:latin typeface="Times New Roman" pitchFamily="18" charset="0"/>
                <a:cs typeface="Times New Roman" pitchFamily="18" charset="0"/>
              </a:rPr>
              <a:t> — сумма реализации высвобожденных в результате внедрения </a:t>
            </a:r>
            <a:r>
              <a:rPr lang="ru-RU" sz="1200" dirty="0" err="1">
                <a:latin typeface="Times New Roman" pitchFamily="18" charset="0"/>
                <a:cs typeface="Times New Roman" pitchFamily="18" charset="0"/>
              </a:rPr>
              <a:t>оргпроекта</a:t>
            </a:r>
            <a:r>
              <a:rPr lang="ru-RU" sz="1200" dirty="0">
                <a:latin typeface="Times New Roman" pitchFamily="18" charset="0"/>
                <a:cs typeface="Times New Roman" pitchFamily="18" charset="0"/>
              </a:rPr>
              <a:t> технических средств управления.</a:t>
            </a:r>
          </a:p>
        </p:txBody>
      </p:sp>
      <p:pic>
        <p:nvPicPr>
          <p:cNvPr id="4" name="Рисунок 3" descr="http://www.managemasters.ru/images/books/577/image011.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1484784"/>
            <a:ext cx="3695700" cy="266700"/>
          </a:xfrm>
          <a:prstGeom prst="rect">
            <a:avLst/>
          </a:prstGeom>
          <a:noFill/>
          <a:ln>
            <a:noFill/>
          </a:ln>
        </p:spPr>
      </p:pic>
      <p:pic>
        <p:nvPicPr>
          <p:cNvPr id="5" name="Рисунок 4" descr="http://www.managemasters.ru/images/books/577/image012.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1600" y="3356992"/>
            <a:ext cx="1419225" cy="219075"/>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70000" lnSpcReduction="20000"/>
          </a:bodyPr>
          <a:lstStyle/>
          <a:p>
            <a:pPr marL="0" indent="533400">
              <a:buNone/>
            </a:pPr>
            <a:r>
              <a:rPr lang="ru-RU" dirty="0">
                <a:latin typeface="Times New Roman" pitchFamily="18" charset="0"/>
                <a:cs typeface="Times New Roman" pitchFamily="18" charset="0"/>
              </a:rPr>
              <a:t>Сопутствующие капитальные вложения в производство (Ку3), обусловленные мероприятиями по совершенствованию управления, включают затраты на приобретение или изготовление основных и оборотных фондов. Определяются по фактическим затратам на покупку или производство соответствующих фондов:</a:t>
            </a:r>
          </a:p>
          <a:p>
            <a:pPr marL="0" indent="533400">
              <a:buNone/>
            </a:pPr>
            <a:r>
              <a:rPr lang="ru-RU" dirty="0">
                <a:latin typeface="Times New Roman" pitchFamily="18" charset="0"/>
                <a:cs typeface="Times New Roman" pitchFamily="18" charset="0"/>
              </a:rPr>
              <a:t> </a:t>
            </a:r>
          </a:p>
          <a:p>
            <a:pPr marL="0" indent="533400">
              <a:buNone/>
            </a:pPr>
            <a:endParaRPr lang="ru-RU" dirty="0">
              <a:latin typeface="Times New Roman" pitchFamily="18" charset="0"/>
              <a:cs typeface="Times New Roman" pitchFamily="18" charset="0"/>
            </a:endParaRPr>
          </a:p>
          <a:p>
            <a:pPr marL="0" indent="533400">
              <a:buNone/>
            </a:pPr>
            <a:r>
              <a:rPr lang="ru-RU" dirty="0">
                <a:latin typeface="Times New Roman" pitchFamily="18" charset="0"/>
                <a:cs typeface="Times New Roman" pitchFamily="18" charset="0"/>
              </a:rPr>
              <a:t>где </a:t>
            </a:r>
            <a:r>
              <a:rPr lang="ru-RU" dirty="0" err="1">
                <a:latin typeface="Times New Roman" pitchFamily="18" charset="0"/>
                <a:cs typeface="Times New Roman" pitchFamily="18" charset="0"/>
              </a:rPr>
              <a:t>Кзд</a:t>
            </a:r>
            <a:r>
              <a:rPr lang="ru-RU" dirty="0">
                <a:latin typeface="Times New Roman" pitchFamily="18" charset="0"/>
                <a:cs typeface="Times New Roman" pitchFamily="18" charset="0"/>
              </a:rPr>
              <a:t> — капитальные вложения в производственные здания; Кс — капитальные вложения в сооружения и передаточные устройства; </a:t>
            </a:r>
            <a:r>
              <a:rPr lang="ru-RU" dirty="0" err="1">
                <a:latin typeface="Times New Roman" pitchFamily="18" charset="0"/>
                <a:cs typeface="Times New Roman" pitchFamily="18" charset="0"/>
              </a:rPr>
              <a:t>Коб</a:t>
            </a:r>
            <a:r>
              <a:rPr lang="ru-RU" dirty="0">
                <a:latin typeface="Times New Roman" pitchFamily="18" charset="0"/>
                <a:cs typeface="Times New Roman" pitchFamily="18" charset="0"/>
              </a:rPr>
              <a:t> — капитальные вложения в машины, оборудование и транспортные средства; Ки — капитальные вложения в производственно-хозяйственный инвентарь; </a:t>
            </a:r>
            <a:r>
              <a:rPr lang="ru-RU" dirty="0" err="1">
                <a:latin typeface="Times New Roman" pitchFamily="18" charset="0"/>
                <a:cs typeface="Times New Roman" pitchFamily="18" charset="0"/>
              </a:rPr>
              <a:t>Косн</a:t>
            </a:r>
            <a:r>
              <a:rPr lang="ru-RU" dirty="0">
                <a:latin typeface="Times New Roman" pitchFamily="18" charset="0"/>
                <a:cs typeface="Times New Roman" pitchFamily="18" charset="0"/>
              </a:rPr>
              <a:t> — капитальные вложения в технологическую оснастку и инструмент; Ко — капитальные вложения в оборотные фонды; Кл — сумма реализации высвобождаемых в результате внедрения мероприятий производственных фондов.</a:t>
            </a:r>
          </a:p>
          <a:p>
            <a:pPr marL="0" indent="533400">
              <a:buNone/>
            </a:pPr>
            <a:r>
              <a:rPr lang="ru-RU" dirty="0">
                <a:latin typeface="Times New Roman" pitchFamily="18" charset="0"/>
                <a:cs typeface="Times New Roman" pitchFamily="18" charset="0"/>
              </a:rPr>
              <a:t>  </a:t>
            </a:r>
          </a:p>
          <a:p>
            <a:pPr marL="0" indent="533400">
              <a:buNone/>
            </a:pPr>
            <a:endParaRPr lang="ru-RU" dirty="0">
              <a:latin typeface="Times New Roman" pitchFamily="18" charset="0"/>
              <a:cs typeface="Times New Roman" pitchFamily="18" charset="0"/>
            </a:endParaRPr>
          </a:p>
          <a:p>
            <a:pPr marL="0" indent="533400">
              <a:buNone/>
            </a:pPr>
            <a:r>
              <a:rPr lang="ru-RU" dirty="0">
                <a:latin typeface="Times New Roman" pitchFamily="18" charset="0"/>
                <a:cs typeface="Times New Roman" pitchFamily="18" charset="0"/>
              </a:rPr>
              <a:t>где Ки — капитальные вложения при использовании этой продукции; Кил, — сумма реализации высвобождаемых производственных фондов при использовании этой продукции.</a:t>
            </a:r>
          </a:p>
        </p:txBody>
      </p:sp>
      <p:pic>
        <p:nvPicPr>
          <p:cNvPr id="4" name="Рисунок 3" descr="http://www.managemasters.ru/images/books/577/image013.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1600" y="2132856"/>
            <a:ext cx="3181350" cy="266700"/>
          </a:xfrm>
          <a:prstGeom prst="rect">
            <a:avLst/>
          </a:prstGeom>
          <a:noFill/>
          <a:ln>
            <a:noFill/>
          </a:ln>
        </p:spPr>
      </p:pic>
      <p:pic>
        <p:nvPicPr>
          <p:cNvPr id="5" name="Рисунок 4" descr="http://www.managemasters.ru/images/books/577/image014.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1600" y="4725144"/>
            <a:ext cx="1190625" cy="238125"/>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864096"/>
          </a:xfrm>
        </p:spPr>
        <p:txBody>
          <a:bodyPr>
            <a:normAutofit/>
          </a:bodyPr>
          <a:lstStyle/>
          <a:p>
            <a:r>
              <a:rPr lang="ru-RU" sz="2400" b="1" dirty="0">
                <a:latin typeface="Times New Roman" pitchFamily="18" charset="0"/>
                <a:cs typeface="Times New Roman" pitchFamily="18" charset="0"/>
              </a:rPr>
              <a:t>Оценка эффективности деятельности персонала организации.</a:t>
            </a:r>
            <a:endParaRPr lang="ru-RU" sz="24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484784"/>
            <a:ext cx="8229600" cy="5089752"/>
          </a:xfrm>
        </p:spPr>
        <p:txBody>
          <a:bodyPr>
            <a:normAutofit fontScale="92500" lnSpcReduction="20000"/>
          </a:bodyPr>
          <a:lstStyle/>
          <a:p>
            <a:pPr marL="0" indent="533400">
              <a:lnSpc>
                <a:spcPct val="120000"/>
              </a:lnSpc>
              <a:buNone/>
            </a:pPr>
            <a:r>
              <a:rPr lang="ru-RU" dirty="0">
                <a:latin typeface="Times New Roman" pitchFamily="18" charset="0"/>
                <a:cs typeface="Times New Roman" pitchFamily="18" charset="0"/>
              </a:rPr>
              <a:t>Оценка результатов труда - одна из функций по управлению персоналом, направленная на определение уровня эффективности выполнения работы.</a:t>
            </a:r>
          </a:p>
          <a:p>
            <a:pPr marL="0" indent="533400">
              <a:lnSpc>
                <a:spcPct val="120000"/>
              </a:lnSpc>
              <a:buNone/>
            </a:pPr>
            <a:r>
              <a:rPr lang="ru-RU" dirty="0">
                <a:latin typeface="Times New Roman" pitchFamily="18" charset="0"/>
                <a:cs typeface="Times New Roman" pitchFamily="18" charset="0"/>
              </a:rPr>
              <a:t>Оценка результатов труда является составной частью деловой оценки персонала наряду с оценкой его профессионального поведения и личностных качеств и состоит в определении соответствия результатов труда работника поставленным целям, запланированным показателям, нормативным требованиям.</a:t>
            </a:r>
          </a:p>
          <a:p>
            <a:pPr marL="0" indent="533400">
              <a:lnSpc>
                <a:spcPct val="120000"/>
              </a:lnSpc>
              <a:buNone/>
            </a:pPr>
            <a:r>
              <a:rPr lang="ru-RU" dirty="0">
                <a:latin typeface="Times New Roman" pitchFamily="18" charset="0"/>
                <a:cs typeface="Times New Roman" pitchFamily="18" charset="0"/>
              </a:rPr>
              <a:t>На показатели конечных результатов труда работников, как и на его содержание, влияет совокупность различных факторов</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1066800"/>
          </a:xfrm>
        </p:spPr>
        <p:txBody>
          <a:bodyPr>
            <a:normAutofit/>
          </a:bodyPr>
          <a:lstStyle/>
          <a:p>
            <a:r>
              <a:rPr lang="ru-RU" sz="2400" dirty="0">
                <a:latin typeface="Times New Roman" pitchFamily="18" charset="0"/>
                <a:cs typeface="Times New Roman" pitchFamily="18" charset="0"/>
              </a:rPr>
              <a:t>Классификация факторов, учитываемых при проведении оценки результативности труда</a:t>
            </a:r>
          </a:p>
        </p:txBody>
      </p:sp>
      <p:graphicFrame>
        <p:nvGraphicFramePr>
          <p:cNvPr id="4" name="Содержимое 3"/>
          <p:cNvGraphicFramePr>
            <a:graphicFrameLocks noGrp="1"/>
          </p:cNvGraphicFramePr>
          <p:nvPr>
            <p:ph idx="1"/>
          </p:nvPr>
        </p:nvGraphicFramePr>
        <p:xfrm>
          <a:off x="467544" y="1484784"/>
          <a:ext cx="8229600" cy="4864928"/>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just">
                        <a:lnSpc>
                          <a:spcPct val="107000"/>
                        </a:lnSpc>
                        <a:spcAft>
                          <a:spcPts val="0"/>
                        </a:spcAft>
                      </a:pPr>
                      <a:r>
                        <a:rPr lang="ru-RU" sz="1300" dirty="0">
                          <a:latin typeface="Times New Roman"/>
                          <a:ea typeface="Times New Roman"/>
                          <a:cs typeface="Times New Roman"/>
                        </a:rPr>
                        <a:t>Факторы </a:t>
                      </a:r>
                      <a:endParaRPr lang="ru-RU" sz="13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300" dirty="0">
                          <a:latin typeface="Times New Roman"/>
                          <a:ea typeface="Times New Roman"/>
                          <a:cs typeface="Times New Roman"/>
                        </a:rPr>
                        <a:t>Содержание факторов </a:t>
                      </a:r>
                      <a:endParaRPr lang="ru-RU" sz="1300" dirty="0">
                        <a:latin typeface="Calibri"/>
                        <a:ea typeface="Calibri"/>
                        <a:cs typeface="Times New Roman"/>
                      </a:endParaRPr>
                    </a:p>
                  </a:txBody>
                  <a:tcPr marL="9525" marR="9525" marT="9525" marB="9525" anchor="ctr"/>
                </a:tc>
                <a:extLst>
                  <a:ext uri="{0D108BD9-81ED-4DB2-BD59-A6C34878D82A}">
                    <a16:rowId xmlns:a16="http://schemas.microsoft.com/office/drawing/2014/main" val="10000"/>
                  </a:ext>
                </a:extLst>
              </a:tr>
              <a:tr h="370840">
                <a:tc>
                  <a:txBody>
                    <a:bodyPr/>
                    <a:lstStyle/>
                    <a:p>
                      <a:pPr algn="just">
                        <a:lnSpc>
                          <a:spcPct val="107000"/>
                        </a:lnSpc>
                        <a:spcAft>
                          <a:spcPts val="0"/>
                        </a:spcAft>
                      </a:pPr>
                      <a:r>
                        <a:rPr lang="ru-RU" sz="1300" dirty="0">
                          <a:latin typeface="Times New Roman"/>
                          <a:ea typeface="Times New Roman"/>
                          <a:cs typeface="Times New Roman"/>
                        </a:rPr>
                        <a:t>Естественно-биологические </a:t>
                      </a:r>
                      <a:endParaRPr lang="ru-RU" sz="13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300" dirty="0">
                          <a:latin typeface="Times New Roman"/>
                          <a:ea typeface="Times New Roman"/>
                          <a:cs typeface="Times New Roman"/>
                        </a:rPr>
                        <a:t>Пол Возраст Состояние здоровья Умственные способности Физические способности Климат Географическая среда Сезонность и др. </a:t>
                      </a:r>
                      <a:endParaRPr lang="ru-RU" sz="1300" dirty="0">
                        <a:latin typeface="Calibri"/>
                        <a:ea typeface="Calibri"/>
                        <a:cs typeface="Times New Roman"/>
                      </a:endParaRPr>
                    </a:p>
                  </a:txBody>
                  <a:tcPr marL="9525" marR="9525" marT="9525" marB="9525" anchor="ctr"/>
                </a:tc>
                <a:extLst>
                  <a:ext uri="{0D108BD9-81ED-4DB2-BD59-A6C34878D82A}">
                    <a16:rowId xmlns:a16="http://schemas.microsoft.com/office/drawing/2014/main" val="10001"/>
                  </a:ext>
                </a:extLst>
              </a:tr>
              <a:tr h="370840">
                <a:tc>
                  <a:txBody>
                    <a:bodyPr/>
                    <a:lstStyle/>
                    <a:p>
                      <a:pPr algn="just">
                        <a:lnSpc>
                          <a:spcPct val="107000"/>
                        </a:lnSpc>
                        <a:spcAft>
                          <a:spcPts val="0"/>
                        </a:spcAft>
                      </a:pPr>
                      <a:r>
                        <a:rPr lang="ru-RU" sz="1300" dirty="0">
                          <a:latin typeface="Times New Roman"/>
                          <a:ea typeface="Times New Roman"/>
                          <a:cs typeface="Times New Roman"/>
                        </a:rPr>
                        <a:t>Социально-экономические </a:t>
                      </a:r>
                      <a:endParaRPr lang="ru-RU" sz="13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300" dirty="0">
                          <a:latin typeface="Times New Roman"/>
                          <a:ea typeface="Times New Roman"/>
                          <a:cs typeface="Times New Roman"/>
                        </a:rPr>
                        <a:t>Состояние экономики Государственные требования, ограничения и законы в области труда и заработной платы Квалификация работников Мотивация труда Уровень жизни Уровень социальной защищенности и др. </a:t>
                      </a:r>
                      <a:endParaRPr lang="ru-RU" sz="1300" dirty="0">
                        <a:latin typeface="Calibri"/>
                        <a:ea typeface="Calibri"/>
                        <a:cs typeface="Times New Roman"/>
                      </a:endParaRPr>
                    </a:p>
                  </a:txBody>
                  <a:tcPr marL="9525" marR="9525" marT="9525" marB="9525" anchor="ctr"/>
                </a:tc>
                <a:extLst>
                  <a:ext uri="{0D108BD9-81ED-4DB2-BD59-A6C34878D82A}">
                    <a16:rowId xmlns:a16="http://schemas.microsoft.com/office/drawing/2014/main" val="10002"/>
                  </a:ext>
                </a:extLst>
              </a:tr>
              <a:tr h="370840">
                <a:tc>
                  <a:txBody>
                    <a:bodyPr/>
                    <a:lstStyle/>
                    <a:p>
                      <a:pPr algn="just">
                        <a:lnSpc>
                          <a:spcPct val="107000"/>
                        </a:lnSpc>
                        <a:spcAft>
                          <a:spcPts val="0"/>
                        </a:spcAft>
                      </a:pPr>
                      <a:r>
                        <a:rPr lang="ru-RU" sz="1300" dirty="0">
                          <a:latin typeface="Times New Roman"/>
                          <a:ea typeface="Times New Roman"/>
                          <a:cs typeface="Times New Roman"/>
                        </a:rPr>
                        <a:t>Технико-организационные </a:t>
                      </a:r>
                      <a:endParaRPr lang="ru-RU" sz="13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300" dirty="0">
                          <a:latin typeface="Times New Roman"/>
                          <a:ea typeface="Times New Roman"/>
                          <a:cs typeface="Times New Roman"/>
                        </a:rPr>
                        <a:t>Характер решаемых задач Сложность труда Состояние организации производства и труда Условия труда (санитарно-гигиенические, эргономические, эстетические и др.) Объем и качество получаемой информации Уровень использования научно-технических достижений и др. </a:t>
                      </a:r>
                      <a:endParaRPr lang="ru-RU" sz="1300" dirty="0">
                        <a:latin typeface="Calibri"/>
                        <a:ea typeface="Calibri"/>
                        <a:cs typeface="Times New Roman"/>
                      </a:endParaRPr>
                    </a:p>
                  </a:txBody>
                  <a:tcPr marL="9525" marR="9525" marT="9525" marB="9525" anchor="ctr"/>
                </a:tc>
                <a:extLst>
                  <a:ext uri="{0D108BD9-81ED-4DB2-BD59-A6C34878D82A}">
                    <a16:rowId xmlns:a16="http://schemas.microsoft.com/office/drawing/2014/main" val="10003"/>
                  </a:ext>
                </a:extLst>
              </a:tr>
              <a:tr h="370840">
                <a:tc>
                  <a:txBody>
                    <a:bodyPr/>
                    <a:lstStyle/>
                    <a:p>
                      <a:pPr algn="just">
                        <a:lnSpc>
                          <a:spcPct val="107000"/>
                        </a:lnSpc>
                        <a:spcAft>
                          <a:spcPts val="0"/>
                        </a:spcAft>
                      </a:pPr>
                      <a:r>
                        <a:rPr lang="ru-RU" sz="1300" dirty="0">
                          <a:latin typeface="Times New Roman"/>
                          <a:ea typeface="Times New Roman"/>
                          <a:cs typeface="Times New Roman"/>
                        </a:rPr>
                        <a:t>Социально-психологические </a:t>
                      </a:r>
                      <a:endParaRPr lang="ru-RU" sz="13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300" dirty="0">
                          <a:latin typeface="Times New Roman"/>
                          <a:ea typeface="Times New Roman"/>
                          <a:cs typeface="Times New Roman"/>
                        </a:rPr>
                        <a:t>Отношение к труду Психофизиологическое состояние работника Моральный климат в коллективе и др. </a:t>
                      </a:r>
                      <a:endParaRPr lang="ru-RU" sz="1300" dirty="0">
                        <a:latin typeface="Calibri"/>
                        <a:ea typeface="Calibri"/>
                        <a:cs typeface="Times New Roman"/>
                      </a:endParaRPr>
                    </a:p>
                  </a:txBody>
                  <a:tcPr marL="9525" marR="9525" marT="9525" marB="9525" anchor="ctr"/>
                </a:tc>
                <a:extLst>
                  <a:ext uri="{0D108BD9-81ED-4DB2-BD59-A6C34878D82A}">
                    <a16:rowId xmlns:a16="http://schemas.microsoft.com/office/drawing/2014/main" val="10004"/>
                  </a:ext>
                </a:extLst>
              </a:tr>
              <a:tr h="370840">
                <a:tc>
                  <a:txBody>
                    <a:bodyPr/>
                    <a:lstStyle/>
                    <a:p>
                      <a:pPr algn="just">
                        <a:lnSpc>
                          <a:spcPct val="107000"/>
                        </a:lnSpc>
                        <a:spcAft>
                          <a:spcPts val="0"/>
                        </a:spcAft>
                      </a:pPr>
                      <a:r>
                        <a:rPr lang="ru-RU" sz="1300" dirty="0">
                          <a:latin typeface="Times New Roman"/>
                          <a:ea typeface="Times New Roman"/>
                          <a:cs typeface="Times New Roman"/>
                        </a:rPr>
                        <a:t>Рыночные </a:t>
                      </a:r>
                      <a:endParaRPr lang="ru-RU" sz="13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300" dirty="0">
                          <a:latin typeface="Times New Roman"/>
                          <a:ea typeface="Times New Roman"/>
                          <a:cs typeface="Times New Roman"/>
                        </a:rPr>
                        <a:t>Развитие многоукладной экономики Развитие предпринимательства Уровень и объем приватизации Акционирование организаций Конкуренция Самостоятельный выбор системы оплаты труда Либерализация цен Инфляция Банкротство Безработица и др. </a:t>
                      </a:r>
                      <a:endParaRPr lang="ru-RU" sz="1300" dirty="0">
                        <a:latin typeface="Calibri"/>
                        <a:ea typeface="Calibri"/>
                        <a:cs typeface="Times New Roman"/>
                      </a:endParaRPr>
                    </a:p>
                  </a:txBody>
                  <a:tcPr marL="9525" marR="9525" marT="9525" marB="9525" anchor="ctr"/>
                </a:tc>
                <a:extLst>
                  <a:ext uri="{0D108BD9-81ED-4DB2-BD59-A6C34878D82A}">
                    <a16:rowId xmlns:a16="http://schemas.microsoft.com/office/drawing/2014/main" val="10005"/>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tabLst>
                <a:tab pos="171450" algn="l"/>
              </a:tabLst>
            </a:pPr>
            <a:r>
              <a:rPr lang="ru-RU" sz="2000" dirty="0">
                <a:latin typeface="Times New Roman" pitchFamily="18" charset="0"/>
                <a:cs typeface="Times New Roman" pitchFamily="18" charset="0"/>
              </a:rPr>
              <a:t>Оценка результатов труда разных категорий работников (руководителей, специалистов, других служащих, рабочих) различается своими задачами, значимостью, показателями или характеристиками, сложностью выявления результатов.</a:t>
            </a:r>
          </a:p>
          <a:p>
            <a:pPr marL="0" indent="533400">
              <a:lnSpc>
                <a:spcPct val="120000"/>
              </a:lnSpc>
              <a:buNone/>
              <a:tabLst>
                <a:tab pos="171450" algn="l"/>
              </a:tabLst>
            </a:pPr>
            <a:r>
              <a:rPr lang="ru-RU" sz="2000" dirty="0">
                <a:latin typeface="Times New Roman" pitchFamily="18" charset="0"/>
                <a:cs typeface="Times New Roman" pitchFamily="18" charset="0"/>
              </a:rPr>
              <a:t>Оценка результатов труда руководителей и специалистов характеризует их способность оказывать непосредственное влияние на деятельность какого-либо производственного или управленческого звена. В самом общем виде результат труда работника аппарата управления характеризуется уровнем или степенью достижения цели управления при наименьших затратах.</a:t>
            </a:r>
          </a:p>
          <a:p>
            <a:pPr marL="0" indent="533400">
              <a:lnSpc>
                <a:spcPct val="120000"/>
              </a:lnSpc>
              <a:buNone/>
              <a:tabLst>
                <a:tab pos="171450" algn="l"/>
              </a:tabLst>
            </a:pPr>
            <a:r>
              <a:rPr lang="ru-RU" sz="2000" i="1" dirty="0">
                <a:latin typeface="Times New Roman" pitchFamily="18" charset="0"/>
                <a:cs typeface="Times New Roman" pitchFamily="18" charset="0"/>
              </a:rPr>
              <a:t>Результат труда руководителя</a:t>
            </a:r>
            <a:r>
              <a:rPr lang="ru-RU" sz="2000" dirty="0">
                <a:latin typeface="Times New Roman" pitchFamily="18" charset="0"/>
                <a:cs typeface="Times New Roman" pitchFamily="18" charset="0"/>
              </a:rPr>
              <a:t>, как правило, выражается через итоги производственно-хозяйственной и иной деятельности организации или подразделений (например, выполнение плана по прибыли, рост числа клиентов и т.п.), а также через социально-экономические условия труда подчиненных ему работников (например, уровень оплаты труда, </a:t>
            </a:r>
            <a:r>
              <a:rPr lang="ru-RU" sz="2000" dirty="0" err="1">
                <a:latin typeface="Times New Roman" pitchFamily="18" charset="0"/>
                <a:cs typeface="Times New Roman" pitchFamily="18" charset="0"/>
              </a:rPr>
              <a:t>мотивированность</a:t>
            </a:r>
            <a:r>
              <a:rPr lang="ru-RU" sz="2000" dirty="0">
                <a:latin typeface="Times New Roman" pitchFamily="18" charset="0"/>
                <a:cs typeface="Times New Roman" pitchFamily="18" charset="0"/>
              </a:rPr>
              <a:t> персонала и т.п.).</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85000" lnSpcReduction="20000"/>
          </a:bodyPr>
          <a:lstStyle/>
          <a:p>
            <a:pPr marL="0" indent="533400">
              <a:lnSpc>
                <a:spcPct val="110000"/>
              </a:lnSpc>
              <a:buNone/>
            </a:pPr>
            <a:r>
              <a:rPr lang="ru-RU" i="1" dirty="0">
                <a:latin typeface="Times New Roman" pitchFamily="18" charset="0"/>
                <a:cs typeface="Times New Roman" pitchFamily="18" charset="0"/>
              </a:rPr>
              <a:t>Результат труда специалистов</a:t>
            </a:r>
            <a:r>
              <a:rPr lang="ru-RU" dirty="0">
                <a:latin typeface="Times New Roman" pitchFamily="18" charset="0"/>
                <a:cs typeface="Times New Roman" pitchFamily="18" charset="0"/>
              </a:rPr>
              <a:t> определяется исходя из объема, полноты, качества, своевременности выполнения закрепленных за ними должностных обязанностей.</a:t>
            </a:r>
          </a:p>
          <a:p>
            <a:pPr marL="0" indent="533400">
              <a:lnSpc>
                <a:spcPct val="110000"/>
              </a:lnSpc>
              <a:buNone/>
            </a:pPr>
            <a:r>
              <a:rPr lang="ru-RU" dirty="0">
                <a:latin typeface="Times New Roman" pitchFamily="18" charset="0"/>
                <a:cs typeface="Times New Roman" pitchFamily="18" charset="0"/>
              </a:rPr>
              <a:t>На практике при оценке результативности труда руководителей и специалистов наряду с количественными показателями, т.е. прямыми, используются и косвенные, характеризующие факторы, влияющие на достижение результатов. К таким факторам результативности относятся:</a:t>
            </a:r>
          </a:p>
          <a:p>
            <a:pPr marL="361950" indent="171450">
              <a:lnSpc>
                <a:spcPct val="110000"/>
              </a:lnSpc>
            </a:pPr>
            <a:r>
              <a:rPr lang="ru-RU" dirty="0">
                <a:latin typeface="Times New Roman" pitchFamily="18" charset="0"/>
                <a:cs typeface="Times New Roman" pitchFamily="18" charset="0"/>
              </a:rPr>
              <a:t>оперативность работы</a:t>
            </a:r>
          </a:p>
          <a:p>
            <a:pPr marL="361950" indent="171450">
              <a:lnSpc>
                <a:spcPct val="110000"/>
              </a:lnSpc>
            </a:pPr>
            <a:r>
              <a:rPr lang="ru-RU" dirty="0">
                <a:latin typeface="Times New Roman" pitchFamily="18" charset="0"/>
                <a:cs typeface="Times New Roman" pitchFamily="18" charset="0"/>
              </a:rPr>
              <a:t>напряженность, интенсивность труда</a:t>
            </a:r>
          </a:p>
          <a:p>
            <a:pPr marL="361950" indent="171450">
              <a:lnSpc>
                <a:spcPct val="110000"/>
              </a:lnSpc>
            </a:pPr>
            <a:r>
              <a:rPr lang="ru-RU" dirty="0">
                <a:latin typeface="Times New Roman" pitchFamily="18" charset="0"/>
                <a:cs typeface="Times New Roman" pitchFamily="18" charset="0"/>
              </a:rPr>
              <a:t>сложность труда, качество труда и т.п.</a:t>
            </a:r>
          </a:p>
          <a:p>
            <a:pPr marL="0" indent="533400">
              <a:lnSpc>
                <a:spcPct val="110000"/>
              </a:lnSpc>
              <a:buNone/>
            </a:pPr>
            <a:r>
              <a:rPr lang="ru-RU" dirty="0">
                <a:latin typeface="Times New Roman" pitchFamily="18" charset="0"/>
                <a:cs typeface="Times New Roman" pitchFamily="18" charset="0"/>
              </a:rPr>
              <a:t>В отличие от прямых показателей результатов труда косвенные оценки характеризуют деятельность работника по критериям, соответствующим идеальным представлениям о том, как следует выполнять должностные обязанности и функции, составляющие основу данной должности, и о том, какие качества должны быть проявлены в связи с этим.</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buNone/>
            </a:pPr>
            <a:r>
              <a:rPr lang="ru-RU" sz="1800" dirty="0">
                <a:latin typeface="Times New Roman" pitchFamily="18" charset="0"/>
                <a:cs typeface="Times New Roman" pitchFamily="18" charset="0"/>
              </a:rPr>
              <a:t>К </a:t>
            </a:r>
            <a:r>
              <a:rPr lang="ru-RU" sz="1800" i="1" dirty="0">
                <a:latin typeface="Times New Roman" pitchFamily="18" charset="0"/>
                <a:cs typeface="Times New Roman" pitchFamily="18" charset="0"/>
              </a:rPr>
              <a:t>общим показателям </a:t>
            </a:r>
            <a:r>
              <a:rPr lang="ru-RU" sz="1800" dirty="0">
                <a:latin typeface="Times New Roman" pitchFamily="18" charset="0"/>
                <a:cs typeface="Times New Roman" pitchFamily="18" charset="0"/>
              </a:rPr>
              <a:t>относятся рост производительности труда и годовой экономический эффект (экономия приведенных затрат). При этом рост производительности труда определяется двумя путями:</a:t>
            </a:r>
          </a:p>
          <a:p>
            <a:pPr marL="361950" indent="171450"/>
            <a:r>
              <a:rPr lang="ru-RU" sz="1800" dirty="0">
                <a:latin typeface="Times New Roman" pitchFamily="18" charset="0"/>
                <a:cs typeface="Times New Roman" pitchFamily="18" charset="0"/>
              </a:rPr>
              <a:t>через прирост производительности труда (в процентах) в результате экономии численности работников;</a:t>
            </a:r>
          </a:p>
          <a:p>
            <a:pPr marL="361950" indent="171450"/>
            <a:r>
              <a:rPr lang="ru-RU" sz="1800" dirty="0">
                <a:latin typeface="Times New Roman" pitchFamily="18" charset="0"/>
                <a:cs typeface="Times New Roman" pitchFamily="18" charset="0"/>
              </a:rPr>
              <a:t>через снижение трудоемкости на рост производительности труда. </a:t>
            </a:r>
          </a:p>
          <a:p>
            <a:pPr marL="0" indent="533400">
              <a:buNone/>
            </a:pPr>
            <a:r>
              <a:rPr lang="ru-RU" sz="1800" dirty="0">
                <a:latin typeface="Times New Roman" pitchFamily="18" charset="0"/>
                <a:cs typeface="Times New Roman" pitchFamily="18" charset="0"/>
              </a:rPr>
              <a:t>Годовой экономический эффект рассчитывается через произведение годового объема продукции на величину изменения себестоимости продукции с вычетом затрат на внедрение мероприятий. К </a:t>
            </a:r>
            <a:r>
              <a:rPr lang="ru-RU" sz="1800" i="1" dirty="0">
                <a:latin typeface="Times New Roman" pitchFamily="18" charset="0"/>
                <a:cs typeface="Times New Roman" pitchFamily="18" charset="0"/>
              </a:rPr>
              <a:t>частным показателям </a:t>
            </a:r>
            <a:r>
              <a:rPr lang="ru-RU" sz="1800" dirty="0">
                <a:latin typeface="Times New Roman" pitchFamily="18" charset="0"/>
                <a:cs typeface="Times New Roman" pitchFamily="18" charset="0"/>
              </a:rPr>
              <a:t>относятся:</a:t>
            </a:r>
          </a:p>
          <a:p>
            <a:pPr marL="361950" indent="171450"/>
            <a:r>
              <a:rPr lang="ru-RU" sz="1800" dirty="0">
                <a:latin typeface="Times New Roman" pitchFamily="18" charset="0"/>
                <a:cs typeface="Times New Roman" pitchFamily="18" charset="0"/>
              </a:rPr>
              <a:t>снижение трудоемкости продукции, </a:t>
            </a:r>
            <a:r>
              <a:rPr lang="ru-RU" sz="1800" dirty="0" err="1">
                <a:latin typeface="Times New Roman" pitchFamily="18" charset="0"/>
                <a:cs typeface="Times New Roman" pitchFamily="18" charset="0"/>
              </a:rPr>
              <a:t>нормочасы</a:t>
            </a:r>
            <a:r>
              <a:rPr lang="ru-RU" sz="1800" dirty="0">
                <a:latin typeface="Times New Roman" pitchFamily="18" charset="0"/>
                <a:cs typeface="Times New Roman" pitchFamily="18" charset="0"/>
              </a:rPr>
              <a:t>;</a:t>
            </a:r>
          </a:p>
          <a:p>
            <a:pPr marL="361950" indent="171450"/>
            <a:r>
              <a:rPr lang="ru-RU" sz="1800" dirty="0">
                <a:latin typeface="Times New Roman" pitchFamily="18" charset="0"/>
                <a:cs typeface="Times New Roman" pitchFamily="18" charset="0"/>
              </a:rPr>
              <a:t>относительная экономия (высвобождение) численности работников, чел.;</a:t>
            </a:r>
          </a:p>
          <a:p>
            <a:pPr marL="361950" indent="171450"/>
            <a:r>
              <a:rPr lang="ru-RU" sz="1800" dirty="0">
                <a:latin typeface="Times New Roman" pitchFamily="18" charset="0"/>
                <a:cs typeface="Times New Roman" pitchFamily="18" charset="0"/>
              </a:rPr>
              <a:t>экономия рабочего времени в связи с сокращением потерь и производительных затрат времени, </a:t>
            </a:r>
            <a:r>
              <a:rPr lang="ru-RU" sz="1800" dirty="0" err="1">
                <a:latin typeface="Times New Roman" pitchFamily="18" charset="0"/>
                <a:cs typeface="Times New Roman" pitchFamily="18" charset="0"/>
              </a:rPr>
              <a:t>чел.-час</a:t>
            </a:r>
            <a:r>
              <a:rPr lang="ru-RU" sz="1800" dirty="0">
                <a:latin typeface="Times New Roman" pitchFamily="18" charset="0"/>
                <a:cs typeface="Times New Roman" pitchFamily="18" charset="0"/>
              </a:rPr>
              <a:t>;</a:t>
            </a:r>
          </a:p>
          <a:p>
            <a:pPr marL="361950" indent="171450"/>
            <a:r>
              <a:rPr lang="ru-RU" sz="1800" dirty="0">
                <a:latin typeface="Times New Roman" pitchFamily="18" charset="0"/>
                <a:cs typeface="Times New Roman" pitchFamily="18" charset="0"/>
              </a:rPr>
              <a:t>прирост объема производства, %;</a:t>
            </a:r>
          </a:p>
          <a:p>
            <a:pPr marL="361950" indent="171450"/>
            <a:r>
              <a:rPr lang="ru-RU" sz="1800" dirty="0">
                <a:latin typeface="Times New Roman" pitchFamily="18" charset="0"/>
                <a:cs typeface="Times New Roman" pitchFamily="18" charset="0"/>
              </a:rPr>
              <a:t>экономия от снижения себестоимости продукции, руб.;</a:t>
            </a:r>
          </a:p>
          <a:p>
            <a:pPr marL="361950" indent="171450"/>
            <a:r>
              <a:rPr lang="ru-RU" sz="1800" dirty="0">
                <a:latin typeface="Times New Roman" pitchFamily="18" charset="0"/>
                <a:cs typeface="Times New Roman" pitchFamily="18" charset="0"/>
              </a:rPr>
              <a:t>экономия в связи с сокращением профессиональной заболеваемости производственного травматизма, руб.;</a:t>
            </a:r>
          </a:p>
          <a:p>
            <a:pPr marL="361950" indent="171450"/>
            <a:r>
              <a:rPr lang="ru-RU" sz="1800" dirty="0">
                <a:latin typeface="Times New Roman" pitchFamily="18" charset="0"/>
                <a:cs typeface="Times New Roman" pitchFamily="18" charset="0"/>
              </a:rPr>
              <a:t>экономия от снижения себестоимости на условно-постоянных входах, руб.;</a:t>
            </a:r>
          </a:p>
          <a:p>
            <a:pPr marL="361950" indent="171450"/>
            <a:r>
              <a:rPr lang="ru-RU" sz="1800" dirty="0">
                <a:latin typeface="Times New Roman" pitchFamily="18" charset="0"/>
                <a:cs typeface="Times New Roman" pitchFamily="18" charset="0"/>
              </a:rPr>
              <a:t>экономия от снижения удельных капиталовложений в результате лучшего использования оборудования,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809832"/>
          </a:xfrm>
        </p:spPr>
        <p:txBody>
          <a:bodyPr>
            <a:normAutofit fontScale="77500" lnSpcReduction="20000"/>
          </a:bodyPr>
          <a:lstStyle/>
          <a:p>
            <a:pPr marL="0" indent="533400">
              <a:lnSpc>
                <a:spcPct val="120000"/>
              </a:lnSpc>
              <a:buNone/>
            </a:pPr>
            <a:r>
              <a:rPr lang="ru-RU" i="1" dirty="0">
                <a:latin typeface="Times New Roman" pitchFamily="18" charset="0"/>
                <a:cs typeface="Times New Roman" pitchFamily="18" charset="0"/>
              </a:rPr>
              <a:t>Оценка результатов рабочих</a:t>
            </a:r>
            <a:r>
              <a:rPr lang="ru-RU" dirty="0">
                <a:latin typeface="Times New Roman" pitchFamily="18" charset="0"/>
                <a:cs typeface="Times New Roman" pitchFamily="18" charset="0"/>
              </a:rPr>
              <a:t> осуществляется довольно просто, так как количественные и качественные результаты их труда выражаются в количестве произведенной продукции и их качестве. Путем сравнения с запланированным заданием и оценивается результат их труда.</a:t>
            </a:r>
          </a:p>
          <a:p>
            <a:pPr marL="0" indent="533400">
              <a:lnSpc>
                <a:spcPct val="120000"/>
              </a:lnSpc>
              <a:buNone/>
            </a:pPr>
            <a:r>
              <a:rPr lang="ru-RU" dirty="0">
                <a:latin typeface="Times New Roman" pitchFamily="18" charset="0"/>
                <a:cs typeface="Times New Roman" pitchFamily="18" charset="0"/>
              </a:rPr>
              <a:t>Процедура оценки результатов труда будет эффективной при соблюдении следующих обязательных условий:</a:t>
            </a:r>
          </a:p>
          <a:p>
            <a:pPr marL="0" indent="533400">
              <a:lnSpc>
                <a:spcPct val="120000"/>
              </a:lnSpc>
              <a:buNone/>
            </a:pPr>
            <a:r>
              <a:rPr lang="ru-RU" dirty="0">
                <a:latin typeface="Times New Roman" pitchFamily="18" charset="0"/>
                <a:cs typeface="Times New Roman" pitchFamily="18" charset="0"/>
              </a:rPr>
              <a:t>1) установление четких «стандартов» результатов труда для каждой должности (рабочего места) и критериев ее оценки;</a:t>
            </a:r>
          </a:p>
          <a:p>
            <a:pPr marL="0" indent="533400">
              <a:lnSpc>
                <a:spcPct val="120000"/>
              </a:lnSpc>
              <a:buNone/>
            </a:pPr>
            <a:r>
              <a:rPr lang="ru-RU" dirty="0">
                <a:latin typeface="Times New Roman" pitchFamily="18" charset="0"/>
                <a:cs typeface="Times New Roman" pitchFamily="18" charset="0"/>
              </a:rPr>
              <a:t>2) выработка процедуры проведения оценки результатов труда (когда, как часто и кто проводит оценку, методы оценки);</a:t>
            </a:r>
          </a:p>
          <a:p>
            <a:pPr marL="0" indent="533400">
              <a:lnSpc>
                <a:spcPct val="120000"/>
              </a:lnSpc>
              <a:buNone/>
            </a:pPr>
            <a:r>
              <a:rPr lang="ru-RU" dirty="0">
                <a:latin typeface="Times New Roman" pitchFamily="18" charset="0"/>
                <a:cs typeface="Times New Roman" pitchFamily="18" charset="0"/>
              </a:rPr>
              <a:t>3) предоставление полной и достоверной информации оценщику о результатах труда работник;</a:t>
            </a:r>
          </a:p>
          <a:p>
            <a:pPr marL="0" indent="533400">
              <a:lnSpc>
                <a:spcPct val="120000"/>
              </a:lnSpc>
              <a:buNone/>
            </a:pPr>
            <a:r>
              <a:rPr lang="ru-RU" dirty="0">
                <a:latin typeface="Times New Roman" pitchFamily="18" charset="0"/>
                <a:cs typeface="Times New Roman" pitchFamily="18" charset="0"/>
              </a:rPr>
              <a:t>4) обсуждение результатов оценки с работником;</a:t>
            </a:r>
          </a:p>
          <a:p>
            <a:pPr marL="0" indent="533400">
              <a:lnSpc>
                <a:spcPct val="120000"/>
              </a:lnSpc>
              <a:buNone/>
            </a:pPr>
            <a:r>
              <a:rPr lang="ru-RU" dirty="0">
                <a:latin typeface="Times New Roman" pitchFamily="18" charset="0"/>
                <a:cs typeface="Times New Roman" pitchFamily="18" charset="0"/>
              </a:rPr>
              <a:t>5) принятие решения по результатам оценки и документирование оценки.</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648072"/>
          </a:xfrm>
        </p:spPr>
        <p:txBody>
          <a:bodyPr>
            <a:normAutofit fontScale="90000"/>
          </a:bodyPr>
          <a:lstStyle/>
          <a:p>
            <a:r>
              <a:rPr lang="ru-RU" sz="2400" dirty="0">
                <a:latin typeface="Times New Roman" pitchFamily="18" charset="0"/>
                <a:cs typeface="Times New Roman" pitchFamily="18" charset="0"/>
              </a:rPr>
              <a:t>Для оценки результатов труда применяются различные методы:</a:t>
            </a:r>
          </a:p>
        </p:txBody>
      </p:sp>
      <p:graphicFrame>
        <p:nvGraphicFramePr>
          <p:cNvPr id="4" name="Содержимое 3"/>
          <p:cNvGraphicFramePr>
            <a:graphicFrameLocks noGrp="1"/>
          </p:cNvGraphicFramePr>
          <p:nvPr>
            <p:ph idx="1"/>
          </p:nvPr>
        </p:nvGraphicFramePr>
        <p:xfrm>
          <a:off x="467544" y="1268760"/>
          <a:ext cx="8229600" cy="5535422"/>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just">
                        <a:lnSpc>
                          <a:spcPct val="107000"/>
                        </a:lnSpc>
                        <a:spcAft>
                          <a:spcPts val="0"/>
                        </a:spcAft>
                      </a:pPr>
                      <a:r>
                        <a:rPr lang="ru-RU" sz="1200" dirty="0">
                          <a:latin typeface="Times New Roman"/>
                          <a:ea typeface="Times New Roman"/>
                          <a:cs typeface="Times New Roman"/>
                        </a:rPr>
                        <a:t>Наименование метода </a:t>
                      </a:r>
                      <a:endParaRPr lang="ru-RU" sz="11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200" dirty="0">
                          <a:latin typeface="Times New Roman"/>
                          <a:ea typeface="Times New Roman"/>
                          <a:cs typeface="Times New Roman"/>
                        </a:rPr>
                        <a:t>Краткая характеристика метода </a:t>
                      </a:r>
                      <a:endParaRPr lang="ru-RU" sz="1100" dirty="0">
                        <a:latin typeface="Calibri"/>
                        <a:ea typeface="Calibri"/>
                        <a:cs typeface="Times New Roman"/>
                      </a:endParaRPr>
                    </a:p>
                  </a:txBody>
                  <a:tcPr marL="9525" marR="9525" marT="9525" marB="9525" anchor="ctr"/>
                </a:tc>
                <a:extLst>
                  <a:ext uri="{0D108BD9-81ED-4DB2-BD59-A6C34878D82A}">
                    <a16:rowId xmlns:a16="http://schemas.microsoft.com/office/drawing/2014/main" val="10000"/>
                  </a:ext>
                </a:extLst>
              </a:tr>
              <a:tr h="370840">
                <a:tc>
                  <a:txBody>
                    <a:bodyPr/>
                    <a:lstStyle/>
                    <a:p>
                      <a:pPr algn="just">
                        <a:lnSpc>
                          <a:spcPct val="107000"/>
                        </a:lnSpc>
                        <a:spcAft>
                          <a:spcPts val="0"/>
                        </a:spcAft>
                      </a:pPr>
                      <a:r>
                        <a:rPr lang="ru-RU" sz="1200" dirty="0">
                          <a:latin typeface="Times New Roman"/>
                          <a:ea typeface="Times New Roman"/>
                          <a:cs typeface="Times New Roman"/>
                        </a:rPr>
                        <a:t>Управление по целям (самый распространенный) </a:t>
                      </a:r>
                      <a:endParaRPr lang="ru-RU" sz="11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200" dirty="0">
                          <a:latin typeface="Times New Roman"/>
                          <a:ea typeface="Times New Roman"/>
                          <a:cs typeface="Times New Roman"/>
                        </a:rPr>
                        <a:t>Основан на оценке достижения работником целей, намеченных совместно руководителем и его подчиненным на конкретный период времени. Предусматривает систематическое обсуждение достигнутых и не достигнутых целей. Требует количественного определения целей и сроков их достижения. Дорогостоящий метод. Используется для оценки руководителей и специалистов </a:t>
                      </a:r>
                      <a:endParaRPr lang="ru-RU" sz="1100" dirty="0">
                        <a:latin typeface="Calibri"/>
                        <a:ea typeface="Calibri"/>
                        <a:cs typeface="Times New Roman"/>
                      </a:endParaRPr>
                    </a:p>
                  </a:txBody>
                  <a:tcPr marL="9525" marR="9525" marT="9525" marB="9525" anchor="ctr"/>
                </a:tc>
                <a:extLst>
                  <a:ext uri="{0D108BD9-81ED-4DB2-BD59-A6C34878D82A}">
                    <a16:rowId xmlns:a16="http://schemas.microsoft.com/office/drawing/2014/main" val="10001"/>
                  </a:ext>
                </a:extLst>
              </a:tr>
              <a:tr h="370840">
                <a:tc>
                  <a:txBody>
                    <a:bodyPr/>
                    <a:lstStyle/>
                    <a:p>
                      <a:pPr algn="just">
                        <a:lnSpc>
                          <a:spcPct val="107000"/>
                        </a:lnSpc>
                        <a:spcAft>
                          <a:spcPts val="0"/>
                        </a:spcAft>
                      </a:pPr>
                      <a:r>
                        <a:rPr lang="ru-RU" sz="1200" dirty="0">
                          <a:latin typeface="Times New Roman"/>
                          <a:ea typeface="Times New Roman"/>
                          <a:cs typeface="Times New Roman"/>
                        </a:rPr>
                        <a:t>Метод шкалы графического рейтинга </a:t>
                      </a:r>
                      <a:endParaRPr lang="ru-RU" sz="11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200" dirty="0">
                          <a:latin typeface="Times New Roman"/>
                          <a:ea typeface="Times New Roman"/>
                          <a:cs typeface="Times New Roman"/>
                        </a:rPr>
                        <a:t>Основан на проставлении соответствующей оценки (от 4 до 0) каждой черте характера оцениваемого работника: количество работы, качество работы, инициативность, сотрудничество, надежность и др. Оценка соответствует рейтингу. Для повышения эффективности шкалы оценок составляются более четко разграниченные описания полноты проявления той или иной черты характера </a:t>
                      </a:r>
                      <a:endParaRPr lang="ru-RU" sz="1100" dirty="0">
                        <a:latin typeface="Calibri"/>
                        <a:ea typeface="Calibri"/>
                        <a:cs typeface="Times New Roman"/>
                      </a:endParaRPr>
                    </a:p>
                  </a:txBody>
                  <a:tcPr marL="9525" marR="9525" marT="9525" marB="9525" anchor="ctr"/>
                </a:tc>
                <a:extLst>
                  <a:ext uri="{0D108BD9-81ED-4DB2-BD59-A6C34878D82A}">
                    <a16:rowId xmlns:a16="http://schemas.microsoft.com/office/drawing/2014/main" val="10002"/>
                  </a:ext>
                </a:extLst>
              </a:tr>
              <a:tr h="370840">
                <a:tc>
                  <a:txBody>
                    <a:bodyPr/>
                    <a:lstStyle/>
                    <a:p>
                      <a:pPr algn="just">
                        <a:lnSpc>
                          <a:spcPct val="107000"/>
                        </a:lnSpc>
                        <a:spcAft>
                          <a:spcPts val="0"/>
                        </a:spcAft>
                      </a:pPr>
                      <a:r>
                        <a:rPr lang="ru-RU" sz="1200" dirty="0">
                          <a:latin typeface="Times New Roman"/>
                          <a:ea typeface="Times New Roman"/>
                          <a:cs typeface="Times New Roman"/>
                        </a:rPr>
                        <a:t>Вынужденный выбор </a:t>
                      </a:r>
                      <a:endParaRPr lang="ru-RU" sz="11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200" dirty="0">
                          <a:latin typeface="Times New Roman"/>
                          <a:ea typeface="Times New Roman"/>
                          <a:cs typeface="Times New Roman"/>
                        </a:rPr>
                        <a:t>Основан на отборе наиболее характерных для данного работника характеристик соответствующих эффективной и неэффективной работе (например, «много работает», «не ждет проблем» и др.). На основе балльной шкалы рассчитывается индекс эффективности. Используется руководством, коллегами, подчиненными для оценки результативности труда работников </a:t>
                      </a:r>
                      <a:endParaRPr lang="ru-RU" sz="1100" dirty="0">
                        <a:latin typeface="Calibri"/>
                        <a:ea typeface="Calibri"/>
                        <a:cs typeface="Times New Roman"/>
                      </a:endParaRPr>
                    </a:p>
                  </a:txBody>
                  <a:tcPr marL="9525" marR="9525" marT="9525" marB="9525" anchor="ctr"/>
                </a:tc>
                <a:extLst>
                  <a:ext uri="{0D108BD9-81ED-4DB2-BD59-A6C34878D82A}">
                    <a16:rowId xmlns:a16="http://schemas.microsoft.com/office/drawing/2014/main" val="10003"/>
                  </a:ext>
                </a:extLst>
              </a:tr>
              <a:tr h="370840">
                <a:tc>
                  <a:txBody>
                    <a:bodyPr/>
                    <a:lstStyle/>
                    <a:p>
                      <a:pPr algn="just">
                        <a:lnSpc>
                          <a:spcPct val="107000"/>
                        </a:lnSpc>
                        <a:spcAft>
                          <a:spcPts val="0"/>
                        </a:spcAft>
                      </a:pPr>
                      <a:r>
                        <a:rPr lang="ru-RU" sz="1200" dirty="0">
                          <a:latin typeface="Times New Roman"/>
                          <a:ea typeface="Times New Roman"/>
                          <a:cs typeface="Times New Roman"/>
                        </a:rPr>
                        <a:t>Описательный метод </a:t>
                      </a:r>
                      <a:endParaRPr lang="ru-RU" sz="11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200" dirty="0">
                          <a:latin typeface="Times New Roman"/>
                          <a:ea typeface="Times New Roman"/>
                          <a:cs typeface="Times New Roman"/>
                        </a:rPr>
                        <a:t>Оценщик описывает преимущества и недостатки поведения работника по критериям: количество работы, качество работы, знание работы, личностные качества, инициативность и др. с помощью графической шкалы рейтинга, используя заранее составленные стандарты результативности труда </a:t>
                      </a:r>
                      <a:endParaRPr lang="ru-RU" sz="1100" dirty="0">
                        <a:latin typeface="Calibri"/>
                        <a:ea typeface="Calibri"/>
                        <a:cs typeface="Times New Roman"/>
                      </a:endParaRPr>
                    </a:p>
                  </a:txBody>
                  <a:tcPr marL="9525" marR="9525" marT="9525" marB="9525" anchor="ctr"/>
                </a:tc>
                <a:extLst>
                  <a:ext uri="{0D108BD9-81ED-4DB2-BD59-A6C34878D82A}">
                    <a16:rowId xmlns:a16="http://schemas.microsoft.com/office/drawing/2014/main" val="10004"/>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485800"/>
          </a:xfrm>
        </p:spPr>
        <p:txBody>
          <a:bodyPr>
            <a:normAutofit/>
          </a:bodyPr>
          <a:lstStyle/>
          <a:p>
            <a:r>
              <a:rPr lang="ru-RU" sz="2400" dirty="0">
                <a:latin typeface="Times New Roman" pitchFamily="18" charset="0"/>
                <a:cs typeface="Times New Roman" pitchFamily="18" charset="0"/>
              </a:rPr>
              <a:t>Продолжение таблицы «Методы оценки результатов труда»</a:t>
            </a:r>
          </a:p>
        </p:txBody>
      </p:sp>
      <p:graphicFrame>
        <p:nvGraphicFramePr>
          <p:cNvPr id="4" name="Содержимое 3"/>
          <p:cNvGraphicFramePr>
            <a:graphicFrameLocks noGrp="1"/>
          </p:cNvGraphicFramePr>
          <p:nvPr>
            <p:ph idx="1"/>
          </p:nvPr>
        </p:nvGraphicFramePr>
        <p:xfrm>
          <a:off x="467544" y="1196752"/>
          <a:ext cx="8229600" cy="5286883"/>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Наименование метода </a:t>
                      </a:r>
                      <a:endParaRPr lang="ru-RU" sz="1100" dirty="0">
                        <a:latin typeface="Times New Roman" pitchFamily="18" charset="0"/>
                        <a:ea typeface="Calibri"/>
                        <a:cs typeface="Times New Roman" pitchFamily="18" charset="0"/>
                      </a:endParaRPr>
                    </a:p>
                  </a:txBody>
                  <a:tcPr marL="9525" marR="9525" marT="9525" marB="9525" anchor="ctr"/>
                </a:tc>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Краткая характеристика метода </a:t>
                      </a:r>
                      <a:endParaRPr lang="ru-RU" sz="1100" dirty="0">
                        <a:latin typeface="Times New Roman" pitchFamily="18" charset="0"/>
                        <a:ea typeface="Calibri"/>
                        <a:cs typeface="Times New Roman" pitchFamily="18" charset="0"/>
                      </a:endParaRPr>
                    </a:p>
                  </a:txBody>
                  <a:tcPr marL="9525" marR="9525" marT="9525" marB="9525" anchor="ctr"/>
                </a:tc>
                <a:extLst>
                  <a:ext uri="{0D108BD9-81ED-4DB2-BD59-A6C34878D82A}">
                    <a16:rowId xmlns:a16="http://schemas.microsoft.com/office/drawing/2014/main" val="10000"/>
                  </a:ext>
                </a:extLst>
              </a:tr>
              <a:tr h="370840">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Метод оценки по решающей ситуации </a:t>
                      </a:r>
                      <a:endParaRPr lang="ru-RU" sz="1100" dirty="0">
                        <a:latin typeface="Times New Roman" pitchFamily="18" charset="0"/>
                        <a:ea typeface="Calibri"/>
                        <a:cs typeface="Times New Roman" pitchFamily="18" charset="0"/>
                      </a:endParaRPr>
                    </a:p>
                  </a:txBody>
                  <a:tcPr marL="9525" marR="9525" marT="9525" marB="9525" anchor="ctr"/>
                </a:tc>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Основан на использовании списка описаний «правильного» и «неправильного» поведения работника в отдельных ситуациях, так называемых решающих ситуациях. Оценщик ведет журнал, в котором эти описания распределены по рубрикам в зависимости от характера работы. Используется в оценках, выносимых руководством, а не коллегами или подчиненными   </a:t>
                      </a:r>
                      <a:endParaRPr lang="ru-RU" sz="1100" dirty="0">
                        <a:latin typeface="Times New Roman" pitchFamily="18" charset="0"/>
                        <a:ea typeface="Calibri"/>
                        <a:cs typeface="Times New Roman" pitchFamily="18" charset="0"/>
                      </a:endParaRPr>
                    </a:p>
                  </a:txBody>
                  <a:tcPr marL="9525" marR="9525" marT="9525" marB="9525" anchor="ctr"/>
                </a:tc>
                <a:extLst>
                  <a:ext uri="{0D108BD9-81ED-4DB2-BD59-A6C34878D82A}">
                    <a16:rowId xmlns:a16="http://schemas.microsoft.com/office/drawing/2014/main" val="10001"/>
                  </a:ext>
                </a:extLst>
              </a:tr>
              <a:tr h="370840">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Метод анкет и сравнительных анкет </a:t>
                      </a:r>
                      <a:endParaRPr lang="ru-RU" sz="1100" dirty="0">
                        <a:latin typeface="Times New Roman" pitchFamily="18" charset="0"/>
                        <a:ea typeface="Calibri"/>
                        <a:cs typeface="Times New Roman" pitchFamily="18" charset="0"/>
                      </a:endParaRPr>
                    </a:p>
                  </a:txBody>
                  <a:tcPr marL="9525" marR="9525" marT="9525" marB="9525" anchor="ctr"/>
                </a:tc>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Включает набор вопросов или описаний поведения работника. Оценщик проставляет отметку напротив описания той черты характера, которая, по его мнению, присуща работнику, в противном случае оставляет пустое место. Сумма пометок дает общий рейтинг анкеты данного работника. Используется для оценки руководством, коллегами и подчиненными </a:t>
                      </a:r>
                      <a:endParaRPr lang="ru-RU" sz="1100" dirty="0">
                        <a:latin typeface="Times New Roman" pitchFamily="18" charset="0"/>
                        <a:ea typeface="Calibri"/>
                        <a:cs typeface="Times New Roman" pitchFamily="18" charset="0"/>
                      </a:endParaRPr>
                    </a:p>
                  </a:txBody>
                  <a:tcPr marL="9525" marR="9525" marT="9525" marB="9525" anchor="ctr"/>
                </a:tc>
                <a:extLst>
                  <a:ext uri="{0D108BD9-81ED-4DB2-BD59-A6C34878D82A}">
                    <a16:rowId xmlns:a16="http://schemas.microsoft.com/office/drawing/2014/main" val="10002"/>
                  </a:ext>
                </a:extLst>
              </a:tr>
              <a:tr h="370840">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Метод шкалы рейтинговых поведенческих установок </a:t>
                      </a:r>
                      <a:endParaRPr lang="ru-RU" sz="1100" dirty="0">
                        <a:latin typeface="Times New Roman" pitchFamily="18" charset="0"/>
                        <a:ea typeface="Calibri"/>
                        <a:cs typeface="Times New Roman" pitchFamily="18" charset="0"/>
                      </a:endParaRPr>
                    </a:p>
                  </a:txBody>
                  <a:tcPr marL="9525" marR="9525" marT="9525" marB="9525" anchor="ctr"/>
                </a:tc>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Основан на использовании решающих ситуаций (5-6), из которых выводятся характеристики результативности труда (от 6 до 10). Оценщик прочитывает в анкете рейтинга описание какого-либо критерия (например, инженерная компетентность) и ставит пометку в шкале в соответствии с квалификацией оцениваемого. Дорогостоящий и трудоемкий метод, но доступный и понятный работникам </a:t>
                      </a:r>
                      <a:endParaRPr lang="ru-RU" sz="1100" dirty="0">
                        <a:latin typeface="Times New Roman" pitchFamily="18" charset="0"/>
                        <a:ea typeface="Calibri"/>
                        <a:cs typeface="Times New Roman" pitchFamily="18" charset="0"/>
                      </a:endParaRPr>
                    </a:p>
                  </a:txBody>
                  <a:tcPr marL="9525" marR="9525" marT="9525" marB="9525" anchor="ctr"/>
                </a:tc>
                <a:extLst>
                  <a:ext uri="{0D108BD9-81ED-4DB2-BD59-A6C34878D82A}">
                    <a16:rowId xmlns:a16="http://schemas.microsoft.com/office/drawing/2014/main" val="10003"/>
                  </a:ext>
                </a:extLst>
              </a:tr>
              <a:tr h="370840">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Метод шкалы наблюдения за поведением </a:t>
                      </a:r>
                      <a:endParaRPr lang="ru-RU" sz="1100" dirty="0">
                        <a:latin typeface="Times New Roman" pitchFamily="18" charset="0"/>
                        <a:ea typeface="Calibri"/>
                        <a:cs typeface="Times New Roman" pitchFamily="18" charset="0"/>
                      </a:endParaRPr>
                    </a:p>
                  </a:txBody>
                  <a:tcPr marL="9525" marR="9525" marT="9525" marB="9525" anchor="ctr"/>
                </a:tc>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Аналогичен предыдущему, но вместо определения поведения работника в решающей ситуации текущего времени оценщик фиксирует на шкале количество случаев, когда работник вел себя тем или иным специфическим образом ранее. Метод трудоемкий и требует материальных затрат </a:t>
                      </a:r>
                      <a:endParaRPr lang="ru-RU" sz="1100" dirty="0">
                        <a:latin typeface="Times New Roman" pitchFamily="18" charset="0"/>
                        <a:ea typeface="Calibri"/>
                        <a:cs typeface="Times New Roman" pitchFamily="18" charset="0"/>
                      </a:endParaRPr>
                    </a:p>
                  </a:txBody>
                  <a:tcPr marL="9525" marR="9525" marT="9525" marB="9525" anchor="ctr"/>
                </a:tc>
                <a:extLst>
                  <a:ext uri="{0D108BD9-81ED-4DB2-BD59-A6C34878D82A}">
                    <a16:rowId xmlns:a16="http://schemas.microsoft.com/office/drawing/2014/main" val="10004"/>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504056"/>
          </a:xfrm>
        </p:spPr>
        <p:txBody>
          <a:bodyPr>
            <a:normAutofit/>
          </a:bodyPr>
          <a:lstStyle/>
          <a:p>
            <a:r>
              <a:rPr lang="ru-RU" sz="2400" dirty="0">
                <a:latin typeface="Times New Roman" pitchFamily="18" charset="0"/>
                <a:cs typeface="Times New Roman" pitchFamily="18" charset="0"/>
              </a:rPr>
              <a:t>Продолжение таблицы «Методы оценки результатов труда»</a:t>
            </a:r>
          </a:p>
        </p:txBody>
      </p:sp>
      <p:graphicFrame>
        <p:nvGraphicFramePr>
          <p:cNvPr id="4" name="Содержимое 3"/>
          <p:cNvGraphicFramePr>
            <a:graphicFrameLocks noGrp="1"/>
          </p:cNvGraphicFramePr>
          <p:nvPr>
            <p:ph idx="1"/>
          </p:nvPr>
        </p:nvGraphicFramePr>
        <p:xfrm>
          <a:off x="251520" y="1052736"/>
          <a:ext cx="8229600" cy="5750179"/>
        </p:xfrm>
        <a:graphic>
          <a:graphicData uri="http://schemas.openxmlformats.org/drawingml/2006/table">
            <a:tbl>
              <a:tblPr firstRow="1" bandRow="1">
                <a:tableStyleId>{5C22544A-7EE6-4342-B048-85BDC9FD1C3A}</a:tableStyleId>
              </a:tblPr>
              <a:tblGrid>
                <a:gridCol w="3312368">
                  <a:extLst>
                    <a:ext uri="{9D8B030D-6E8A-4147-A177-3AD203B41FA5}">
                      <a16:colId xmlns:a16="http://schemas.microsoft.com/office/drawing/2014/main" val="20000"/>
                    </a:ext>
                  </a:extLst>
                </a:gridCol>
                <a:gridCol w="4917232">
                  <a:extLst>
                    <a:ext uri="{9D8B030D-6E8A-4147-A177-3AD203B41FA5}">
                      <a16:colId xmlns:a16="http://schemas.microsoft.com/office/drawing/2014/main" val="20001"/>
                    </a:ext>
                  </a:extLst>
                </a:gridCol>
              </a:tblGrid>
              <a:tr h="370840">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Наименование метода </a:t>
                      </a:r>
                      <a:endParaRPr lang="ru-RU" sz="1200" dirty="0">
                        <a:latin typeface="Times New Roman" pitchFamily="18" charset="0"/>
                        <a:ea typeface="Calibri"/>
                        <a:cs typeface="Times New Roman" pitchFamily="18" charset="0"/>
                      </a:endParaRPr>
                    </a:p>
                  </a:txBody>
                  <a:tcPr marL="9525" marR="9525" marT="9525" marB="9525" anchor="ctr"/>
                </a:tc>
                <a:tc>
                  <a:txBody>
                    <a:bodyPr/>
                    <a:lstStyle/>
                    <a:p>
                      <a:pPr algn="just">
                        <a:lnSpc>
                          <a:spcPct val="107000"/>
                        </a:lnSpc>
                        <a:spcAft>
                          <a:spcPts val="0"/>
                        </a:spcAft>
                      </a:pPr>
                      <a:r>
                        <a:rPr lang="ru-RU" sz="1200" dirty="0">
                          <a:latin typeface="Times New Roman" pitchFamily="18" charset="0"/>
                          <a:ea typeface="Times New Roman"/>
                          <a:cs typeface="Times New Roman" pitchFamily="18" charset="0"/>
                        </a:rPr>
                        <a:t>Краткая характеристика метода </a:t>
                      </a:r>
                      <a:endParaRPr lang="ru-RU" sz="1200" dirty="0">
                        <a:latin typeface="Times New Roman" pitchFamily="18" charset="0"/>
                        <a:ea typeface="Calibri"/>
                        <a:cs typeface="Times New Roman" pitchFamily="18" charset="0"/>
                      </a:endParaRPr>
                    </a:p>
                  </a:txBody>
                  <a:tcPr marL="9525" marR="9525" marT="9525" marB="9525" anchor="ctr"/>
                </a:tc>
                <a:extLst>
                  <a:ext uri="{0D108BD9-81ED-4DB2-BD59-A6C34878D82A}">
                    <a16:rowId xmlns:a16="http://schemas.microsoft.com/office/drawing/2014/main" val="10000"/>
                  </a:ext>
                </a:extLst>
              </a:tr>
              <a:tr h="370840">
                <a:tc>
                  <a:txBody>
                    <a:bodyPr/>
                    <a:lstStyle/>
                    <a:p>
                      <a:pPr algn="just">
                        <a:lnSpc>
                          <a:spcPct val="107000"/>
                        </a:lnSpc>
                        <a:spcAft>
                          <a:spcPts val="0"/>
                        </a:spcAft>
                      </a:pPr>
                      <a:r>
                        <a:rPr lang="ru-RU" sz="1100" dirty="0">
                          <a:latin typeface="Times New Roman"/>
                          <a:ea typeface="Times New Roman"/>
                          <a:cs typeface="Times New Roman"/>
                        </a:rPr>
                        <a:t>Описательный метод </a:t>
                      </a:r>
                      <a:endParaRPr lang="ru-RU" sz="11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200" dirty="0">
                          <a:latin typeface="Times New Roman"/>
                          <a:ea typeface="Times New Roman"/>
                          <a:cs typeface="Times New Roman"/>
                        </a:rPr>
                        <a:t>Оценщик описывает преимущества и недостатки поведения работника по критериям: количество работы, качество работы, знание работы, личностные качества, инициативность и др. с помощью графической шкалы рейтинга, используя заранее составленные стандарты результативности труда </a:t>
                      </a:r>
                      <a:endParaRPr lang="ru-RU" sz="1200" dirty="0">
                        <a:latin typeface="Calibri"/>
                        <a:ea typeface="Calibri"/>
                        <a:cs typeface="Times New Roman"/>
                      </a:endParaRPr>
                    </a:p>
                  </a:txBody>
                  <a:tcPr marL="9525" marR="9525" marT="9525" marB="9525" anchor="ctr"/>
                </a:tc>
                <a:extLst>
                  <a:ext uri="{0D108BD9-81ED-4DB2-BD59-A6C34878D82A}">
                    <a16:rowId xmlns:a16="http://schemas.microsoft.com/office/drawing/2014/main" val="10001"/>
                  </a:ext>
                </a:extLst>
              </a:tr>
              <a:tr h="370840">
                <a:tc>
                  <a:txBody>
                    <a:bodyPr/>
                    <a:lstStyle/>
                    <a:p>
                      <a:pPr algn="just">
                        <a:lnSpc>
                          <a:spcPct val="107000"/>
                        </a:lnSpc>
                        <a:spcAft>
                          <a:spcPts val="0"/>
                        </a:spcAft>
                      </a:pPr>
                      <a:r>
                        <a:rPr lang="ru-RU" sz="1100" dirty="0">
                          <a:latin typeface="Times New Roman"/>
                          <a:ea typeface="Times New Roman"/>
                          <a:cs typeface="Times New Roman"/>
                        </a:rPr>
                        <a:t>Метод оценки по решающей ситуации </a:t>
                      </a:r>
                      <a:endParaRPr lang="ru-RU" sz="11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200" dirty="0">
                          <a:latin typeface="Times New Roman"/>
                          <a:ea typeface="Times New Roman"/>
                          <a:cs typeface="Times New Roman"/>
                        </a:rPr>
                        <a:t>Основан на использовании списка описаний «правильного» и «неправильного» поведения работника в отдельных ситуациях, так называемых решающих ситуациях. Оценщик ведет журнал, в котором эти описания распределены по рубрикам в зависимости от характера работы. Используется в оценках, выносимых руководством, а не коллегами или подчиненными   </a:t>
                      </a:r>
                      <a:endParaRPr lang="ru-RU" sz="1200" dirty="0">
                        <a:latin typeface="Calibri"/>
                        <a:ea typeface="Calibri"/>
                        <a:cs typeface="Times New Roman"/>
                      </a:endParaRPr>
                    </a:p>
                  </a:txBody>
                  <a:tcPr marL="9525" marR="9525" marT="9525" marB="9525" anchor="ctr"/>
                </a:tc>
                <a:extLst>
                  <a:ext uri="{0D108BD9-81ED-4DB2-BD59-A6C34878D82A}">
                    <a16:rowId xmlns:a16="http://schemas.microsoft.com/office/drawing/2014/main" val="10002"/>
                  </a:ext>
                </a:extLst>
              </a:tr>
              <a:tr h="370840">
                <a:tc>
                  <a:txBody>
                    <a:bodyPr/>
                    <a:lstStyle/>
                    <a:p>
                      <a:pPr algn="just">
                        <a:lnSpc>
                          <a:spcPct val="107000"/>
                        </a:lnSpc>
                        <a:spcAft>
                          <a:spcPts val="0"/>
                        </a:spcAft>
                      </a:pPr>
                      <a:r>
                        <a:rPr lang="ru-RU" sz="1100" dirty="0">
                          <a:latin typeface="Times New Roman"/>
                          <a:ea typeface="Times New Roman"/>
                          <a:cs typeface="Times New Roman"/>
                        </a:rPr>
                        <a:t>Метод анкет и сравнительных анкет </a:t>
                      </a:r>
                      <a:endParaRPr lang="ru-RU" sz="11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200" dirty="0">
                          <a:latin typeface="Times New Roman"/>
                          <a:ea typeface="Times New Roman"/>
                          <a:cs typeface="Times New Roman"/>
                        </a:rPr>
                        <a:t>Включает набор вопросов или описаний поведения работника. Оценщик проставляет отметку напротив описания той черты характера, которая, по его мнению, присуща работнику, в противном случае оставляет пустое место. Сумма пометок дает общий рейтинг анкеты данного работника. Используется для оценки руководством, коллегами и подчиненными </a:t>
                      </a:r>
                      <a:endParaRPr lang="ru-RU" sz="1200" dirty="0">
                        <a:latin typeface="Calibri"/>
                        <a:ea typeface="Calibri"/>
                        <a:cs typeface="Times New Roman"/>
                      </a:endParaRPr>
                    </a:p>
                  </a:txBody>
                  <a:tcPr marL="9525" marR="9525" marT="9525" marB="9525" anchor="ctr"/>
                </a:tc>
                <a:extLst>
                  <a:ext uri="{0D108BD9-81ED-4DB2-BD59-A6C34878D82A}">
                    <a16:rowId xmlns:a16="http://schemas.microsoft.com/office/drawing/2014/main" val="10003"/>
                  </a:ext>
                </a:extLst>
              </a:tr>
              <a:tr h="370840">
                <a:tc>
                  <a:txBody>
                    <a:bodyPr/>
                    <a:lstStyle/>
                    <a:p>
                      <a:pPr algn="just">
                        <a:lnSpc>
                          <a:spcPct val="107000"/>
                        </a:lnSpc>
                        <a:spcAft>
                          <a:spcPts val="0"/>
                        </a:spcAft>
                      </a:pPr>
                      <a:r>
                        <a:rPr lang="ru-RU" sz="1100" dirty="0">
                          <a:latin typeface="Times New Roman"/>
                          <a:ea typeface="Times New Roman"/>
                          <a:cs typeface="Times New Roman"/>
                        </a:rPr>
                        <a:t>Метод шкалы рейтинговых поведенческих установок </a:t>
                      </a:r>
                      <a:endParaRPr lang="ru-RU" sz="11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200" dirty="0">
                          <a:latin typeface="Times New Roman"/>
                          <a:ea typeface="Times New Roman"/>
                          <a:cs typeface="Times New Roman"/>
                        </a:rPr>
                        <a:t>Основан на использовании решающих ситуаций (5-6), из которых выводятся характеристики результативности труда (от 6 до 10). Оценщик прочитывает в анкете рейтинга описание какого-либо критерия (например, инженерная компетентность) и ставит пометку в шкале в соответствии с квалификацией оцениваемого. Дорогостоящий и трудоемкий метод, но доступный и понятный работникам </a:t>
                      </a:r>
                      <a:endParaRPr lang="ru-RU" sz="1200" dirty="0">
                        <a:latin typeface="Calibri"/>
                        <a:ea typeface="Calibri"/>
                        <a:cs typeface="Times New Roman"/>
                      </a:endParaRPr>
                    </a:p>
                  </a:txBody>
                  <a:tcPr marL="9525" marR="9525" marT="9525" marB="9525" anchor="ctr"/>
                </a:tc>
                <a:extLst>
                  <a:ext uri="{0D108BD9-81ED-4DB2-BD59-A6C34878D82A}">
                    <a16:rowId xmlns:a16="http://schemas.microsoft.com/office/drawing/2014/main" val="10004"/>
                  </a:ext>
                </a:extLst>
              </a:tr>
              <a:tr h="370840">
                <a:tc>
                  <a:txBody>
                    <a:bodyPr/>
                    <a:lstStyle/>
                    <a:p>
                      <a:pPr algn="just">
                        <a:lnSpc>
                          <a:spcPct val="107000"/>
                        </a:lnSpc>
                        <a:spcAft>
                          <a:spcPts val="0"/>
                        </a:spcAft>
                      </a:pPr>
                      <a:r>
                        <a:rPr lang="ru-RU" sz="1100" dirty="0">
                          <a:latin typeface="Times New Roman"/>
                          <a:ea typeface="Times New Roman"/>
                          <a:cs typeface="Times New Roman"/>
                        </a:rPr>
                        <a:t>Метод шкалы наблюдения за поведением </a:t>
                      </a:r>
                      <a:endParaRPr lang="ru-RU" sz="1100" dirty="0">
                        <a:latin typeface="Calibri"/>
                        <a:ea typeface="Calibri"/>
                        <a:cs typeface="Times New Roman"/>
                      </a:endParaRPr>
                    </a:p>
                  </a:txBody>
                  <a:tcPr marL="9525" marR="9525" marT="9525" marB="9525" anchor="ctr"/>
                </a:tc>
                <a:tc>
                  <a:txBody>
                    <a:bodyPr/>
                    <a:lstStyle/>
                    <a:p>
                      <a:pPr algn="just">
                        <a:lnSpc>
                          <a:spcPct val="107000"/>
                        </a:lnSpc>
                        <a:spcAft>
                          <a:spcPts val="0"/>
                        </a:spcAft>
                      </a:pPr>
                      <a:r>
                        <a:rPr lang="ru-RU" sz="1200" dirty="0">
                          <a:latin typeface="Times New Roman"/>
                          <a:ea typeface="Times New Roman"/>
                          <a:cs typeface="Times New Roman"/>
                        </a:rPr>
                        <a:t>Аналогичен предыдущему, но вместо определения поведения работника в решающей ситуации текущего времени оценщик фиксирует на шкале количество случаев, когда работник вел себя тем или иным специфическим образом ранее. Метод трудоемкий и требует материальных затрат </a:t>
                      </a:r>
                      <a:endParaRPr lang="ru-RU" sz="1200" dirty="0">
                        <a:latin typeface="Calibri"/>
                        <a:ea typeface="Calibri"/>
                        <a:cs typeface="Times New Roman"/>
                      </a:endParaRPr>
                    </a:p>
                  </a:txBody>
                  <a:tcPr marL="9525" marR="9525" marT="9525" marB="9525" anchor="ctr"/>
                </a:tc>
                <a:extLst>
                  <a:ext uri="{0D108BD9-81ED-4DB2-BD59-A6C34878D82A}">
                    <a16:rowId xmlns:a16="http://schemas.microsoft.com/office/drawing/2014/main" val="10005"/>
                  </a:ext>
                </a:extLst>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864096"/>
          </a:xfrm>
        </p:spPr>
        <p:txBody>
          <a:bodyPr>
            <a:normAutofit/>
          </a:bodyPr>
          <a:lstStyle/>
          <a:p>
            <a:r>
              <a:rPr lang="ru-RU" sz="2400" b="1" dirty="0">
                <a:latin typeface="Times New Roman" pitchFamily="18" charset="0"/>
                <a:cs typeface="Times New Roman" pitchFamily="18" charset="0"/>
              </a:rPr>
              <a:t>Оценка эффективности службы управления персоналом организации.</a:t>
            </a:r>
            <a:endParaRPr lang="ru-RU" sz="24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484784"/>
            <a:ext cx="8229600" cy="5089752"/>
          </a:xfrm>
        </p:spPr>
        <p:txBody>
          <a:bodyPr>
            <a:normAutofit lnSpcReduction="10000"/>
          </a:bodyPr>
          <a:lstStyle/>
          <a:p>
            <a:pPr marL="0" indent="533400">
              <a:lnSpc>
                <a:spcPct val="110000"/>
              </a:lnSpc>
              <a:buNone/>
            </a:pPr>
            <a:r>
              <a:rPr lang="ru-RU" dirty="0">
                <a:latin typeface="Times New Roman" pitchFamily="18" charset="0"/>
                <a:cs typeface="Times New Roman" pitchFamily="18" charset="0"/>
              </a:rPr>
              <a:t>Оценка деятельности кадровой службы организации базируется на определении того, насколько она способствует достижению целей организации и выполнению поставленных перед ней задач.</a:t>
            </a:r>
          </a:p>
          <a:p>
            <a:pPr marL="0" indent="533400">
              <a:lnSpc>
                <a:spcPct val="110000"/>
              </a:lnSpc>
              <a:buNone/>
            </a:pPr>
            <a:r>
              <a:rPr lang="ru-RU" dirty="0">
                <a:latin typeface="Times New Roman" pitchFamily="18" charset="0"/>
                <a:cs typeface="Times New Roman" pitchFamily="18" charset="0"/>
              </a:rPr>
              <a:t>Результаты оценки служат итоговыми индикаторами, фокусирующими внимание на основных проблемах работы с персоналом, таких, как качество выполненной работы, удовлетворенность работников, исполнительская дисциплина, текучесть кадров.</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92696"/>
            <a:ext cx="8229600" cy="720080"/>
          </a:xfrm>
        </p:spPr>
        <p:txBody>
          <a:bodyPr>
            <a:noAutofit/>
          </a:bodyPr>
          <a:lstStyle/>
          <a:p>
            <a:r>
              <a:rPr lang="ru-RU" sz="2400" dirty="0">
                <a:latin typeface="Times New Roman" pitchFamily="18" charset="0"/>
                <a:cs typeface="Times New Roman" pitchFamily="18" charset="0"/>
              </a:rPr>
              <a:t>Показатели оценки эффективности деятельности подразделений управления персоналом</a:t>
            </a:r>
          </a:p>
        </p:txBody>
      </p:sp>
      <p:graphicFrame>
        <p:nvGraphicFramePr>
          <p:cNvPr id="4" name="Содержимое 3"/>
          <p:cNvGraphicFramePr>
            <a:graphicFrameLocks noGrp="1"/>
          </p:cNvGraphicFramePr>
          <p:nvPr>
            <p:ph idx="1"/>
          </p:nvPr>
        </p:nvGraphicFramePr>
        <p:xfrm>
          <a:off x="395536" y="1556792"/>
          <a:ext cx="8229600" cy="4708652"/>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l">
                        <a:lnSpc>
                          <a:spcPct val="107000"/>
                        </a:lnSpc>
                        <a:spcAft>
                          <a:spcPts val="0"/>
                        </a:spcAft>
                      </a:pPr>
                      <a:r>
                        <a:rPr lang="ru-RU" sz="1200" dirty="0">
                          <a:latin typeface="Times New Roman" pitchFamily="18" charset="0"/>
                          <a:ea typeface="Times New Roman"/>
                          <a:cs typeface="Times New Roman" pitchFamily="18" charset="0"/>
                        </a:rPr>
                        <a:t>Показатели собственно экономической эффективности </a:t>
                      </a:r>
                      <a:endParaRPr lang="ru-RU" sz="1100" dirty="0">
                        <a:latin typeface="Times New Roman" pitchFamily="18" charset="0"/>
                        <a:ea typeface="Calibri"/>
                        <a:cs typeface="Times New Roman" pitchFamily="18" charset="0"/>
                      </a:endParaRPr>
                    </a:p>
                  </a:txBody>
                  <a:tcPr marL="9525" marR="9525" marT="9525" marB="9525" anchor="ctr"/>
                </a:tc>
                <a:tc>
                  <a:txBody>
                    <a:bodyPr/>
                    <a:lstStyle/>
                    <a:p>
                      <a:pPr algn="l">
                        <a:lnSpc>
                          <a:spcPct val="107000"/>
                        </a:lnSpc>
                        <a:spcAft>
                          <a:spcPts val="0"/>
                        </a:spcAft>
                      </a:pPr>
                      <a:r>
                        <a:rPr lang="ru-RU" sz="1200" dirty="0">
                          <a:latin typeface="Times New Roman" pitchFamily="18" charset="0"/>
                          <a:ea typeface="Times New Roman"/>
                          <a:cs typeface="Times New Roman" pitchFamily="18" charset="0"/>
                        </a:rPr>
                        <a:t>Показатели степени укомплектованности кадрового состава </a:t>
                      </a:r>
                      <a:endParaRPr lang="ru-RU" sz="1100" dirty="0">
                        <a:latin typeface="Times New Roman" pitchFamily="18" charset="0"/>
                        <a:ea typeface="Calibri"/>
                        <a:cs typeface="Times New Roman" pitchFamily="18" charset="0"/>
                      </a:endParaRPr>
                    </a:p>
                  </a:txBody>
                  <a:tcPr marL="9525" marR="9525" marT="9525" marB="9525" anchor="ctr"/>
                </a:tc>
                <a:tc>
                  <a:txBody>
                    <a:bodyPr/>
                    <a:lstStyle/>
                    <a:p>
                      <a:pPr algn="l">
                        <a:lnSpc>
                          <a:spcPct val="107000"/>
                        </a:lnSpc>
                        <a:spcAft>
                          <a:spcPts val="0"/>
                        </a:spcAft>
                      </a:pPr>
                      <a:r>
                        <a:rPr lang="ru-RU" sz="1200">
                          <a:latin typeface="Times New Roman" pitchFamily="18" charset="0"/>
                          <a:ea typeface="Times New Roman"/>
                          <a:cs typeface="Times New Roman" pitchFamily="18" charset="0"/>
                        </a:rPr>
                        <a:t>Показатели степени удовлетворенности работников </a:t>
                      </a:r>
                      <a:endParaRPr lang="ru-RU" sz="1100">
                        <a:latin typeface="Times New Roman" pitchFamily="18" charset="0"/>
                        <a:ea typeface="Calibri"/>
                        <a:cs typeface="Times New Roman" pitchFamily="18" charset="0"/>
                      </a:endParaRPr>
                    </a:p>
                  </a:txBody>
                  <a:tcPr marL="9525" marR="9525" marT="9525" marB="9525" anchor="ctr"/>
                </a:tc>
                <a:tc>
                  <a:txBody>
                    <a:bodyPr/>
                    <a:lstStyle/>
                    <a:p>
                      <a:pPr algn="l">
                        <a:lnSpc>
                          <a:spcPct val="107000"/>
                        </a:lnSpc>
                        <a:spcAft>
                          <a:spcPts val="0"/>
                        </a:spcAft>
                      </a:pPr>
                      <a:r>
                        <a:rPr lang="ru-RU" sz="1200" dirty="0">
                          <a:latin typeface="Times New Roman" pitchFamily="18" charset="0"/>
                          <a:ea typeface="Times New Roman"/>
                          <a:cs typeface="Times New Roman" pitchFamily="18" charset="0"/>
                        </a:rPr>
                        <a:t>Косвенные показатели эффективности </a:t>
                      </a:r>
                      <a:endParaRPr lang="ru-RU" sz="1100" dirty="0">
                        <a:latin typeface="Times New Roman" pitchFamily="18" charset="0"/>
                        <a:ea typeface="Calibri"/>
                        <a:cs typeface="Times New Roman" pitchFamily="18" charset="0"/>
                      </a:endParaRPr>
                    </a:p>
                  </a:txBody>
                  <a:tcPr marL="9525" marR="9525" marT="9525" marB="9525" anchor="ctr"/>
                </a:tc>
                <a:extLst>
                  <a:ext uri="{0D108BD9-81ED-4DB2-BD59-A6C34878D82A}">
                    <a16:rowId xmlns:a16="http://schemas.microsoft.com/office/drawing/2014/main" val="10000"/>
                  </a:ext>
                </a:extLst>
              </a:tr>
              <a:tr h="370840">
                <a:tc>
                  <a:txBody>
                    <a:bodyPr/>
                    <a:lstStyle/>
                    <a:p>
                      <a:pPr algn="l">
                        <a:lnSpc>
                          <a:spcPct val="107000"/>
                        </a:lnSpc>
                        <a:spcAft>
                          <a:spcPts val="0"/>
                        </a:spcAft>
                      </a:pPr>
                      <a:r>
                        <a:rPr lang="ru-RU" sz="1200" dirty="0">
                          <a:latin typeface="Times New Roman" pitchFamily="18" charset="0"/>
                          <a:ea typeface="Times New Roman"/>
                          <a:cs typeface="Times New Roman" pitchFamily="18" charset="0"/>
                        </a:rPr>
                        <a:t>- Соотношение издержек, необходимых для обеспечения организации квалифицированной рабочей силой соответствующего количества и качества, и полученных результатов деятельности - Затраты на отдельные направления и программы деятельности кадровых служб в расчете на одного работника - Эффект воздействия отдельных кадровых программ на результативность деятельности работников и организации в целом - Отношение бюджета подразделения управления персоналом к численности обслуживаемого персонала </a:t>
                      </a:r>
                      <a:endParaRPr lang="ru-RU" sz="1100" dirty="0">
                        <a:latin typeface="Times New Roman" pitchFamily="18" charset="0"/>
                        <a:ea typeface="Calibri"/>
                        <a:cs typeface="Times New Roman" pitchFamily="18" charset="0"/>
                      </a:endParaRPr>
                    </a:p>
                  </a:txBody>
                  <a:tcPr marL="9525" marR="9525" marT="9525" marB="9525" anchor="ctr"/>
                </a:tc>
                <a:tc>
                  <a:txBody>
                    <a:bodyPr/>
                    <a:lstStyle/>
                    <a:p>
                      <a:pPr algn="l">
                        <a:lnSpc>
                          <a:spcPct val="107000"/>
                        </a:lnSpc>
                        <a:spcAft>
                          <a:spcPts val="0"/>
                        </a:spcAft>
                      </a:pPr>
                      <a:r>
                        <a:rPr lang="ru-RU" sz="1200">
                          <a:latin typeface="Times New Roman" pitchFamily="18" charset="0"/>
                          <a:ea typeface="Times New Roman"/>
                          <a:cs typeface="Times New Roman" pitchFamily="18" charset="0"/>
                        </a:rPr>
                        <a:t>- Соответствие численности работников числу рабочих мест (количественная укомплектованность кадрового состава) -Соответствие профессионально-квалификационных характеристик работников требованиям рабочих мест, производства в целом (качественная укомплектованность кадрового состава) </a:t>
                      </a:r>
                      <a:endParaRPr lang="ru-RU" sz="1100">
                        <a:latin typeface="Times New Roman" pitchFamily="18" charset="0"/>
                        <a:ea typeface="Calibri"/>
                        <a:cs typeface="Times New Roman" pitchFamily="18" charset="0"/>
                      </a:endParaRPr>
                    </a:p>
                  </a:txBody>
                  <a:tcPr marL="9525" marR="9525" marT="9525" marB="9525" anchor="ctr"/>
                </a:tc>
                <a:tc>
                  <a:txBody>
                    <a:bodyPr/>
                    <a:lstStyle/>
                    <a:p>
                      <a:pPr algn="l">
                        <a:lnSpc>
                          <a:spcPct val="107000"/>
                        </a:lnSpc>
                        <a:spcAft>
                          <a:spcPts val="0"/>
                        </a:spcAft>
                      </a:pPr>
                      <a:r>
                        <a:rPr lang="ru-RU" sz="1200" dirty="0">
                          <a:latin typeface="Times New Roman" pitchFamily="18" charset="0"/>
                          <a:ea typeface="Times New Roman"/>
                          <a:cs typeface="Times New Roman" pitchFamily="18" charset="0"/>
                        </a:rPr>
                        <a:t>- Степень удовлетворенности работой в данной организации - Степень удовлетворенности деятельностью подразделений управления персоналом </a:t>
                      </a:r>
                      <a:endParaRPr lang="ru-RU" sz="1100" dirty="0">
                        <a:latin typeface="Times New Roman" pitchFamily="18" charset="0"/>
                        <a:ea typeface="Calibri"/>
                        <a:cs typeface="Times New Roman" pitchFamily="18" charset="0"/>
                      </a:endParaRPr>
                    </a:p>
                  </a:txBody>
                  <a:tcPr marL="9525" marR="9525" marT="9525" marB="9525" anchor="ctr"/>
                </a:tc>
                <a:tc>
                  <a:txBody>
                    <a:bodyPr/>
                    <a:lstStyle/>
                    <a:p>
                      <a:pPr algn="l">
                        <a:lnSpc>
                          <a:spcPct val="107000"/>
                        </a:lnSpc>
                        <a:spcAft>
                          <a:spcPts val="0"/>
                        </a:spcAft>
                      </a:pPr>
                      <a:r>
                        <a:rPr lang="ru-RU" sz="1200" dirty="0">
                          <a:latin typeface="Times New Roman" pitchFamily="18" charset="0"/>
                          <a:ea typeface="Times New Roman"/>
                          <a:cs typeface="Times New Roman" pitchFamily="18" charset="0"/>
                        </a:rPr>
                        <a:t>- Текучесть кадров - Уровень абсентеизма - </a:t>
                      </a:r>
                      <a:r>
                        <a:rPr lang="ru-RU" sz="1200" dirty="0" err="1">
                          <a:latin typeface="Times New Roman" pitchFamily="18" charset="0"/>
                          <a:ea typeface="Times New Roman"/>
                          <a:cs typeface="Times New Roman" pitchFamily="18" charset="0"/>
                        </a:rPr>
                        <a:t>Произ-ть</a:t>
                      </a:r>
                      <a:r>
                        <a:rPr lang="ru-RU" sz="1200" dirty="0">
                          <a:latin typeface="Times New Roman" pitchFamily="18" charset="0"/>
                          <a:ea typeface="Times New Roman"/>
                          <a:cs typeface="Times New Roman" pitchFamily="18" charset="0"/>
                        </a:rPr>
                        <a:t> труда - Показатели качества продукции (процент брака, рекламаций и пр.) - Количество жалоб работников - Уровень производственного травматизма и профзаболеваний </a:t>
                      </a:r>
                      <a:endParaRPr lang="ru-RU" sz="1100" dirty="0">
                        <a:latin typeface="Times New Roman" pitchFamily="18" charset="0"/>
                        <a:ea typeface="Calibri"/>
                        <a:cs typeface="Times New Roman" pitchFamily="18" charset="0"/>
                      </a:endParaRPr>
                    </a:p>
                  </a:txBody>
                  <a:tcPr marL="9525" marR="9525" marT="9525" marB="9525" anchor="ctr"/>
                </a:tc>
                <a:extLst>
                  <a:ext uri="{0D108BD9-81ED-4DB2-BD59-A6C34878D82A}">
                    <a16:rowId xmlns:a16="http://schemas.microsoft.com/office/drawing/2014/main" val="10001"/>
                  </a:ext>
                </a:extLst>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809832"/>
          </a:xfrm>
        </p:spPr>
        <p:txBody>
          <a:bodyPr>
            <a:normAutofit fontScale="70000" lnSpcReduction="20000"/>
          </a:bodyPr>
          <a:lstStyle/>
          <a:p>
            <a:pPr marL="0" indent="533400">
              <a:lnSpc>
                <a:spcPct val="120000"/>
              </a:lnSpc>
              <a:buNone/>
            </a:pPr>
            <a:r>
              <a:rPr lang="ru-RU" dirty="0">
                <a:latin typeface="Times New Roman" pitchFamily="18" charset="0"/>
                <a:cs typeface="Times New Roman" pitchFamily="18" charset="0"/>
              </a:rPr>
              <a:t>Количественная оценка показателей собственно экономической эффективности деятельности служб управления персоналом предполагает обязательное определение затрат, необходимых для реализации кадровой политики организации. При этом следует учитывать не только общие затраты организации на персонал, но и издержки по содержанию самой кадровой службы, реализации ею функций управления. Поскольку работники службы являются частью коллектива организации, то в общих затратах учтены и затраты, которые касаются непосредственно их. К ним следует добавить лишь материальные затраты и эксплуатационные расходы на содержание кадровой службы (как часть общезаводских расходов).</a:t>
            </a:r>
          </a:p>
          <a:p>
            <a:pPr marL="0" indent="533400">
              <a:lnSpc>
                <a:spcPct val="120000"/>
              </a:lnSpc>
              <a:buNone/>
            </a:pPr>
            <a:r>
              <a:rPr lang="ru-RU" dirty="0">
                <a:latin typeface="Times New Roman" pitchFamily="18" charset="0"/>
                <a:cs typeface="Times New Roman" pitchFamily="18" charset="0"/>
              </a:rPr>
              <a:t>Еще одним показателем, характеризующим деятельность служб управления персоналом, являются с</a:t>
            </a:r>
            <a:r>
              <a:rPr lang="ru-RU" i="1" dirty="0">
                <a:latin typeface="Times New Roman" pitchFamily="18" charset="0"/>
                <a:cs typeface="Times New Roman" pitchFamily="18" charset="0"/>
              </a:rPr>
              <a:t>редние затраты на кадровые мероприятия в расчете на одного работника</a:t>
            </a:r>
            <a:r>
              <a:rPr lang="ru-RU" dirty="0">
                <a:latin typeface="Times New Roman" pitchFamily="18" charset="0"/>
                <a:cs typeface="Times New Roman" pitchFamily="18" charset="0"/>
              </a:rPr>
              <a:t>, например: </a:t>
            </a:r>
          </a:p>
          <a:p>
            <a:pPr marL="0" indent="533400">
              <a:lnSpc>
                <a:spcPct val="120000"/>
              </a:lnSpc>
              <a:buNone/>
            </a:pPr>
            <a:r>
              <a:rPr lang="ru-RU" dirty="0">
                <a:latin typeface="Times New Roman" pitchFamily="18" charset="0"/>
                <a:cs typeface="Times New Roman" pitchFamily="18" charset="0"/>
              </a:rPr>
              <a:t>Средние затраты на «новичка» = Затраты на отбор персонала/ Количество отобранных кандидатов</a:t>
            </a:r>
          </a:p>
          <a:p>
            <a:pPr marL="0" indent="533400">
              <a:lnSpc>
                <a:spcPct val="120000"/>
              </a:lnSpc>
              <a:buNone/>
            </a:pPr>
            <a:r>
              <a:rPr lang="ru-RU" dirty="0">
                <a:latin typeface="Times New Roman" pitchFamily="18" charset="0"/>
                <a:cs typeface="Times New Roman" pitchFamily="18" charset="0"/>
              </a:rPr>
              <a:t>Средние затраты на обучение </a:t>
            </a:r>
            <a:r>
              <a:rPr lang="ru-RU" baseline="-25000" dirty="0" err="1">
                <a:latin typeface="Times New Roman" pitchFamily="18" charset="0"/>
                <a:cs typeface="Times New Roman" pitchFamily="18" charset="0"/>
              </a:rPr>
              <a:t>=</a:t>
            </a:r>
            <a:r>
              <a:rPr lang="ru-RU" dirty="0" err="1">
                <a:latin typeface="Times New Roman" pitchFamily="18" charset="0"/>
                <a:cs typeface="Times New Roman" pitchFamily="18" charset="0"/>
              </a:rPr>
              <a:t>Общая</a:t>
            </a:r>
            <a:r>
              <a:rPr lang="ru-RU" dirty="0">
                <a:latin typeface="Times New Roman" pitchFamily="18" charset="0"/>
                <a:cs typeface="Times New Roman" pitchFamily="18" charset="0"/>
              </a:rPr>
              <a:t> стоимость обучения одного работника/Количество обучившихся</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10000"/>
              </a:lnSpc>
              <a:buNone/>
            </a:pPr>
            <a:r>
              <a:rPr lang="ru-RU" sz="2300" dirty="0">
                <a:latin typeface="Times New Roman" pitchFamily="18" charset="0"/>
                <a:cs typeface="Times New Roman" pitchFamily="18" charset="0"/>
              </a:rPr>
              <a:t>Оценка показателей степени укомплектованности кадрового состава, оценивается количественно путем сопоставления фактической численности работников с требуемой (расчетной) величиной по трудоемкости операций или с плановой численностью и численностью, предусмотренной штатным расписанием; а также качественно — по соответствию профессионально-квалификационного уровня, профиля образования, практического опыта работников требованиям занимаемых рабочих мест (должностей).</a:t>
            </a:r>
          </a:p>
          <a:p>
            <a:pPr marL="0" indent="533400">
              <a:lnSpc>
                <a:spcPct val="110000"/>
              </a:lnSpc>
              <a:buNone/>
            </a:pPr>
            <a:r>
              <a:rPr lang="ru-RU" sz="2300" dirty="0">
                <a:latin typeface="Times New Roman" pitchFamily="18" charset="0"/>
                <a:cs typeface="Times New Roman" pitchFamily="18" charset="0"/>
              </a:rPr>
              <a:t>Показатели степени удовлетворенности работой оцениваются на основе анализа мнений работников. Такие мнения выявляются с помощью обследования путем анкетирования или интервьюирования для выражения реакции работников на кадровую политику организации и отдельных ее направлений.</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2000" dirty="0">
                <a:latin typeface="Times New Roman" pitchFamily="18" charset="0"/>
                <a:cs typeface="Times New Roman" pitchFamily="18" charset="0"/>
              </a:rPr>
              <a:t>Основными косвенными критериями эффективности деятельности служб управления персоналом являются показатели текучести кадров и абсентеизма. Текучесть является одной из наиболее распространенных организационных форм подвижности кадров. На практике к текучести принято относить как увольнение по собственному желанию, так и увольнение по инициативе администрации в связи с прогулами работников, систематическими нарушениями трудовой дисциплины и пр.</a:t>
            </a:r>
          </a:p>
          <a:p>
            <a:pPr marL="0" indent="533400">
              <a:lnSpc>
                <a:spcPct val="120000"/>
              </a:lnSpc>
              <a:buNone/>
            </a:pPr>
            <a:r>
              <a:rPr lang="ru-RU" sz="2000" dirty="0">
                <a:latin typeface="Times New Roman" pitchFamily="18" charset="0"/>
                <a:cs typeface="Times New Roman" pitchFamily="18" charset="0"/>
              </a:rPr>
              <a:t>В то же время к текучести нельзя подходить однозначно, поскольку процесс текучести кадров выполняет ряд важных позитивных функций: межотраслевого и территориального перераспределения рабочей силы, квалификационно-профессионального продвижения кадров, обслуживания внешних и внутренних трудовых перемещений, вызванных техническим прогрессом. Кроме того, полное отсутствие трудовых перемещений в организации, в том числе и текучести, приводит к «окостенению» структуры коллектива.</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85000" lnSpcReduction="20000"/>
          </a:bodyPr>
          <a:lstStyle/>
          <a:p>
            <a:pPr marL="0" indent="533400">
              <a:lnSpc>
                <a:spcPct val="120000"/>
              </a:lnSpc>
              <a:buNone/>
            </a:pPr>
            <a:r>
              <a:rPr lang="ru-RU" dirty="0">
                <a:latin typeface="Times New Roman" pitchFamily="18" charset="0"/>
                <a:cs typeface="Times New Roman" pitchFamily="18" charset="0"/>
              </a:rPr>
              <a:t>Абсолютные масштабы текучести измеряются количеством увольнений работников по собственному желанию, а также по инициативе администрации (за определенный период).</a:t>
            </a:r>
          </a:p>
          <a:p>
            <a:pPr marL="0" indent="533400">
              <a:lnSpc>
                <a:spcPct val="120000"/>
              </a:lnSpc>
              <a:buNone/>
            </a:pPr>
            <a:r>
              <a:rPr lang="ru-RU" i="1" dirty="0">
                <a:latin typeface="Times New Roman" pitchFamily="18" charset="0"/>
                <a:cs typeface="Times New Roman" pitchFamily="18" charset="0"/>
              </a:rPr>
              <a:t>Относительный показатель текучести</a:t>
            </a:r>
            <a:r>
              <a:rPr lang="ru-RU" dirty="0">
                <a:latin typeface="Times New Roman" pitchFamily="18" charset="0"/>
                <a:cs typeface="Times New Roman" pitchFamily="18" charset="0"/>
              </a:rPr>
              <a:t> — коэффициент текучести кадров определяется как отношение числа работников, уволившихся по причинам, относимым непосредственно к текучести (по собственному желанию, за нарушения трудовой дисциплины), к среднесписочной численности работников:</a:t>
            </a:r>
          </a:p>
          <a:p>
            <a:pPr marL="0" indent="533400">
              <a:lnSpc>
                <a:spcPct val="120000"/>
              </a:lnSpc>
              <a:buNone/>
            </a:pPr>
            <a:r>
              <a:rPr lang="ru-RU" dirty="0">
                <a:latin typeface="Times New Roman" pitchFamily="18" charset="0"/>
                <a:cs typeface="Times New Roman" pitchFamily="18" charset="0"/>
              </a:rPr>
              <a:t>Кт = </a:t>
            </a:r>
            <a:r>
              <a:rPr lang="ru-RU" dirty="0" err="1">
                <a:latin typeface="Times New Roman" pitchFamily="18" charset="0"/>
                <a:cs typeface="Times New Roman" pitchFamily="18" charset="0"/>
              </a:rPr>
              <a:t>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a:t>
            </a:r>
            <a:r>
              <a:rPr lang="ru-RU" dirty="0">
                <a:latin typeface="Times New Roman" pitchFamily="18" charset="0"/>
                <a:cs typeface="Times New Roman" pitchFamily="18" charset="0"/>
              </a:rPr>
              <a:t> - 100,</a:t>
            </a:r>
          </a:p>
          <a:p>
            <a:pPr marL="0" indent="533400">
              <a:lnSpc>
                <a:spcPct val="120000"/>
              </a:lnSpc>
              <a:buNone/>
            </a:pPr>
            <a:r>
              <a:rPr lang="ru-RU" dirty="0">
                <a:latin typeface="Times New Roman" pitchFamily="18" charset="0"/>
                <a:cs typeface="Times New Roman" pitchFamily="18" charset="0"/>
              </a:rPr>
              <a:t>где К— коэффициент текучести;</a:t>
            </a:r>
          </a:p>
          <a:p>
            <a:pPr marL="0" indent="533400">
              <a:lnSpc>
                <a:spcPct val="120000"/>
              </a:lnSpc>
              <a:buNone/>
            </a:pPr>
            <a:r>
              <a:rPr lang="ru-RU" dirty="0" err="1">
                <a:latin typeface="Times New Roman" pitchFamily="18" charset="0"/>
                <a:cs typeface="Times New Roman" pitchFamily="18" charset="0"/>
              </a:rPr>
              <a:t>Ру</a:t>
            </a:r>
            <a:r>
              <a:rPr lang="ru-RU" dirty="0">
                <a:latin typeface="Times New Roman" pitchFamily="18" charset="0"/>
                <a:cs typeface="Times New Roman" pitchFamily="18" charset="0"/>
              </a:rPr>
              <a:t> — численность работников, уволенных по причинам текучести;</a:t>
            </a:r>
          </a:p>
          <a:p>
            <a:pPr marL="0" indent="533400">
              <a:lnSpc>
                <a:spcPct val="120000"/>
              </a:lnSpc>
              <a:buNone/>
            </a:pPr>
            <a:r>
              <a:rPr lang="ru-RU" dirty="0" err="1">
                <a:latin typeface="Times New Roman" pitchFamily="18" charset="0"/>
                <a:cs typeface="Times New Roman" pitchFamily="18" charset="0"/>
              </a:rPr>
              <a:t>р</a:t>
            </a:r>
            <a:r>
              <a:rPr lang="ru-RU" dirty="0">
                <a:latin typeface="Times New Roman" pitchFamily="18" charset="0"/>
                <a:cs typeface="Times New Roman" pitchFamily="18" charset="0"/>
              </a:rPr>
              <a:t> — среднесписочная численность работающих.</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buNone/>
            </a:pPr>
            <a:r>
              <a:rPr lang="ru-RU" sz="1600" dirty="0">
                <a:latin typeface="Times New Roman" pitchFamily="18" charset="0"/>
                <a:cs typeface="Times New Roman" pitchFamily="18" charset="0"/>
              </a:rPr>
              <a:t>Приведенная система показателей позволяет выразить в численном выражении (натуральной или денежной форме) эффект от протекания процесса управления персоналом в целом.</a:t>
            </a:r>
          </a:p>
          <a:p>
            <a:pPr marL="0" indent="533400">
              <a:buNone/>
            </a:pPr>
            <a:r>
              <a:rPr lang="ru-RU" sz="1600" dirty="0">
                <a:latin typeface="Times New Roman" pitchFamily="18" charset="0"/>
                <a:cs typeface="Times New Roman" pitchFamily="18" charset="0"/>
              </a:rPr>
              <a:t>Однако, в данной системе остаются открытыми два вопроса.</a:t>
            </a:r>
          </a:p>
          <a:p>
            <a:pPr marL="0" indent="533400">
              <a:buNone/>
            </a:pPr>
            <a:r>
              <a:rPr lang="ru-RU" sz="1600" dirty="0">
                <a:latin typeface="Times New Roman" pitchFamily="18" charset="0"/>
                <a:cs typeface="Times New Roman" pitchFamily="18" charset="0"/>
              </a:rPr>
              <a:t>Во-первых, какова эффективность управления персоналом как системы, то есть какова эффективность организации управления персоналом?</a:t>
            </a:r>
          </a:p>
          <a:p>
            <a:pPr marL="0" indent="533400">
              <a:buNone/>
            </a:pPr>
            <a:r>
              <a:rPr lang="ru-RU" sz="1600" dirty="0">
                <a:latin typeface="Times New Roman" pitchFamily="18" charset="0"/>
                <a:cs typeface="Times New Roman" pitchFamily="18" charset="0"/>
              </a:rPr>
              <a:t>Во-вторых, в чем внутренние, системные причины снижения или увеличения получаемого эффекта, то есть каким образом экономический эффект процесса управления персоналом зависит от системных компонентов системы управления персоналом?</a:t>
            </a:r>
          </a:p>
          <a:p>
            <a:pPr marL="0" indent="533400">
              <a:buNone/>
            </a:pPr>
            <a:r>
              <a:rPr lang="ru-RU" sz="1600" dirty="0">
                <a:latin typeface="Times New Roman" pitchFamily="18" charset="0"/>
                <a:cs typeface="Times New Roman" pitchFamily="18" charset="0"/>
              </a:rPr>
              <a:t>Для ответов на данные вопросы необходимо, во-первых, определить содержание категории эффективность применительно к управлению персоналом с учетом целей управления персоналом предприятия и во-вторых, учесть системный или организационный фактор, влияющий на эффективность управления персоналом.</a:t>
            </a:r>
          </a:p>
          <a:p>
            <a:pPr marL="0" indent="533400">
              <a:buNone/>
            </a:pPr>
            <a:r>
              <a:rPr lang="ru-RU" sz="1600" dirty="0">
                <a:latin typeface="Times New Roman" pitchFamily="18" charset="0"/>
                <a:cs typeface="Times New Roman" pitchFamily="18" charset="0"/>
              </a:rPr>
              <a:t>Резюмируя вышеизложенное категорию "эффективность" применительно к управлению персоналом предприятия можно конкретизировать следующим образом.</a:t>
            </a:r>
          </a:p>
          <a:p>
            <a:pPr marL="0" indent="533400">
              <a:buNone/>
            </a:pPr>
            <a:r>
              <a:rPr lang="ru-RU" sz="1600" dirty="0">
                <a:latin typeface="Times New Roman" pitchFamily="18" charset="0"/>
                <a:cs typeface="Times New Roman" pitchFamily="18" charset="0"/>
              </a:rPr>
              <a:t>1. Эффективность управления персоналом может быть выражена через социально-экономическую эффективность управления персоналом и эффективность организации управления персоналом или организационную эффективность.</a:t>
            </a:r>
          </a:p>
          <a:p>
            <a:pPr marL="0" indent="533400">
              <a:buNone/>
            </a:pPr>
            <a:r>
              <a:rPr lang="ru-RU" sz="1600" dirty="0">
                <a:latin typeface="Times New Roman" pitchFamily="18" charset="0"/>
                <a:cs typeface="Times New Roman" pitchFamily="18" charset="0"/>
              </a:rPr>
              <a:t>2. Социально-экономическая эффективность должна отражать степень достижения социальных и экономических целей управления персоналом на предприятии.</a:t>
            </a:r>
          </a:p>
          <a:p>
            <a:pPr marL="0" indent="533400">
              <a:buNone/>
            </a:pPr>
            <a:r>
              <a:rPr lang="ru-RU" sz="1600" dirty="0">
                <a:latin typeface="Times New Roman" pitchFamily="18" charset="0"/>
                <a:cs typeface="Times New Roman" pitchFamily="18" charset="0"/>
              </a:rPr>
              <a:t>3. Организационная эффективность управления персоналом должна выражать способность системы управления персоналом достичь заданной социально-экономической эффективности.</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692696"/>
            <a:ext cx="8229600" cy="5909288"/>
          </a:xfrm>
        </p:spPr>
        <p:txBody>
          <a:bodyPr>
            <a:noAutofit/>
          </a:bodyPr>
          <a:lstStyle/>
          <a:p>
            <a:pPr marL="0" indent="533400">
              <a:lnSpc>
                <a:spcPct val="120000"/>
              </a:lnSpc>
              <a:buNone/>
            </a:pPr>
            <a:r>
              <a:rPr lang="ru-RU" sz="2300" dirty="0">
                <a:latin typeface="Times New Roman" pitchFamily="18" charset="0"/>
                <a:cs typeface="Times New Roman" pitchFamily="18" charset="0"/>
              </a:rPr>
              <a:t>Организации могут снизить уровень текучести с помощью следующих мер: 1. Улучшение организации труда и производства</a:t>
            </a:r>
          </a:p>
          <a:p>
            <a:pPr marL="0" indent="533400">
              <a:lnSpc>
                <a:spcPct val="120000"/>
              </a:lnSpc>
              <a:buNone/>
            </a:pPr>
            <a:r>
              <a:rPr lang="ru-RU" sz="2300" dirty="0">
                <a:latin typeface="Times New Roman" pitchFamily="18" charset="0"/>
                <a:cs typeface="Times New Roman" pitchFamily="18" charset="0"/>
              </a:rPr>
              <a:t>2.Сокращение монотонного, малоквалифицированного труда</a:t>
            </a:r>
          </a:p>
          <a:p>
            <a:pPr marL="0" indent="533400">
              <a:lnSpc>
                <a:spcPct val="120000"/>
              </a:lnSpc>
              <a:buNone/>
            </a:pPr>
            <a:r>
              <a:rPr lang="ru-RU" sz="2300" dirty="0">
                <a:latin typeface="Times New Roman" pitchFamily="18" charset="0"/>
                <a:cs typeface="Times New Roman" pitchFamily="18" charset="0"/>
              </a:rPr>
              <a:t>3. Оздоровление условий труда, устранение несоответствия содержания труда на рабочем месте квалификации, индивидуальным способностям и интересам работников,</a:t>
            </a:r>
          </a:p>
          <a:p>
            <a:pPr marL="0" indent="533400">
              <a:lnSpc>
                <a:spcPct val="120000"/>
              </a:lnSpc>
              <a:buNone/>
            </a:pPr>
            <a:r>
              <a:rPr lang="ru-RU" sz="2300" dirty="0">
                <a:latin typeface="Times New Roman" pitchFamily="18" charset="0"/>
                <a:cs typeface="Times New Roman" pitchFamily="18" charset="0"/>
              </a:rPr>
              <a:t>4. Организация профессионального продвижения кадров и развитой системы повышения квалификации</a:t>
            </a:r>
          </a:p>
          <a:p>
            <a:pPr marL="0" indent="533400">
              <a:lnSpc>
                <a:spcPct val="120000"/>
              </a:lnSpc>
              <a:buNone/>
            </a:pPr>
            <a:r>
              <a:rPr lang="ru-RU" sz="2300" dirty="0">
                <a:latin typeface="Times New Roman" pitchFamily="18" charset="0"/>
                <a:cs typeface="Times New Roman" pitchFamily="18" charset="0"/>
              </a:rPr>
              <a:t>5. Улучшение жилищных и других бытовых условий</a:t>
            </a:r>
          </a:p>
          <a:p>
            <a:pPr marL="0" indent="533400">
              <a:lnSpc>
                <a:spcPct val="120000"/>
              </a:lnSpc>
              <a:buNone/>
            </a:pPr>
            <a:r>
              <a:rPr lang="ru-RU" sz="2300" dirty="0">
                <a:latin typeface="Times New Roman" pitchFamily="18" charset="0"/>
                <a:cs typeface="Times New Roman" pitchFamily="18" charset="0"/>
              </a:rPr>
              <a:t>6. Совершенствование оплаты и стимулирования труда</a:t>
            </a:r>
          </a:p>
          <a:p>
            <a:pPr marL="0" indent="533400">
              <a:lnSpc>
                <a:spcPct val="120000"/>
              </a:lnSpc>
              <a:buNone/>
            </a:pPr>
            <a:r>
              <a:rPr lang="ru-RU" sz="2300" dirty="0">
                <a:latin typeface="Times New Roman" pitchFamily="18" charset="0"/>
                <a:cs typeface="Times New Roman" pitchFamily="18" charset="0"/>
              </a:rPr>
              <a:t>7. Специальные меры по адаптации молодых работников.</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a:bodyPr>
          <a:lstStyle/>
          <a:p>
            <a:pPr marL="0" indent="533400">
              <a:buNone/>
            </a:pPr>
            <a:r>
              <a:rPr lang="ru-RU" dirty="0">
                <a:latin typeface="Times New Roman" pitchFamily="18" charset="0"/>
                <a:cs typeface="Times New Roman" pitchFamily="18" charset="0"/>
              </a:rPr>
              <a:t>Показатели текучести внутренне </a:t>
            </a:r>
            <a:r>
              <a:rPr lang="ru-RU" dirty="0" err="1">
                <a:latin typeface="Times New Roman" pitchFamily="18" charset="0"/>
                <a:cs typeface="Times New Roman" pitchFamily="18" charset="0"/>
              </a:rPr>
              <a:t>коррелируют</a:t>
            </a:r>
            <a:r>
              <a:rPr lang="ru-RU" dirty="0">
                <a:latin typeface="Times New Roman" pitchFamily="18" charset="0"/>
                <a:cs typeface="Times New Roman" pitchFamily="18" charset="0"/>
              </a:rPr>
              <a:t> с показателями </a:t>
            </a:r>
            <a:r>
              <a:rPr lang="ru-RU" i="1" dirty="0">
                <a:latin typeface="Times New Roman" pitchFamily="18" charset="0"/>
                <a:cs typeface="Times New Roman" pitchFamily="18" charset="0"/>
              </a:rPr>
              <a:t>абсентеизма</a:t>
            </a:r>
            <a:r>
              <a:rPr lang="ru-RU" dirty="0">
                <a:latin typeface="Times New Roman" pitchFamily="18" charset="0"/>
                <a:cs typeface="Times New Roman" pitchFamily="18" charset="0"/>
              </a:rPr>
              <a:t> — количеством самовольных невыходов работников на работу.</a:t>
            </a:r>
          </a:p>
          <a:p>
            <a:pPr marL="0" indent="533400">
              <a:buNone/>
            </a:pPr>
            <a:r>
              <a:rPr lang="ru-RU" dirty="0">
                <a:latin typeface="Times New Roman" pitchFamily="18" charset="0"/>
                <a:cs typeface="Times New Roman" pitchFamily="18" charset="0"/>
              </a:rPr>
              <a:t>Стандартные формулы для расчета </a:t>
            </a:r>
            <a:r>
              <a:rPr lang="ru-RU" i="1" dirty="0">
                <a:latin typeface="Times New Roman" pitchFamily="18" charset="0"/>
                <a:cs typeface="Times New Roman" pitchFamily="18" charset="0"/>
              </a:rPr>
              <a:t>абсентеизма:</a:t>
            </a:r>
            <a:endParaRPr lang="ru-RU" dirty="0">
              <a:latin typeface="Times New Roman" pitchFamily="18" charset="0"/>
              <a:cs typeface="Times New Roman" pitchFamily="18" charset="0"/>
            </a:endParaRPr>
          </a:p>
          <a:p>
            <a:pPr marL="0" indent="533400">
              <a:buNone/>
            </a:pPr>
            <a:r>
              <a:rPr lang="en-US" dirty="0">
                <a:latin typeface="Times New Roman" pitchFamily="18" charset="0"/>
                <a:cs typeface="Times New Roman" pitchFamily="18" charset="0"/>
              </a:rPr>
              <a:t>A =</a:t>
            </a:r>
            <a:r>
              <a:rPr lang="en-US" dirty="0" err="1">
                <a:latin typeface="Times New Roman" pitchFamily="18" charset="0"/>
                <a:cs typeface="Times New Roman" pitchFamily="18" charset="0"/>
              </a:rPr>
              <a:t>Dn</a:t>
            </a:r>
            <a:r>
              <a:rPr lang="en-US" dirty="0">
                <a:latin typeface="Times New Roman" pitchFamily="18" charset="0"/>
                <a:cs typeface="Times New Roman" pitchFamily="18" charset="0"/>
              </a:rPr>
              <a:t>/</a:t>
            </a:r>
            <a:r>
              <a:rPr lang="en-US" dirty="0" err="1">
                <a:latin typeface="Times New Roman" pitchFamily="18" charset="0"/>
                <a:cs typeface="Times New Roman" pitchFamily="18" charset="0"/>
              </a:rPr>
              <a:t>NxD</a:t>
            </a:r>
            <a:r>
              <a:rPr lang="en-US" dirty="0">
                <a:latin typeface="Times New Roman" pitchFamily="18" charset="0"/>
                <a:cs typeface="Times New Roman" pitchFamily="18" charset="0"/>
              </a:rPr>
              <a:t> </a:t>
            </a:r>
            <a:r>
              <a:rPr lang="ru-RU" dirty="0">
                <a:latin typeface="Times New Roman" pitchFamily="18" charset="0"/>
                <a:cs typeface="Times New Roman" pitchFamily="18" charset="0"/>
              </a:rPr>
              <a:t>или</a:t>
            </a:r>
            <a:r>
              <a:rPr lang="en-US" dirty="0">
                <a:latin typeface="Times New Roman" pitchFamily="18" charset="0"/>
                <a:cs typeface="Times New Roman" pitchFamily="18" charset="0"/>
              </a:rPr>
              <a:t> A=</a:t>
            </a:r>
            <a:r>
              <a:rPr lang="en-US" dirty="0" err="1">
                <a:latin typeface="Times New Roman" pitchFamily="18" charset="0"/>
                <a:cs typeface="Times New Roman" pitchFamily="18" charset="0"/>
              </a:rPr>
              <a:t>Pn</a:t>
            </a:r>
            <a:r>
              <a:rPr lang="en-US" dirty="0">
                <a:latin typeface="Times New Roman" pitchFamily="18" charset="0"/>
                <a:cs typeface="Times New Roman" pitchFamily="18" charset="0"/>
              </a:rPr>
              <a:t>/P,</a:t>
            </a:r>
            <a:endParaRPr lang="ru-RU" dirty="0">
              <a:latin typeface="Times New Roman" pitchFamily="18" charset="0"/>
              <a:cs typeface="Times New Roman" pitchFamily="18" charset="0"/>
            </a:endParaRPr>
          </a:p>
          <a:p>
            <a:pPr marL="0" indent="533400">
              <a:buNone/>
            </a:pPr>
            <a:r>
              <a:rPr lang="ru-RU" dirty="0" err="1">
                <a:latin typeface="Times New Roman" pitchFamily="18" charset="0"/>
                <a:cs typeface="Times New Roman" pitchFamily="18" charset="0"/>
              </a:rPr>
              <a:t>Dn</a:t>
            </a:r>
            <a:r>
              <a:rPr lang="ru-RU" dirty="0">
                <a:latin typeface="Times New Roman" pitchFamily="18" charset="0"/>
                <a:cs typeface="Times New Roman" pitchFamily="18" charset="0"/>
              </a:rPr>
              <a:t> – число рабочих дней, потерянных за определенный период из-за отсутствия на работе;</a:t>
            </a:r>
          </a:p>
          <a:p>
            <a:pPr marL="0" indent="533400">
              <a:buNone/>
            </a:pPr>
            <a:r>
              <a:rPr lang="ru-RU" dirty="0">
                <a:latin typeface="Times New Roman" pitchFamily="18" charset="0"/>
                <a:cs typeface="Times New Roman" pitchFamily="18" charset="0"/>
              </a:rPr>
              <a:t>D – число рабочих дней;</a:t>
            </a:r>
          </a:p>
          <a:p>
            <a:pPr marL="0" indent="533400">
              <a:buNone/>
            </a:pPr>
            <a:r>
              <a:rPr lang="ru-RU" dirty="0">
                <a:latin typeface="Times New Roman" pitchFamily="18" charset="0"/>
                <a:cs typeface="Times New Roman" pitchFamily="18" charset="0"/>
              </a:rPr>
              <a:t>N – среднее число работников;</a:t>
            </a:r>
          </a:p>
          <a:p>
            <a:pPr marL="0" indent="533400">
              <a:buNone/>
            </a:pPr>
            <a:r>
              <a:rPr lang="ru-RU" dirty="0" err="1">
                <a:latin typeface="Times New Roman" pitchFamily="18" charset="0"/>
                <a:cs typeface="Times New Roman" pitchFamily="18" charset="0"/>
              </a:rPr>
              <a:t>Pn</a:t>
            </a:r>
            <a:r>
              <a:rPr lang="ru-RU" dirty="0">
                <a:latin typeface="Times New Roman" pitchFamily="18" charset="0"/>
                <a:cs typeface="Times New Roman" pitchFamily="18" charset="0"/>
              </a:rPr>
              <a:t> – общее число пропущенных часов;</a:t>
            </a:r>
          </a:p>
          <a:p>
            <a:pPr marL="0" indent="533400">
              <a:buNone/>
            </a:pPr>
            <a:r>
              <a:rPr lang="ru-RU" dirty="0">
                <a:latin typeface="Times New Roman" pitchFamily="18" charset="0"/>
                <a:cs typeface="Times New Roman" pitchFamily="18" charset="0"/>
              </a:rPr>
              <a:t>P – общее число рабочих часов по графику.</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buNone/>
            </a:pPr>
            <a:r>
              <a:rPr lang="ru-RU" sz="1400" dirty="0">
                <a:latin typeface="Times New Roman" pitchFamily="18" charset="0"/>
                <a:cs typeface="Times New Roman" pitchFamily="18" charset="0"/>
              </a:rPr>
              <a:t>Абсентеизм приводит к значительным издержкам, которые включают в себя:</a:t>
            </a:r>
          </a:p>
          <a:p>
            <a:pPr marL="361950" indent="171450"/>
            <a:r>
              <a:rPr lang="ru-RU" sz="1400" dirty="0">
                <a:latin typeface="Times New Roman" pitchFamily="18" charset="0"/>
                <a:cs typeface="Times New Roman" pitchFamily="18" charset="0"/>
              </a:rPr>
              <a:t>обязательные выплаты вне зависимости от фактического присутствия работника на рабочем месте;</a:t>
            </a:r>
          </a:p>
          <a:p>
            <a:pPr marL="361950" indent="171450"/>
            <a:r>
              <a:rPr lang="ru-RU" sz="1400" dirty="0">
                <a:latin typeface="Times New Roman" pitchFamily="18" charset="0"/>
                <a:cs typeface="Times New Roman" pitchFamily="18" charset="0"/>
              </a:rPr>
              <a:t>оплата сверхурочных работ работнику, заменяющему отсутствующего;</a:t>
            </a:r>
          </a:p>
          <a:p>
            <a:pPr marL="361950" indent="171450"/>
            <a:r>
              <a:rPr lang="ru-RU" sz="1400" dirty="0">
                <a:latin typeface="Times New Roman" pitchFamily="18" charset="0"/>
                <a:cs typeface="Times New Roman" pitchFamily="18" charset="0"/>
              </a:rPr>
              <a:t>потери, связанные с простоями оборудования, падением производительности труда и т.п.</a:t>
            </a:r>
          </a:p>
          <a:p>
            <a:pPr marL="0" indent="533400">
              <a:buNone/>
            </a:pPr>
            <a:r>
              <a:rPr lang="ru-RU" sz="1400" dirty="0">
                <a:latin typeface="Times New Roman" pitchFamily="18" charset="0"/>
                <a:cs typeface="Times New Roman" pitchFamily="18" charset="0"/>
              </a:rPr>
              <a:t>Оценка деятельности кадровой составляющей деятельности организации будет неполной без оценки качества работы работников кадровых служб по следующим показателям:</a:t>
            </a:r>
          </a:p>
          <a:p>
            <a:pPr marL="361950" indent="171450"/>
            <a:r>
              <a:rPr lang="ru-RU" sz="1400" dirty="0">
                <a:latin typeface="Times New Roman" pitchFamily="18" charset="0"/>
                <a:cs typeface="Times New Roman" pitchFamily="18" charset="0"/>
              </a:rPr>
              <a:t>выполнение обязательств по подбору предусмотренного штатным расписанием организации количества работников;</a:t>
            </a:r>
          </a:p>
          <a:p>
            <a:pPr marL="361950" indent="171450"/>
            <a:r>
              <a:rPr lang="ru-RU" sz="1400" dirty="0">
                <a:latin typeface="Times New Roman" pitchFamily="18" charset="0"/>
                <a:cs typeface="Times New Roman" pitchFamily="18" charset="0"/>
              </a:rPr>
              <a:t>выполнение обязательств по обеспечению организации руководителями, специалистами и рабочими требуемых профессий, специальностей и квалификации;</a:t>
            </a:r>
          </a:p>
          <a:p>
            <a:pPr marL="361950" indent="171450"/>
            <a:r>
              <a:rPr lang="ru-RU" sz="1400" dirty="0">
                <a:latin typeface="Times New Roman" pitchFamily="18" charset="0"/>
                <a:cs typeface="Times New Roman" pitchFamily="18" charset="0"/>
              </a:rPr>
              <a:t>количество случаев нарушений установленного порядка оформления кадровой документации (контрактов, пенсионных дел, трудовых книжек, справок, отчетов и т.п.);</a:t>
            </a:r>
          </a:p>
          <a:p>
            <a:pPr marL="361950" indent="171450"/>
            <a:r>
              <a:rPr lang="ru-RU" sz="1400" dirty="0">
                <a:latin typeface="Times New Roman" pitchFamily="18" charset="0"/>
                <a:cs typeface="Times New Roman" pitchFamily="18" charset="0"/>
              </a:rPr>
              <a:t>степень обеспеченности полноценного резерва на выдвижение на должности руководителей и специалистов;</a:t>
            </a:r>
          </a:p>
          <a:p>
            <a:pPr marL="361950" indent="171450"/>
            <a:r>
              <a:rPr lang="ru-RU" sz="1400" dirty="0">
                <a:latin typeface="Times New Roman" pitchFamily="18" charset="0"/>
                <a:cs typeface="Times New Roman" pitchFamily="18" charset="0"/>
              </a:rPr>
              <a:t>своевременность и высокое качество оформления установленной отчетности;</a:t>
            </a:r>
          </a:p>
          <a:p>
            <a:pPr marL="361950" indent="171450"/>
            <a:r>
              <a:rPr lang="ru-RU" sz="1400" dirty="0">
                <a:latin typeface="Times New Roman" pitchFamily="18" charset="0"/>
                <a:cs typeface="Times New Roman" pitchFamily="18" charset="0"/>
              </a:rPr>
              <a:t>количество случаев нарушения трудовой дисциплины сотрудниками кадровой службы, в том числе невыполнения возложенных на них обязанностей, неправомерного использования прав;</a:t>
            </a:r>
          </a:p>
          <a:p>
            <a:pPr marL="361950" indent="171450"/>
            <a:r>
              <a:rPr lang="ru-RU" sz="1400" dirty="0">
                <a:latin typeface="Times New Roman" pitchFamily="18" charset="0"/>
                <a:cs typeface="Times New Roman" pitchFamily="18" charset="0"/>
              </a:rPr>
              <a:t>количество случаев нарушения графика проверки и анализа соблюдения работниками трудовой дисциплины;</a:t>
            </a:r>
          </a:p>
          <a:p>
            <a:pPr marL="361950" indent="171450"/>
            <a:r>
              <a:rPr lang="ru-RU" sz="1400" dirty="0">
                <a:latin typeface="Times New Roman" pitchFamily="18" charset="0"/>
                <a:cs typeface="Times New Roman" pitchFamily="18" charset="0"/>
              </a:rPr>
              <a:t>степень реализации программы формирования потребности организации в специалистах с учетом перспектив ее деятельности, программы обучения и повышения квалификации работников организации;</a:t>
            </a:r>
          </a:p>
          <a:p>
            <a:pPr marL="361950" indent="171450"/>
            <a:r>
              <a:rPr lang="ru-RU" sz="1400" dirty="0">
                <a:latin typeface="Times New Roman" pitchFamily="18" charset="0"/>
                <a:cs typeface="Times New Roman" pitchFamily="18" charset="0"/>
              </a:rPr>
              <a:t>степень сотрудничества подразделений организации с кадровой службой;</a:t>
            </a:r>
          </a:p>
          <a:p>
            <a:pPr marL="361950" indent="171450"/>
            <a:r>
              <a:rPr lang="ru-RU" sz="1400" dirty="0">
                <a:latin typeface="Times New Roman" pitchFamily="18" charset="0"/>
                <a:cs typeface="Times New Roman" pitchFamily="18" charset="0"/>
              </a:rPr>
              <a:t>эффективность предложений по реализации кадровой политики.</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92696"/>
            <a:ext cx="8229600" cy="648072"/>
          </a:xfrm>
        </p:spPr>
        <p:txBody>
          <a:bodyPr>
            <a:noAutofit/>
          </a:bodyPr>
          <a:lstStyle/>
          <a:p>
            <a:r>
              <a:rPr lang="ru-RU" sz="2400" b="1" dirty="0">
                <a:latin typeface="Times New Roman" pitchFamily="18" charset="0"/>
                <a:cs typeface="Times New Roman" pitchFamily="18" charset="0"/>
              </a:rPr>
              <a:t>Оценка эффективности проектов по совершенствованию управления персоналом.</a:t>
            </a:r>
            <a:endParaRPr lang="ru-RU" sz="24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484784"/>
            <a:ext cx="8229600" cy="5089752"/>
          </a:xfrm>
        </p:spPr>
        <p:txBody>
          <a:bodyPr>
            <a:noAutofit/>
          </a:bodyPr>
          <a:lstStyle/>
          <a:p>
            <a:pPr marL="0" indent="533400">
              <a:lnSpc>
                <a:spcPct val="120000"/>
              </a:lnSpc>
              <a:buNone/>
            </a:pPr>
            <a:r>
              <a:rPr lang="ru-RU" sz="2200" dirty="0">
                <a:latin typeface="Times New Roman" pitchFamily="18" charset="0"/>
                <a:cs typeface="Times New Roman" pitchFamily="18" charset="0"/>
              </a:rPr>
              <a:t> Оценка эффективности проекта совершенствования методов управления персоналом требует определения экономических и социальных последствий их реализации.</a:t>
            </a:r>
          </a:p>
          <a:p>
            <a:pPr marL="0" indent="533400">
              <a:lnSpc>
                <a:spcPct val="120000"/>
              </a:lnSpc>
              <a:buNone/>
            </a:pPr>
            <a:r>
              <a:rPr lang="ru-RU" sz="2200" dirty="0">
                <a:latin typeface="Times New Roman" pitchFamily="18" charset="0"/>
                <a:cs typeface="Times New Roman" pitchFamily="18" charset="0"/>
              </a:rPr>
              <a:t>При оценке эффективности управления следует исходить из поставленных перед системой управления целей и результатов производства. Судить об эффективности управления нужно не только по эффективности системы управления, но и по эффективности производственной системы организации-производителя и организации, эксплуатирующей (использующей) изделие или услугу. Поэтому </a:t>
            </a:r>
            <a:r>
              <a:rPr lang="ru-RU" sz="2200" b="1" dirty="0">
                <a:latin typeface="Times New Roman" pitchFamily="18" charset="0"/>
                <a:cs typeface="Times New Roman" pitchFamily="18" charset="0"/>
              </a:rPr>
              <a:t>экономический эффект от реализации проекта совершенствования управления организацией образуется в сфере управления, в сфере производства и в сфере эксплуатации продукции (услуги).</a:t>
            </a:r>
            <a:endParaRPr lang="ru-RU" sz="2200" dirty="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1400" dirty="0">
                <a:latin typeface="Times New Roman" pitchFamily="18" charset="0"/>
                <a:cs typeface="Times New Roman" pitchFamily="18" charset="0"/>
              </a:rPr>
              <a:t>При оценке экономической эффективности проекта совершенствования системы и технологии управления персоналом (принятии решения об экономической целесообразности осуществления проекта, выборе лучшего варианта) могут быть использованы следующие обобщающие показатели:</a:t>
            </a:r>
          </a:p>
          <a:p>
            <a:pPr marL="0" indent="533400">
              <a:lnSpc>
                <a:spcPct val="120000"/>
              </a:lnSpc>
              <a:buNone/>
            </a:pPr>
            <a:r>
              <a:rPr lang="ru-RU" sz="1400" b="1" dirty="0">
                <a:latin typeface="Times New Roman" pitchFamily="18" charset="0"/>
                <a:cs typeface="Times New Roman" pitchFamily="18" charset="0"/>
              </a:rPr>
              <a:t>1. Чистый дисконтированный доход (ЧДД)</a:t>
            </a:r>
            <a:r>
              <a:rPr lang="ru-RU" sz="1400" dirty="0">
                <a:latin typeface="Times New Roman" pitchFamily="18" charset="0"/>
                <a:cs typeface="Times New Roman" pitchFamily="18" charset="0"/>
              </a:rPr>
              <a:t>, или интегральный экономический эффект (</a:t>
            </a:r>
            <a:r>
              <a:rPr lang="ru-RU" sz="1400" dirty="0" err="1">
                <a:latin typeface="Times New Roman" pitchFamily="18" charset="0"/>
                <a:cs typeface="Times New Roman" pitchFamily="18" charset="0"/>
              </a:rPr>
              <a:t>Э</a:t>
            </a:r>
            <a:r>
              <a:rPr lang="ru-RU" sz="1400" baseline="-25000" dirty="0" err="1">
                <a:latin typeface="Times New Roman" pitchFamily="18" charset="0"/>
                <a:cs typeface="Times New Roman" pitchFamily="18" charset="0"/>
              </a:rPr>
              <a:t>инт</a:t>
            </a:r>
            <a:r>
              <a:rPr lang="ru-RU" sz="1400" dirty="0">
                <a:latin typeface="Times New Roman" pitchFamily="18" charset="0"/>
                <a:cs typeface="Times New Roman" pitchFamily="18" charset="0"/>
              </a:rPr>
              <a:t>), определяется как сумма текущих экономических эффектов за весь период, приведенная к начальному шагу (начальному году расчетного периода) или как превышение интегральных экономических результатов над интегральными затратами.)</a:t>
            </a:r>
          </a:p>
          <a:p>
            <a:pPr marL="0" indent="533400">
              <a:lnSpc>
                <a:spcPct val="120000"/>
              </a:lnSpc>
              <a:buNone/>
            </a:pPr>
            <a:r>
              <a:rPr lang="ru-RU" sz="1400" dirty="0">
                <a:latin typeface="Times New Roman" pitchFamily="18" charset="0"/>
                <a:cs typeface="Times New Roman" pitchFamily="18" charset="0"/>
              </a:rPr>
              <a:t>Его величина вычисляется по формуле:</a:t>
            </a:r>
          </a:p>
          <a:p>
            <a:pPr marL="0" indent="533400">
              <a:lnSpc>
                <a:spcPct val="120000"/>
              </a:lnSpc>
              <a:buNone/>
            </a:pPr>
            <a:r>
              <a:rPr lang="ru-RU" sz="1400" dirty="0">
                <a:latin typeface="Times New Roman" pitchFamily="18" charset="0"/>
                <a:cs typeface="Times New Roman" pitchFamily="18" charset="0"/>
              </a:rPr>
              <a:t>  </a:t>
            </a:r>
          </a:p>
          <a:p>
            <a:pPr marL="0" indent="533400">
              <a:lnSpc>
                <a:spcPct val="120000"/>
              </a:lnSpc>
              <a:buNone/>
            </a:pPr>
            <a:endParaRPr lang="ru-RU" sz="1400" dirty="0">
              <a:latin typeface="Times New Roman" pitchFamily="18" charset="0"/>
              <a:cs typeface="Times New Roman" pitchFamily="18" charset="0"/>
            </a:endParaRPr>
          </a:p>
          <a:p>
            <a:pPr marL="0" indent="533400">
              <a:lnSpc>
                <a:spcPct val="120000"/>
              </a:lnSpc>
              <a:buNone/>
            </a:pPr>
            <a:r>
              <a:rPr lang="ru-RU" sz="1400" dirty="0">
                <a:latin typeface="Times New Roman" pitchFamily="18" charset="0"/>
                <a:cs typeface="Times New Roman" pitchFamily="18" charset="0"/>
              </a:rPr>
              <a:t>Р — экономические результаты осуществления мероприятий за расчетный период, руб.;</a:t>
            </a:r>
          </a:p>
          <a:p>
            <a:pPr marL="0" indent="533400">
              <a:lnSpc>
                <a:spcPct val="120000"/>
              </a:lnSpc>
              <a:buNone/>
            </a:pPr>
            <a:r>
              <a:rPr lang="ru-RU" sz="1400" dirty="0">
                <a:latin typeface="Times New Roman" pitchFamily="18" charset="0"/>
                <a:cs typeface="Times New Roman" pitchFamily="18" charset="0"/>
              </a:rPr>
              <a:t>К— затраты на осуществление мероприятий за расчетный период, руб.;</a:t>
            </a:r>
          </a:p>
          <a:p>
            <a:pPr marL="0" indent="533400">
              <a:lnSpc>
                <a:spcPct val="120000"/>
              </a:lnSpc>
              <a:buNone/>
            </a:pPr>
            <a:r>
              <a:rPr lang="ru-RU" sz="1400" dirty="0" err="1">
                <a:latin typeface="Times New Roman" pitchFamily="18" charset="0"/>
                <a:cs typeface="Times New Roman" pitchFamily="18" charset="0"/>
              </a:rPr>
              <a:t>tн</a:t>
            </a:r>
            <a:r>
              <a:rPr lang="ru-RU" sz="1400" dirty="0">
                <a:latin typeface="Times New Roman" pitchFamily="18" charset="0"/>
                <a:cs typeface="Times New Roman" pitchFamily="18" charset="0"/>
              </a:rPr>
              <a:t>— начальный шаг (начальный год расчетного периода);</a:t>
            </a:r>
          </a:p>
          <a:p>
            <a:pPr marL="0" indent="533400">
              <a:lnSpc>
                <a:spcPct val="120000"/>
              </a:lnSpc>
              <a:buNone/>
            </a:pPr>
            <a:r>
              <a:rPr lang="ru-RU" sz="1400" dirty="0" err="1">
                <a:latin typeface="Times New Roman" pitchFamily="18" charset="0"/>
                <a:cs typeface="Times New Roman" pitchFamily="18" charset="0"/>
              </a:rPr>
              <a:t>tк</a:t>
            </a:r>
            <a:r>
              <a:rPr lang="ru-RU" sz="1400" dirty="0">
                <a:latin typeface="Times New Roman" pitchFamily="18" charset="0"/>
                <a:cs typeface="Times New Roman" pitchFamily="18" charset="0"/>
              </a:rPr>
              <a:t> — конечный шаг (конечный год расчетного периода);</a:t>
            </a:r>
          </a:p>
          <a:p>
            <a:pPr marL="0" indent="533400">
              <a:lnSpc>
                <a:spcPct val="120000"/>
              </a:lnSpc>
              <a:buNone/>
            </a:pPr>
            <a:r>
              <a:rPr lang="ru-RU" sz="1400" dirty="0" err="1">
                <a:latin typeface="Times New Roman" pitchFamily="18" charset="0"/>
                <a:cs typeface="Times New Roman" pitchFamily="18" charset="0"/>
              </a:rPr>
              <a:t>Рt</a:t>
            </a:r>
            <a:r>
              <a:rPr lang="ru-RU" sz="1400" dirty="0">
                <a:latin typeface="Times New Roman" pitchFamily="18" charset="0"/>
                <a:cs typeface="Times New Roman" pitchFamily="18" charset="0"/>
              </a:rPr>
              <a:t> — экономические результаты, достигаемые на 1-м шаге (в 1-м году расчетного периода), руб.;</a:t>
            </a:r>
          </a:p>
          <a:p>
            <a:pPr marL="0" indent="533400">
              <a:lnSpc>
                <a:spcPct val="120000"/>
              </a:lnSpc>
              <a:buNone/>
            </a:pPr>
            <a:r>
              <a:rPr lang="ru-RU" sz="1400" dirty="0" err="1">
                <a:latin typeface="Times New Roman" pitchFamily="18" charset="0"/>
                <a:cs typeface="Times New Roman" pitchFamily="18" charset="0"/>
              </a:rPr>
              <a:t>Кt</a:t>
            </a:r>
            <a:r>
              <a:rPr lang="ru-RU" sz="1400" dirty="0">
                <a:latin typeface="Times New Roman" pitchFamily="18" charset="0"/>
                <a:cs typeface="Times New Roman" pitchFamily="18" charset="0"/>
              </a:rPr>
              <a:t> — затраты, осуществляемые на 1-м шаге (в 1-м году расчетного периода), руб.;</a:t>
            </a:r>
          </a:p>
          <a:p>
            <a:pPr marL="0" indent="533400">
              <a:lnSpc>
                <a:spcPct val="120000"/>
              </a:lnSpc>
              <a:buNone/>
            </a:pPr>
            <a:r>
              <a:rPr lang="ru-RU" sz="1400" dirty="0" err="1">
                <a:latin typeface="Times New Roman" pitchFamily="18" charset="0"/>
                <a:cs typeface="Times New Roman" pitchFamily="18" charset="0"/>
              </a:rPr>
              <a:t>аt</a:t>
            </a:r>
            <a:r>
              <a:rPr lang="ru-RU" sz="1400" dirty="0">
                <a:latin typeface="Times New Roman" pitchFamily="18" charset="0"/>
                <a:cs typeface="Times New Roman" pitchFamily="18" charset="0"/>
              </a:rPr>
              <a:t> — коэффициент дисконтирования (коэффициент приведения разновременных затрат и экономических результатов к расчетному году).</a:t>
            </a:r>
          </a:p>
        </p:txBody>
      </p:sp>
      <p:pic>
        <p:nvPicPr>
          <p:cNvPr id="4" name="Рисунок 3" descr="http://www.newreferat.com/images/referats/40453/image019.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2924944"/>
            <a:ext cx="2371725" cy="447675"/>
          </a:xfrm>
          <a:prstGeom prst="rect">
            <a:avLst/>
          </a:prstGeom>
          <a:noFill/>
          <a:ln>
            <a:noFill/>
          </a:ln>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buNone/>
            </a:pPr>
            <a:r>
              <a:rPr lang="ru-RU" sz="1400" dirty="0">
                <a:latin typeface="Times New Roman" pitchFamily="18" charset="0"/>
                <a:cs typeface="Times New Roman" pitchFamily="18" charset="0"/>
              </a:rPr>
              <a:t>Интегральный экономический эффект от совершенствования системы и технологии управления персоналом складывается из трех составляющих, поэтому формулу расчета </a:t>
            </a:r>
            <a:r>
              <a:rPr lang="ru-RU" sz="1400" dirty="0" err="1">
                <a:latin typeface="Times New Roman" pitchFamily="18" charset="0"/>
                <a:cs typeface="Times New Roman" pitchFamily="18" charset="0"/>
              </a:rPr>
              <a:t>Э</a:t>
            </a:r>
            <a:r>
              <a:rPr lang="ru-RU" sz="1400" baseline="-25000" dirty="0" err="1">
                <a:latin typeface="Times New Roman" pitchFamily="18" charset="0"/>
                <a:cs typeface="Times New Roman" pitchFamily="18" charset="0"/>
              </a:rPr>
              <a:t>инт</a:t>
            </a:r>
            <a:r>
              <a:rPr lang="ru-RU" sz="1400" baseline="-25000" dirty="0">
                <a:latin typeface="Times New Roman" pitchFamily="18" charset="0"/>
                <a:cs typeface="Times New Roman" pitchFamily="18" charset="0"/>
              </a:rPr>
              <a:t> </a:t>
            </a:r>
            <a:r>
              <a:rPr lang="ru-RU" sz="1400" dirty="0">
                <a:latin typeface="Times New Roman" pitchFamily="18" charset="0"/>
                <a:cs typeface="Times New Roman" pitchFamily="18" charset="0"/>
              </a:rPr>
              <a:t>можно написать в виде:</a:t>
            </a:r>
          </a:p>
          <a:p>
            <a:pPr marL="0" indent="533400">
              <a:buNone/>
            </a:pPr>
            <a:r>
              <a:rPr lang="ru-RU" sz="1400" dirty="0">
                <a:latin typeface="Times New Roman" pitchFamily="18" charset="0"/>
                <a:cs typeface="Times New Roman" pitchFamily="18" charset="0"/>
              </a:rPr>
              <a:t>  </a:t>
            </a:r>
          </a:p>
          <a:p>
            <a:pPr marL="0" indent="533400">
              <a:buNone/>
            </a:pPr>
            <a:endParaRPr lang="ru-RU" sz="1400" dirty="0">
              <a:latin typeface="Times New Roman" pitchFamily="18" charset="0"/>
              <a:cs typeface="Times New Roman" pitchFamily="18" charset="0"/>
            </a:endParaRPr>
          </a:p>
          <a:p>
            <a:pPr marL="0" indent="533400">
              <a:buNone/>
            </a:pPr>
            <a:r>
              <a:rPr lang="ru-RU" sz="1400" dirty="0">
                <a:latin typeface="Times New Roman" pitchFamily="18" charset="0"/>
                <a:cs typeface="Times New Roman" pitchFamily="18" charset="0"/>
              </a:rPr>
              <a:t>Э</a:t>
            </a:r>
            <a:r>
              <a:rPr lang="ru-RU" sz="1400" baseline="-25000" dirty="0">
                <a:latin typeface="Times New Roman" pitchFamily="18" charset="0"/>
                <a:cs typeface="Times New Roman" pitchFamily="18" charset="0"/>
              </a:rPr>
              <a:t>у1</a:t>
            </a:r>
            <a:r>
              <a:rPr lang="ru-RU" sz="1400" dirty="0">
                <a:latin typeface="Times New Roman" pitchFamily="18" charset="0"/>
                <a:cs typeface="Times New Roman" pitchFamily="18" charset="0"/>
              </a:rPr>
              <a:t> — экономический эффект в сфере управления;</a:t>
            </a:r>
          </a:p>
          <a:p>
            <a:pPr marL="0" indent="533400">
              <a:buNone/>
            </a:pPr>
            <a:r>
              <a:rPr lang="ru-RU" sz="1400" dirty="0">
                <a:latin typeface="Times New Roman" pitchFamily="18" charset="0"/>
                <a:cs typeface="Times New Roman" pitchFamily="18" charset="0"/>
              </a:rPr>
              <a:t>Э</a:t>
            </a:r>
            <a:r>
              <a:rPr lang="ru-RU" sz="1400" baseline="-25000" dirty="0">
                <a:latin typeface="Times New Roman" pitchFamily="18" charset="0"/>
                <a:cs typeface="Times New Roman" pitchFamily="18" charset="0"/>
              </a:rPr>
              <a:t>у2</a:t>
            </a:r>
            <a:r>
              <a:rPr lang="ru-RU" sz="1400" dirty="0">
                <a:latin typeface="Times New Roman" pitchFamily="18" charset="0"/>
                <a:cs typeface="Times New Roman" pitchFamily="18" charset="0"/>
              </a:rPr>
              <a:t> — экономический эффект в сфере производства;</a:t>
            </a:r>
          </a:p>
          <a:p>
            <a:pPr marL="0" indent="533400">
              <a:buNone/>
            </a:pPr>
            <a:r>
              <a:rPr lang="ru-RU" sz="1400" dirty="0">
                <a:latin typeface="Times New Roman" pitchFamily="18" charset="0"/>
                <a:cs typeface="Times New Roman" pitchFamily="18" charset="0"/>
              </a:rPr>
              <a:t>Э</a:t>
            </a:r>
            <a:r>
              <a:rPr lang="ru-RU" sz="1400" baseline="-25000" dirty="0">
                <a:latin typeface="Times New Roman" pitchFamily="18" charset="0"/>
                <a:cs typeface="Times New Roman" pitchFamily="18" charset="0"/>
              </a:rPr>
              <a:t>у3 </a:t>
            </a:r>
            <a:r>
              <a:rPr lang="ru-RU" sz="1400" dirty="0">
                <a:latin typeface="Times New Roman" pitchFamily="18" charset="0"/>
                <a:cs typeface="Times New Roman" pitchFamily="18" charset="0"/>
              </a:rPr>
              <a:t>— экономический эффект в сфере эксплуатации продукции;</a:t>
            </a:r>
          </a:p>
          <a:p>
            <a:pPr marL="0" indent="533400">
              <a:buNone/>
            </a:pPr>
            <a:r>
              <a:rPr lang="ru-RU" sz="1400" dirty="0">
                <a:latin typeface="Times New Roman" pitchFamily="18" charset="0"/>
                <a:cs typeface="Times New Roman" pitchFamily="18" charset="0"/>
              </a:rPr>
              <a:t>                                                  — </a:t>
            </a:r>
            <a:r>
              <a:rPr lang="ru-RU" sz="1400" dirty="0" err="1">
                <a:latin typeface="Times New Roman" pitchFamily="18" charset="0"/>
                <a:cs typeface="Times New Roman" pitchFamily="18" charset="0"/>
              </a:rPr>
              <a:t>предпроизводственные</a:t>
            </a:r>
            <a:r>
              <a:rPr lang="ru-RU" sz="1400" dirty="0">
                <a:latin typeface="Times New Roman" pitchFamily="18" charset="0"/>
                <a:cs typeface="Times New Roman" pitchFamily="18" charset="0"/>
              </a:rPr>
              <a:t> затраты в 1-м году расчетного периода.</a:t>
            </a:r>
          </a:p>
          <a:p>
            <a:pPr marL="0" indent="533400">
              <a:buNone/>
            </a:pPr>
            <a:r>
              <a:rPr lang="ru-RU" sz="1400" dirty="0">
                <a:latin typeface="Times New Roman" pitchFamily="18" charset="0"/>
                <a:cs typeface="Times New Roman" pitchFamily="18" charset="0"/>
              </a:rPr>
              <a:t> </a:t>
            </a:r>
          </a:p>
          <a:p>
            <a:pPr marL="0" indent="533400">
              <a:buNone/>
            </a:pPr>
            <a:r>
              <a:rPr lang="ru-RU" sz="1400" dirty="0">
                <a:latin typeface="Times New Roman" pitchFamily="18" charset="0"/>
                <a:cs typeface="Times New Roman" pitchFamily="18" charset="0"/>
              </a:rPr>
              <a:t>На практике иногда используют модифицированную формулу определения ЧДД:</a:t>
            </a:r>
          </a:p>
          <a:p>
            <a:pPr marL="0" indent="533400">
              <a:buNone/>
            </a:pPr>
            <a:r>
              <a:rPr lang="ru-RU" sz="1400" dirty="0">
                <a:latin typeface="Times New Roman" pitchFamily="18" charset="0"/>
                <a:cs typeface="Times New Roman" pitchFamily="18" charset="0"/>
              </a:rPr>
              <a:t> Для этого из состава 3t, исключают капитальные вложения и обозначают через; </a:t>
            </a:r>
          </a:p>
          <a:p>
            <a:pPr marL="0" indent="533400">
              <a:buNone/>
            </a:pPr>
            <a:r>
              <a:rPr lang="ru-RU" sz="1400" dirty="0" err="1">
                <a:latin typeface="Times New Roman" pitchFamily="18" charset="0"/>
                <a:cs typeface="Times New Roman" pitchFamily="18" charset="0"/>
              </a:rPr>
              <a:t>Kt</a:t>
            </a:r>
            <a:r>
              <a:rPr lang="ru-RU" sz="1400" dirty="0">
                <a:latin typeface="Times New Roman" pitchFamily="18" charset="0"/>
                <a:cs typeface="Times New Roman" pitchFamily="18" charset="0"/>
              </a:rPr>
              <a:t>— капиталовложения на t-м шаге; </a:t>
            </a:r>
          </a:p>
          <a:p>
            <a:pPr marL="0" indent="533400">
              <a:buNone/>
            </a:pPr>
            <a:r>
              <a:rPr lang="ru-RU" sz="1400" dirty="0">
                <a:latin typeface="Times New Roman" pitchFamily="18" charset="0"/>
                <a:cs typeface="Times New Roman" pitchFamily="18" charset="0"/>
              </a:rPr>
              <a:t>К — сумма дисконтированных капиталовложений, т.е. </a:t>
            </a:r>
          </a:p>
          <a:p>
            <a:pPr marL="0" indent="533400">
              <a:buNone/>
            </a:pPr>
            <a:r>
              <a:rPr lang="ru-RU" sz="1400" dirty="0">
                <a:latin typeface="Times New Roman" pitchFamily="18" charset="0"/>
                <a:cs typeface="Times New Roman" pitchFamily="18" charset="0"/>
              </a:rPr>
              <a:t>  </a:t>
            </a:r>
          </a:p>
          <a:p>
            <a:pPr marL="0" indent="533400">
              <a:buNone/>
            </a:pPr>
            <a:r>
              <a:rPr lang="ru-RU" sz="1400" dirty="0">
                <a:latin typeface="Times New Roman" pitchFamily="18" charset="0"/>
                <a:cs typeface="Times New Roman" pitchFamily="18" charset="0"/>
              </a:rPr>
              <a:t> </a:t>
            </a:r>
          </a:p>
          <a:p>
            <a:pPr marL="0" indent="533400">
              <a:buNone/>
            </a:pPr>
            <a:r>
              <a:rPr lang="ru-RU" sz="1400" dirty="0" err="1">
                <a:latin typeface="Times New Roman" pitchFamily="18" charset="0"/>
                <a:cs typeface="Times New Roman" pitchFamily="18" charset="0"/>
              </a:rPr>
              <a:t>К</a:t>
            </a:r>
            <a:r>
              <a:rPr lang="ru-RU" sz="1400" baseline="-25000" dirty="0" err="1">
                <a:latin typeface="Times New Roman" pitchFamily="18" charset="0"/>
                <a:cs typeface="Times New Roman" pitchFamily="18" charset="0"/>
              </a:rPr>
              <a:t>t</a:t>
            </a:r>
            <a:r>
              <a:rPr lang="ru-RU" sz="1400" dirty="0">
                <a:latin typeface="Times New Roman" pitchFamily="18" charset="0"/>
                <a:cs typeface="Times New Roman" pitchFamily="18" charset="0"/>
              </a:rPr>
              <a:t> — затраты на t-м шаге при условии, что в них не входят капиталовложения, руб.;</a:t>
            </a:r>
          </a:p>
          <a:p>
            <a:pPr marL="0" indent="533400">
              <a:buNone/>
            </a:pPr>
            <a:r>
              <a:rPr lang="ru-RU" sz="1400" dirty="0" err="1">
                <a:latin typeface="Times New Roman" pitchFamily="18" charset="0"/>
                <a:cs typeface="Times New Roman" pitchFamily="18" charset="0"/>
              </a:rPr>
              <a:t>К</a:t>
            </a:r>
            <a:r>
              <a:rPr lang="ru-RU" sz="1400" baseline="-25000" dirty="0" err="1">
                <a:latin typeface="Times New Roman" pitchFamily="18" charset="0"/>
                <a:cs typeface="Times New Roman" pitchFamily="18" charset="0"/>
              </a:rPr>
              <a:t>вл</a:t>
            </a:r>
            <a:r>
              <a:rPr lang="ru-RU" sz="1400" dirty="0">
                <a:latin typeface="Times New Roman" pitchFamily="18" charset="0"/>
                <a:cs typeface="Times New Roman" pitchFamily="18" charset="0"/>
              </a:rPr>
              <a:t> — сумма дисконтированных капиталовложений, руб.</a:t>
            </a:r>
          </a:p>
          <a:p>
            <a:pPr marL="0" indent="533400">
              <a:buNone/>
            </a:pP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a:t>
            </a:r>
            <a:r>
              <a:rPr lang="ru-RU" sz="1400" baseline="-25000" dirty="0" err="1">
                <a:latin typeface="Times New Roman" pitchFamily="18" charset="0"/>
                <a:cs typeface="Times New Roman" pitchFamily="18" charset="0"/>
              </a:rPr>
              <a:t>вл</a:t>
            </a:r>
            <a:r>
              <a:rPr lang="ru-RU" sz="1400" dirty="0">
                <a:latin typeface="Times New Roman" pitchFamily="18" charset="0"/>
                <a:cs typeface="Times New Roman" pitchFamily="18" charset="0"/>
              </a:rPr>
              <a:t> — капиталовложения на t-м шаге (в -м году расчетного периода), руб.</a:t>
            </a:r>
          </a:p>
          <a:p>
            <a:pPr marL="0" indent="533400">
              <a:buNone/>
            </a:pPr>
            <a:r>
              <a:rPr lang="ru-RU" sz="1400" dirty="0">
                <a:latin typeface="Times New Roman" pitchFamily="18" charset="0"/>
                <a:cs typeface="Times New Roman" pitchFamily="18" charset="0"/>
              </a:rPr>
              <a:t> Если ЧДД положителен, проект является экономически целесообразным и может рассматриваться вопрос о его принятии. Чем больше ЧДД, тем эффективнее проект.</a:t>
            </a:r>
          </a:p>
        </p:txBody>
      </p:sp>
      <p:pic>
        <p:nvPicPr>
          <p:cNvPr id="4" name="Рисунок 3" descr="http://www.studfiles.ru/html/2706/8/html_44siqQY9Q5.hOYX/htmlconvd-2jNMdC_html_m51ac62c.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1268760"/>
            <a:ext cx="2790825" cy="247650"/>
          </a:xfrm>
          <a:prstGeom prst="rect">
            <a:avLst/>
          </a:prstGeom>
          <a:noFill/>
          <a:ln>
            <a:noFill/>
          </a:ln>
        </p:spPr>
      </p:pic>
      <p:pic>
        <p:nvPicPr>
          <p:cNvPr id="5" name="Рисунок 4" descr="http://www.studfiles.ru/html/2706/8/html_44siqQY9Q5.hOYX/htmlconvd-2jNMdC_html_20005dac.gi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43608" y="2492896"/>
            <a:ext cx="1219200" cy="295275"/>
          </a:xfrm>
          <a:prstGeom prst="rect">
            <a:avLst/>
          </a:prstGeom>
          <a:noFill/>
          <a:ln>
            <a:noFill/>
          </a:ln>
        </p:spPr>
      </p:pic>
      <p:pic>
        <p:nvPicPr>
          <p:cNvPr id="6" name="Рисунок 5" descr="http://www.newreferat.com/images/referats/40453/image020.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43608" y="4005064"/>
            <a:ext cx="1304925" cy="447675"/>
          </a:xfrm>
          <a:prstGeom prst="rect">
            <a:avLst/>
          </a:prstGeom>
          <a:noFill/>
          <a:ln>
            <a:noFill/>
          </a:ln>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36712"/>
            <a:ext cx="8229600" cy="5737824"/>
          </a:xfrm>
        </p:spPr>
        <p:txBody>
          <a:bodyPr/>
          <a:lstStyle/>
          <a:p>
            <a:pPr marL="0" indent="533400">
              <a:buNone/>
            </a:pPr>
            <a:r>
              <a:rPr lang="ru-RU" dirty="0">
                <a:latin typeface="Times New Roman" pitchFamily="18" charset="0"/>
                <a:cs typeface="Times New Roman" pitchFamily="18" charset="0"/>
              </a:rPr>
              <a:t>2. </a:t>
            </a:r>
            <a:r>
              <a:rPr lang="ru-RU" b="1" dirty="0">
                <a:latin typeface="Times New Roman" pitchFamily="18" charset="0"/>
                <a:cs typeface="Times New Roman" pitchFamily="18" charset="0"/>
              </a:rPr>
              <a:t>Индекс доходности (ИД)</a:t>
            </a:r>
            <a:r>
              <a:rPr lang="ru-RU" dirty="0">
                <a:latin typeface="Times New Roman" pitchFamily="18" charset="0"/>
                <a:cs typeface="Times New Roman" pitchFamily="18" charset="0"/>
              </a:rPr>
              <a:t> представляет собой отношение суммы приведенных доходов к величине капиталовложений и рассчитывается по следующей формуле:</a:t>
            </a:r>
          </a:p>
          <a:p>
            <a:pPr marL="0" indent="533400">
              <a:buNone/>
            </a:pPr>
            <a:r>
              <a:rPr lang="ru-RU" dirty="0">
                <a:latin typeface="Times New Roman" pitchFamily="18" charset="0"/>
                <a:cs typeface="Times New Roman" pitchFamily="18" charset="0"/>
              </a:rPr>
              <a:t>  </a:t>
            </a:r>
          </a:p>
          <a:p>
            <a:pPr marL="0" indent="533400">
              <a:buNone/>
            </a:pPr>
            <a:endParaRPr lang="ru-RU" dirty="0">
              <a:latin typeface="Times New Roman" pitchFamily="18" charset="0"/>
              <a:cs typeface="Times New Roman" pitchFamily="18" charset="0"/>
            </a:endParaRPr>
          </a:p>
          <a:p>
            <a:pPr marL="0" indent="533400">
              <a:buNone/>
            </a:pPr>
            <a:endParaRPr lang="ru-RU" dirty="0">
              <a:latin typeface="Times New Roman" pitchFamily="18" charset="0"/>
              <a:cs typeface="Times New Roman" pitchFamily="18" charset="0"/>
            </a:endParaRPr>
          </a:p>
          <a:p>
            <a:pPr marL="0" indent="533400">
              <a:buNone/>
            </a:pPr>
            <a:endParaRPr lang="ru-RU" dirty="0">
              <a:latin typeface="Times New Roman" pitchFamily="18" charset="0"/>
              <a:cs typeface="Times New Roman" pitchFamily="18" charset="0"/>
            </a:endParaRPr>
          </a:p>
          <a:p>
            <a:pPr marL="0" indent="533400">
              <a:buNone/>
            </a:pPr>
            <a:r>
              <a:rPr lang="ru-RU" dirty="0">
                <a:latin typeface="Times New Roman" pitchFamily="18" charset="0"/>
                <a:cs typeface="Times New Roman" pitchFamily="18" charset="0"/>
              </a:rPr>
              <a:t>Где                — сумма приведенных эффектов;</a:t>
            </a:r>
          </a:p>
          <a:p>
            <a:pPr marL="0" indent="533400">
              <a:buNone/>
            </a:pPr>
            <a:r>
              <a:rPr lang="ru-RU" dirty="0">
                <a:latin typeface="Times New Roman" pitchFamily="18" charset="0"/>
                <a:cs typeface="Times New Roman" pitchFamily="18" charset="0"/>
              </a:rPr>
              <a:t> </a:t>
            </a:r>
          </a:p>
          <a:p>
            <a:pPr marL="0" indent="533400">
              <a:buNone/>
            </a:pPr>
            <a:r>
              <a:rPr lang="ru-RU" dirty="0">
                <a:latin typeface="Times New Roman" pitchFamily="18" charset="0"/>
                <a:cs typeface="Times New Roman" pitchFamily="18" charset="0"/>
              </a:rPr>
              <a:t> К — приведенные капитальные вложения.</a:t>
            </a:r>
          </a:p>
        </p:txBody>
      </p:sp>
      <p:pic>
        <p:nvPicPr>
          <p:cNvPr id="4" name="Рисунок 3" descr="http://www.newreferat.com/images/referats/40453/image026.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87624" y="2780928"/>
            <a:ext cx="1584176" cy="864096"/>
          </a:xfrm>
          <a:prstGeom prst="rect">
            <a:avLst/>
          </a:prstGeom>
          <a:noFill/>
          <a:ln>
            <a:noFill/>
          </a:ln>
        </p:spPr>
      </p:pic>
      <p:pic>
        <p:nvPicPr>
          <p:cNvPr id="5" name="Рисунок 4" descr="http://www.newreferat.com/images/referats/40453/image027.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79712" y="4221088"/>
            <a:ext cx="720080" cy="792088"/>
          </a:xfrm>
          <a:prstGeom prst="rect">
            <a:avLst/>
          </a:prstGeom>
          <a:noFill/>
          <a:ln>
            <a:noFill/>
          </a:ln>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953848"/>
          </a:xfrm>
        </p:spPr>
        <p:txBody>
          <a:bodyPr>
            <a:normAutofit fontScale="77500" lnSpcReduction="20000"/>
          </a:bodyPr>
          <a:lstStyle/>
          <a:p>
            <a:pPr marL="0" indent="533400">
              <a:lnSpc>
                <a:spcPct val="120000"/>
              </a:lnSpc>
              <a:buNone/>
            </a:pPr>
            <a:r>
              <a:rPr lang="ru-RU" dirty="0"/>
              <a:t>3. </a:t>
            </a:r>
            <a:r>
              <a:rPr lang="ru-RU" b="1" dirty="0"/>
              <a:t>Внутренняя норма доходности (ВНД)</a:t>
            </a:r>
            <a:r>
              <a:rPr lang="ru-RU" dirty="0"/>
              <a:t> представляет собой ту норму дисконта (Еш1), при которой величина приведенных экономических эффектов равна капиталовложениям. </a:t>
            </a:r>
            <a:r>
              <a:rPr lang="ru-RU" dirty="0" err="1"/>
              <a:t>Евн</a:t>
            </a:r>
            <a:r>
              <a:rPr lang="ru-RU" dirty="0"/>
              <a:t> является решением уравнения:</a:t>
            </a:r>
          </a:p>
          <a:p>
            <a:pPr marL="0" indent="533400">
              <a:lnSpc>
                <a:spcPct val="120000"/>
              </a:lnSpc>
              <a:buNone/>
            </a:pPr>
            <a:r>
              <a:rPr lang="ru-RU" dirty="0"/>
              <a:t>    </a:t>
            </a:r>
          </a:p>
          <a:p>
            <a:pPr marL="0" indent="533400">
              <a:lnSpc>
                <a:spcPct val="120000"/>
              </a:lnSpc>
              <a:buNone/>
            </a:pPr>
            <a:endParaRPr lang="ru-RU" dirty="0"/>
          </a:p>
          <a:p>
            <a:pPr marL="0" indent="533400">
              <a:lnSpc>
                <a:spcPct val="120000"/>
              </a:lnSpc>
              <a:buNone/>
            </a:pPr>
            <a:r>
              <a:rPr lang="ru-RU" dirty="0"/>
              <a:t>ВНД проекта определяется расчетным способом и сравнивается с требуемой инвестором нормой дохода на вкладываемый капитал. В случае когда ВНД равна или больше требуемой инвестором нормы дохода, реализация проекта оправдана.</a:t>
            </a:r>
          </a:p>
          <a:p>
            <a:pPr marL="0" indent="533400">
              <a:lnSpc>
                <a:spcPct val="120000"/>
              </a:lnSpc>
              <a:buNone/>
            </a:pPr>
            <a:r>
              <a:rPr lang="ru-RU" dirty="0"/>
              <a:t>4. </a:t>
            </a:r>
            <a:r>
              <a:rPr lang="ru-RU" b="1" dirty="0"/>
              <a:t>Срок окупаемости (Ток)</a:t>
            </a:r>
            <a:r>
              <a:rPr lang="ru-RU" dirty="0"/>
              <a:t> — минимальный временной интервал (от начала осуществления проекта), за пределами которого интегральный экономический эффект становится положительным и в дальнейшем остается не отрицательным. Срок окупаемости определяется исходя из условия:</a:t>
            </a:r>
          </a:p>
        </p:txBody>
      </p:sp>
      <p:pic>
        <p:nvPicPr>
          <p:cNvPr id="4" name="Рисунок 3" descr="http://www.newreferat.com/images/referats/40453/image028.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2060848"/>
            <a:ext cx="2160240" cy="648072"/>
          </a:xfrm>
          <a:prstGeom prst="rect">
            <a:avLst/>
          </a:prstGeom>
          <a:noFill/>
          <a:ln>
            <a:noFill/>
          </a:ln>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1500" dirty="0">
                <a:latin typeface="Times New Roman" pitchFamily="18" charset="0"/>
                <a:cs typeface="Times New Roman" pitchFamily="18" charset="0"/>
              </a:rPr>
              <a:t>5. </a:t>
            </a:r>
            <a:r>
              <a:rPr lang="ru-RU" sz="1500" b="1" dirty="0">
                <a:latin typeface="Times New Roman" pitchFamily="18" charset="0"/>
                <a:cs typeface="Times New Roman" pitchFamily="18" charset="0"/>
              </a:rPr>
              <a:t>Рентабельность инвестиций (</a:t>
            </a:r>
            <a:r>
              <a:rPr lang="ru-RU" sz="1500" b="1" dirty="0" err="1">
                <a:latin typeface="Times New Roman" pitchFamily="18" charset="0"/>
                <a:cs typeface="Times New Roman" pitchFamily="18" charset="0"/>
              </a:rPr>
              <a:t>Рн</a:t>
            </a:r>
            <a:r>
              <a:rPr lang="ru-RU" sz="1500" b="1" dirty="0">
                <a:latin typeface="Times New Roman" pitchFamily="18" charset="0"/>
                <a:cs typeface="Times New Roman" pitchFamily="18" charset="0"/>
              </a:rPr>
              <a:t>),</a:t>
            </a:r>
            <a:r>
              <a:rPr lang="ru-RU" sz="1500" dirty="0">
                <a:latin typeface="Times New Roman" pitchFamily="18" charset="0"/>
                <a:cs typeface="Times New Roman" pitchFamily="18" charset="0"/>
              </a:rPr>
              <a:t> учитывающая интересы участников или специфику проекта, определяемая как</a:t>
            </a:r>
          </a:p>
          <a:p>
            <a:pPr marL="0" indent="533400">
              <a:lnSpc>
                <a:spcPct val="120000"/>
              </a:lnSpc>
              <a:buNone/>
            </a:pPr>
            <a:r>
              <a:rPr lang="ru-RU" sz="1500" dirty="0">
                <a:latin typeface="Times New Roman" pitchFamily="18" charset="0"/>
                <a:cs typeface="Times New Roman" pitchFamily="18" charset="0"/>
              </a:rPr>
              <a:t>Социальная эффективность предлагаемых мероприятий по совершенствованию методов управления персоналом в первую очередь проявляется в виде возможности достижения позитивных, а также избегания отрицательных моментов.</a:t>
            </a:r>
          </a:p>
          <a:p>
            <a:pPr marL="0" indent="533400">
              <a:lnSpc>
                <a:spcPct val="120000"/>
              </a:lnSpc>
              <a:buNone/>
            </a:pPr>
            <a:r>
              <a:rPr lang="ru-RU" sz="1500" dirty="0">
                <a:latin typeface="Times New Roman" pitchFamily="18" charset="0"/>
                <a:cs typeface="Times New Roman" pitchFamily="18" charset="0"/>
              </a:rPr>
              <a:t>К числу позитивных моментов осуществления предлагаемых мероприятий можно отнести следующее:</a:t>
            </a:r>
          </a:p>
          <a:p>
            <a:pPr marL="361950" indent="171450">
              <a:lnSpc>
                <a:spcPct val="120000"/>
              </a:lnSpc>
            </a:pPr>
            <a:r>
              <a:rPr lang="ru-RU" sz="1500" dirty="0">
                <a:latin typeface="Times New Roman" pitchFamily="18" charset="0"/>
                <a:cs typeface="Times New Roman" pitchFamily="18" charset="0"/>
              </a:rPr>
              <a:t>обеспечение персоналу предприятия надлежащего жизненного уровня (благоприятные условия труда, достойная заработная плата, необходимая социальная защита на уровне предприятия);</a:t>
            </a:r>
          </a:p>
          <a:p>
            <a:pPr marL="361950" indent="171450">
              <a:lnSpc>
                <a:spcPct val="120000"/>
              </a:lnSpc>
            </a:pPr>
            <a:r>
              <a:rPr lang="ru-RU" sz="1500" dirty="0">
                <a:latin typeface="Times New Roman" pitchFamily="18" charset="0"/>
                <a:cs typeface="Times New Roman" pitchFamily="18" charset="0"/>
              </a:rPr>
              <a:t>реализация и развитие индивидуальных способностей работников предприятия;</a:t>
            </a:r>
          </a:p>
          <a:p>
            <a:pPr marL="361950" indent="171450">
              <a:lnSpc>
                <a:spcPct val="120000"/>
              </a:lnSpc>
            </a:pPr>
            <a:r>
              <a:rPr lang="ru-RU" sz="1500" dirty="0">
                <a:latin typeface="Times New Roman" pitchFamily="18" charset="0"/>
                <a:cs typeface="Times New Roman" pitchFamily="18" charset="0"/>
              </a:rPr>
              <a:t>благоприятный социально-психологический климат (возможности для коммуникации, информированность, относительная бесконфликтности отношений с руководство и коллегами);</a:t>
            </a:r>
          </a:p>
          <a:p>
            <a:pPr marL="0" indent="533400">
              <a:lnSpc>
                <a:spcPct val="120000"/>
              </a:lnSpc>
              <a:buNone/>
            </a:pPr>
            <a:r>
              <a:rPr lang="ru-RU" sz="1500" dirty="0">
                <a:latin typeface="Times New Roman" pitchFamily="18" charset="0"/>
                <a:cs typeface="Times New Roman" pitchFamily="18" charset="0"/>
              </a:rPr>
              <a:t>- снижение уровня текучести кадров</a:t>
            </a:r>
          </a:p>
          <a:p>
            <a:pPr marL="0" indent="533400">
              <a:lnSpc>
                <a:spcPct val="120000"/>
              </a:lnSpc>
              <a:buNone/>
            </a:pPr>
            <a:r>
              <a:rPr lang="ru-RU" sz="1500" dirty="0">
                <a:latin typeface="Times New Roman" pitchFamily="18" charset="0"/>
                <a:cs typeface="Times New Roman" pitchFamily="18" charset="0"/>
              </a:rPr>
              <a:t>К числу отрицательных моментов относят:</a:t>
            </a:r>
          </a:p>
          <a:p>
            <a:pPr marL="361950" indent="171450">
              <a:lnSpc>
                <a:spcPct val="120000"/>
              </a:lnSpc>
            </a:pPr>
            <a:r>
              <a:rPr lang="ru-RU" sz="1500" dirty="0">
                <a:latin typeface="Times New Roman" pitchFamily="18" charset="0"/>
                <a:cs typeface="Times New Roman" pitchFamily="18" charset="0"/>
              </a:rPr>
              <a:t>ущерб, приносимый здоровью персонала неблагоприятными условиями труда (НС, проф. Заболевания)</a:t>
            </a:r>
          </a:p>
          <a:p>
            <a:pPr marL="361950" indent="171450">
              <a:lnSpc>
                <a:spcPct val="120000"/>
              </a:lnSpc>
            </a:pPr>
            <a:r>
              <a:rPr lang="ru-RU" sz="1500" dirty="0">
                <a:latin typeface="Times New Roman" pitchFamily="18" charset="0"/>
                <a:cs typeface="Times New Roman" pitchFamily="18" charset="0"/>
              </a:rPr>
              <a:t>Ущерб, наносимый личности (интеллектуальный или физические перегрузки, стрессовые ситуации и т.п.)</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2200" dirty="0">
                <a:latin typeface="Times New Roman" pitchFamily="18" charset="0"/>
                <a:cs typeface="Times New Roman" pitchFamily="18" charset="0"/>
              </a:rPr>
              <a:t>Социальные последствия проектов по совершенствованию системы УП могут формироваться и оцениваются за пределами организации (Благоприятный имидж компании, создание новых рабочих мест, обеспечение стабильной занятости, обеспечение безопасности и т.п.)</a:t>
            </a:r>
          </a:p>
          <a:p>
            <a:pPr marL="0" indent="533400">
              <a:lnSpc>
                <a:spcPct val="120000"/>
              </a:lnSpc>
              <a:buNone/>
            </a:pPr>
            <a:r>
              <a:rPr lang="ru-RU" sz="2200" dirty="0">
                <a:latin typeface="Times New Roman" pitchFamily="18" charset="0"/>
                <a:cs typeface="Times New Roman" pitchFamily="18" charset="0"/>
              </a:rPr>
              <a:t>Существует некая взаимосвязь экономической и социальной эффективности, так как с одной стороны социальную эффективность в виде стимулов, можно обеспечить только тогда, когда существование организации является надежным, и она получает прибыль, позволяющую предоставить стимулы , с другой стороны экономическую эффективность можно добиться только в том случае, если сотрудники предоставят в распоряжение организации свою рабочую силу, что они обычно бывают готовы сделать только при наличии определенного уровня социальной эффективности</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buNone/>
            </a:pPr>
            <a:r>
              <a:rPr lang="ru-RU" sz="2000" i="1" dirty="0">
                <a:latin typeface="Times New Roman" pitchFamily="18" charset="0"/>
                <a:cs typeface="Times New Roman" pitchFamily="18" charset="0"/>
              </a:rPr>
              <a:t>Рассмотрим подходы к оценке конкретизированной эффективности управления персоналом.</a:t>
            </a:r>
            <a:endParaRPr lang="ru-RU" sz="2000" dirty="0">
              <a:latin typeface="Times New Roman" pitchFamily="18" charset="0"/>
              <a:cs typeface="Times New Roman" pitchFamily="18" charset="0"/>
            </a:endParaRPr>
          </a:p>
          <a:p>
            <a:pPr marL="0" indent="533400">
              <a:buNone/>
            </a:pPr>
            <a:r>
              <a:rPr lang="ru-RU" sz="2000" dirty="0">
                <a:latin typeface="Times New Roman" pitchFamily="18" charset="0"/>
                <a:cs typeface="Times New Roman" pitchFamily="18" charset="0"/>
              </a:rPr>
              <a:t>В ней выделяются два различных методологических подхода к оценке эффективности функционирования любой системы.</a:t>
            </a:r>
          </a:p>
          <a:p>
            <a:pPr marL="0" indent="533400">
              <a:buNone/>
            </a:pPr>
            <a:r>
              <a:rPr lang="ru-RU" sz="2000" dirty="0">
                <a:latin typeface="Times New Roman" pitchFamily="18" charset="0"/>
                <a:cs typeface="Times New Roman" pitchFamily="18" charset="0"/>
              </a:rPr>
              <a:t>Первый подход основывается на сопоставлении величины полученного экономического, социального, экологического (или </a:t>
            </a:r>
            <a:r>
              <a:rPr lang="ru-RU" sz="2000" i="1" dirty="0">
                <a:latin typeface="Times New Roman" pitchFamily="18" charset="0"/>
                <a:cs typeface="Times New Roman" pitchFamily="18" charset="0"/>
              </a:rPr>
              <a:t>совокупного) </a:t>
            </a:r>
            <a:r>
              <a:rPr lang="ru-RU" sz="2000" dirty="0">
                <a:latin typeface="Times New Roman" pitchFamily="18" charset="0"/>
                <a:cs typeface="Times New Roman" pitchFamily="18" charset="0"/>
              </a:rPr>
              <a:t>эффекта и суммы затрат, обусловивших этот эффект (оценка результативности функционирования системы).</a:t>
            </a:r>
          </a:p>
          <a:p>
            <a:pPr marL="0" indent="533400">
              <a:buNone/>
            </a:pPr>
            <a:r>
              <a:rPr lang="ru-RU" sz="2000" dirty="0">
                <a:latin typeface="Times New Roman" pitchFamily="18" charset="0"/>
                <a:cs typeface="Times New Roman" pitchFamily="18" charset="0"/>
              </a:rPr>
              <a:t>Второй подход заключается в соотношении конечного полезного результата, образовавшегося в процессе функционирования той или иной системы, к заранее заданному в соответствии с поставленной целью результату (оценка степени достижения цели функционирования системы)</a:t>
            </a:r>
            <a:r>
              <a:rPr lang="ru-RU" sz="2000" i="1" dirty="0">
                <a:latin typeface="Times New Roman" pitchFamily="18" charset="0"/>
                <a:cs typeface="Times New Roman" pitchFamily="18" charset="0"/>
              </a:rPr>
              <a:t>.</a:t>
            </a:r>
            <a:endParaRPr lang="ru-RU" sz="2000" dirty="0">
              <a:latin typeface="Times New Roman" pitchFamily="18" charset="0"/>
              <a:cs typeface="Times New Roman" pitchFamily="18" charset="0"/>
            </a:endParaRPr>
          </a:p>
          <a:p>
            <a:pPr marL="0" indent="533400">
              <a:buNone/>
            </a:pPr>
            <a:r>
              <a:rPr lang="ru-RU" sz="2000" dirty="0">
                <a:latin typeface="Times New Roman" pitchFamily="18" charset="0"/>
                <a:cs typeface="Times New Roman" pitchFamily="18" charset="0"/>
              </a:rPr>
              <a:t>Для оценки эффективности управления персоналом необходимо определить, что может являться эффектом, полезным конечным и заранее заданным социально-экономическим и организационным результатом, а так же, что должно входить в категорию "структура затрат на получение эффекта". </a:t>
            </a:r>
            <a:r>
              <a:rPr lang="ru-RU" sz="2000" i="1" dirty="0">
                <a:latin typeface="Times New Roman" pitchFamily="18" charset="0"/>
                <a:cs typeface="Times New Roman" pitchFamily="18" charset="0"/>
              </a:rPr>
              <a:t>С </a:t>
            </a:r>
            <a:r>
              <a:rPr lang="ru-RU" sz="2000" dirty="0">
                <a:latin typeface="Times New Roman" pitchFamily="18" charset="0"/>
                <a:cs typeface="Times New Roman" pitchFamily="18" charset="0"/>
              </a:rPr>
              <a:t>этой целью рассмотрим приведенные методологические подходы подробнее.</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2100" dirty="0">
                <a:latin typeface="Times New Roman" pitchFamily="18" charset="0"/>
                <a:cs typeface="Times New Roman" pitchFamily="18" charset="0"/>
              </a:rPr>
              <a:t>При комплексной оценке социальной и экономической эффективности проектов по совершенствованию системы УП возможны следующие подходы:</a:t>
            </a:r>
          </a:p>
          <a:p>
            <a:pPr marL="0" indent="533400">
              <a:lnSpc>
                <a:spcPct val="120000"/>
              </a:lnSpc>
              <a:buNone/>
            </a:pPr>
            <a:r>
              <a:rPr lang="ru-RU" sz="2100" dirty="0">
                <a:latin typeface="Times New Roman" pitchFamily="18" charset="0"/>
                <a:cs typeface="Times New Roman" pitchFamily="18" charset="0"/>
              </a:rPr>
              <a:t>1) экономическая эффективность рассматривается как главный показатель, а социальная – как ограничение (т.е. принимаются только те проекты, которые предусматривают мероприятия социального характера)</a:t>
            </a:r>
          </a:p>
          <a:p>
            <a:pPr marL="0" indent="533400">
              <a:lnSpc>
                <a:spcPct val="120000"/>
              </a:lnSpc>
              <a:buNone/>
            </a:pPr>
            <a:r>
              <a:rPr lang="ru-RU" sz="2100" dirty="0">
                <a:latin typeface="Times New Roman" pitchFamily="18" charset="0"/>
                <a:cs typeface="Times New Roman" pitchFamily="18" charset="0"/>
              </a:rPr>
              <a:t>2) Рассчитывается интегральный обобщающий показатель экономической и социальной эффективности, но ввиду частой качественной несопоставимости целей, такой расчет носить условный характер</a:t>
            </a:r>
          </a:p>
          <a:p>
            <a:pPr marL="0" indent="533400">
              <a:lnSpc>
                <a:spcPct val="120000"/>
              </a:lnSpc>
              <a:buNone/>
            </a:pPr>
            <a:r>
              <a:rPr lang="ru-RU" sz="2100" dirty="0">
                <a:latin typeface="Times New Roman" pitchFamily="18" charset="0"/>
                <a:cs typeface="Times New Roman" pitchFamily="18" charset="0"/>
              </a:rPr>
              <a:t>3) Вначале варианты решений разрабатываются и рассматриваются с позиции социальных целей независимо от экономических, а далее среди отобранных социально-эффективных вариантов определяется экономически эффективный.</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buNone/>
            </a:pPr>
            <a:r>
              <a:rPr lang="ru-RU" sz="2000" dirty="0">
                <a:latin typeface="Times New Roman" pitchFamily="18" charset="0"/>
                <a:cs typeface="Times New Roman" pitchFamily="18" charset="0"/>
              </a:rPr>
              <a:t>Применение первого </a:t>
            </a:r>
            <a:r>
              <a:rPr lang="ru-RU" sz="2000" i="1" dirty="0">
                <a:latin typeface="Times New Roman" pitchFamily="18" charset="0"/>
                <a:cs typeface="Times New Roman" pitchFamily="18" charset="0"/>
              </a:rPr>
              <a:t>подхода </a:t>
            </a:r>
            <a:r>
              <a:rPr lang="ru-RU" sz="2000" dirty="0">
                <a:latin typeface="Times New Roman" pitchFamily="18" charset="0"/>
                <a:cs typeface="Times New Roman" pitchFamily="18" charset="0"/>
              </a:rPr>
              <a:t>к оценке социально-экономической эффективности функционирования системы будет выражать уровень затрат труда и ресурсов на единицу продукции. Данная форма оценки эффективности характеризует меру отдачи или меру результативности, выраженную в виде полученного эффекта с каждого рубля произведенных в процессе производства затрат. Этот методологический подход получил широкое применение при оценке эффективности производства. Для применения данного методологического подхода требуется определение содержания, сущности, состава и структуры как получаемого эффекта (числителя указанного отношения) и общей суммы затрат (знаменателя).</a:t>
            </a:r>
          </a:p>
          <a:p>
            <a:pPr marL="0" indent="533400">
              <a:buNone/>
            </a:pPr>
            <a:r>
              <a:rPr lang="ru-RU" sz="2000" dirty="0">
                <a:latin typeface="Times New Roman" pitchFamily="18" charset="0"/>
                <a:cs typeface="Times New Roman" pitchFamily="18" charset="0"/>
              </a:rPr>
              <a:t>Их определение зависит от применяемого метода оценки эффективности, из которых наиболее признанными являются три метода: затратный, ресурсный и </a:t>
            </a:r>
            <a:r>
              <a:rPr lang="ru-RU" sz="2000" dirty="0" err="1">
                <a:latin typeface="Times New Roman" pitchFamily="18" charset="0"/>
                <a:cs typeface="Times New Roman" pitchFamily="18" charset="0"/>
              </a:rPr>
              <a:t>затратно</a:t>
            </a:r>
            <a:r>
              <a:rPr lang="ru-RU" sz="2000" dirty="0">
                <a:latin typeface="Times New Roman" pitchFamily="18" charset="0"/>
                <a:cs typeface="Times New Roman" pitchFamily="18" charset="0"/>
              </a:rPr>
              <a:t> - ресурсный</a:t>
            </a:r>
            <a:r>
              <a:rPr lang="ru-RU" sz="2000" i="1" dirty="0">
                <a:latin typeface="Times New Roman" pitchFamily="18" charset="0"/>
                <a:cs typeface="Times New Roman" pitchFamily="18" charset="0"/>
              </a:rPr>
              <a:t>. </a:t>
            </a:r>
            <a:r>
              <a:rPr lang="ru-RU" sz="2000" dirty="0">
                <a:latin typeface="Times New Roman" pitchFamily="18" charset="0"/>
                <a:cs typeface="Times New Roman" pitchFamily="18" charset="0"/>
              </a:rPr>
              <a:t>Затратный метод заключается в отнесении эффекта к сумме текущих затрат, ресурсный заключается в отнесении полученного эффекта к стоимости использованных ресурсов (например основных фондов). Наконец сутью </a:t>
            </a:r>
            <a:r>
              <a:rPr lang="ru-RU" sz="2000" dirty="0" err="1">
                <a:latin typeface="Times New Roman" pitchFamily="18" charset="0"/>
                <a:cs typeface="Times New Roman" pitchFamily="18" charset="0"/>
              </a:rPr>
              <a:t>затратно</a:t>
            </a:r>
            <a:r>
              <a:rPr lang="ru-RU" sz="2000" dirty="0">
                <a:latin typeface="Times New Roman" pitchFamily="18" charset="0"/>
                <a:cs typeface="Times New Roman" pitchFamily="18" charset="0"/>
              </a:rPr>
              <a:t> - ресурсного метода является отнесение полученного эффекта к общей сумме текущих затрат и использованных ресурсов.</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buNone/>
            </a:pPr>
            <a:r>
              <a:rPr lang="ru-RU" sz="2000" dirty="0">
                <a:latin typeface="Times New Roman" pitchFamily="18" charset="0"/>
                <a:cs typeface="Times New Roman" pitchFamily="18" charset="0"/>
              </a:rPr>
              <a:t>Как отмечается в литературе</a:t>
            </a:r>
            <a:r>
              <a:rPr lang="ru-RU" sz="2000" i="1" dirty="0">
                <a:latin typeface="Times New Roman" pitchFamily="18" charset="0"/>
                <a:cs typeface="Times New Roman" pitchFamily="18" charset="0"/>
              </a:rPr>
              <a:t> </a:t>
            </a:r>
            <a:r>
              <a:rPr lang="ru-RU" sz="2000" dirty="0">
                <a:latin typeface="Times New Roman" pitchFamily="18" charset="0"/>
                <a:cs typeface="Times New Roman" pitchFamily="18" charset="0"/>
              </a:rPr>
              <a:t>преимущество </a:t>
            </a:r>
            <a:r>
              <a:rPr lang="ru-RU" sz="2000" dirty="0" err="1">
                <a:latin typeface="Times New Roman" pitchFamily="18" charset="0"/>
                <a:cs typeface="Times New Roman" pitchFamily="18" charset="0"/>
              </a:rPr>
              <a:t>затратно-ресурсного</a:t>
            </a:r>
            <a:r>
              <a:rPr lang="ru-RU" sz="2000" dirty="0">
                <a:latin typeface="Times New Roman" pitchFamily="18" charset="0"/>
                <a:cs typeface="Times New Roman" pitchFamily="18" charset="0"/>
              </a:rPr>
              <a:t> метода заключается в том, что он "обеспечивает оценку уровня отдачи не только текущих затрат или используемых ресурсов, а комплексную одновременную оценку результативности текущих затрат и уровня отдачи используемых ресурсов, то есть интегральную оценку эффективности". То есть при использовании первого методологического подхода к оценке эффективности управления персоналом, затраты на получение эффекта могут быть наиболее оптимальным способом рассчитаны через общую совокупную стоимость используемых ресурсов и произведенных текущих затрат.</a:t>
            </a:r>
          </a:p>
          <a:p>
            <a:pPr marL="0" indent="533400">
              <a:buNone/>
            </a:pPr>
            <a:r>
              <a:rPr lang="ru-RU" sz="2000" dirty="0">
                <a:latin typeface="Times New Roman" pitchFamily="18" charset="0"/>
                <a:cs typeface="Times New Roman" pitchFamily="18" charset="0"/>
              </a:rPr>
              <a:t>Однако помимо определения структуры затрат на управление персоналом следует определить экономическое содержание, состав и структуру эффекта управления персоналом.</a:t>
            </a:r>
          </a:p>
          <a:p>
            <a:pPr marL="0" indent="533400">
              <a:buNone/>
            </a:pPr>
            <a:r>
              <a:rPr lang="ru-RU" sz="2000" dirty="0">
                <a:latin typeface="Times New Roman" pitchFamily="18" charset="0"/>
                <a:cs typeface="Times New Roman" pitchFamily="18" charset="0"/>
              </a:rPr>
              <a:t>По нашему мнению, эффект функционирования системы управления персоналом должен учитывать все три компоненты категории "эффективность": экономическую, социальную, организационную.</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buNone/>
            </a:pPr>
            <a:r>
              <a:rPr lang="ru-RU" sz="2000" dirty="0">
                <a:latin typeface="Times New Roman" pitchFamily="18" charset="0"/>
                <a:cs typeface="Times New Roman" pitchFamily="18" charset="0"/>
              </a:rPr>
              <a:t>Экономический эффект, по нашему мнению, должен отражать экономическую сущность процесса удовлетворения потребности производства в персонале. Таковым выражением является труд работников, который "потребляется" производством. Следовательно, экономический эффект управления персоналом может быть выражен через продуктивность (производительность) труда.</a:t>
            </a:r>
          </a:p>
          <a:p>
            <a:pPr marL="0" indent="533400">
              <a:buNone/>
            </a:pPr>
            <a:r>
              <a:rPr lang="ru-RU" sz="2000" dirty="0">
                <a:latin typeface="Times New Roman" pitchFamily="18" charset="0"/>
                <a:cs typeface="Times New Roman" pitchFamily="18" charset="0"/>
              </a:rPr>
              <a:t>Продуктивность (англ. </a:t>
            </a:r>
            <a:r>
              <a:rPr lang="ru-RU" sz="2000" dirty="0" err="1">
                <a:latin typeface="Times New Roman" pitchFamily="18" charset="0"/>
                <a:cs typeface="Times New Roman" pitchFamily="18" charset="0"/>
              </a:rPr>
              <a:t>productivity</a:t>
            </a:r>
            <a:r>
              <a:rPr lang="ru-RU" sz="2000" dirty="0">
                <a:latin typeface="Times New Roman" pitchFamily="18" charset="0"/>
                <a:cs typeface="Times New Roman" pitchFamily="18" charset="0"/>
              </a:rPr>
              <a:t>, нем. </a:t>
            </a:r>
            <a:r>
              <a:rPr lang="ru-RU" sz="2000" dirty="0" err="1">
                <a:latin typeface="Times New Roman" pitchFamily="18" charset="0"/>
                <a:cs typeface="Times New Roman" pitchFamily="18" charset="0"/>
              </a:rPr>
              <a:t>produktivitat</a:t>
            </a:r>
            <a:r>
              <a:rPr lang="ru-RU" sz="2000" dirty="0">
                <a:latin typeface="Times New Roman" pitchFamily="18" charset="0"/>
                <a:cs typeface="Times New Roman" pitchFamily="18" charset="0"/>
              </a:rPr>
              <a:t>) "определяется по отношению к затратам труда, материалов, оборудования, энергии, а также по отношению к суммарным затратам ресурсов".</a:t>
            </a:r>
          </a:p>
          <a:p>
            <a:pPr marL="0" indent="533400">
              <a:buNone/>
            </a:pPr>
            <a:r>
              <a:rPr lang="ru-RU" sz="2000" dirty="0">
                <a:latin typeface="Times New Roman" pitchFamily="18" charset="0"/>
                <a:cs typeface="Times New Roman" pitchFamily="18" charset="0"/>
              </a:rPr>
              <a:t>В отечественной литературе термин "продуктивность" переводится как "производительность", что не совсем точно. В дальнейшем мы будем использовать термин "продуктивность".</a:t>
            </a:r>
          </a:p>
          <a:p>
            <a:pPr marL="0" indent="533400">
              <a:buNone/>
            </a:pPr>
            <a:r>
              <a:rPr lang="ru-RU" sz="2000" dirty="0">
                <a:latin typeface="Times New Roman" pitchFamily="18" charset="0"/>
                <a:cs typeface="Times New Roman" pitchFamily="18" charset="0"/>
              </a:rPr>
              <a:t>Продуктивность труда может быть определена по формуле</a:t>
            </a:r>
          </a:p>
          <a:p>
            <a:pPr marL="0" indent="533400">
              <a:buNone/>
            </a:pPr>
            <a:r>
              <a:rPr lang="ru-RU" sz="2000" dirty="0" err="1">
                <a:latin typeface="Times New Roman" pitchFamily="18" charset="0"/>
                <a:cs typeface="Times New Roman" pitchFamily="18" charset="0"/>
              </a:rPr>
              <a:t>Рт=О:Т</a:t>
            </a:r>
            <a:endParaRPr lang="ru-RU" sz="2000" dirty="0">
              <a:latin typeface="Times New Roman" pitchFamily="18" charset="0"/>
              <a:cs typeface="Times New Roman" pitchFamily="18" charset="0"/>
            </a:endParaRPr>
          </a:p>
          <a:p>
            <a:pPr marL="0" indent="533400">
              <a:buNone/>
            </a:pPr>
            <a:r>
              <a:rPr lang="ru-RU" sz="2000" i="1" dirty="0">
                <a:latin typeface="Times New Roman" pitchFamily="18" charset="0"/>
                <a:cs typeface="Times New Roman" pitchFamily="18" charset="0"/>
              </a:rPr>
              <a:t>г</a:t>
            </a:r>
            <a:r>
              <a:rPr lang="ru-RU" sz="2000" dirty="0">
                <a:latin typeface="Times New Roman" pitchFamily="18" charset="0"/>
                <a:cs typeface="Times New Roman" pitchFamily="18" charset="0"/>
              </a:rPr>
              <a:t>де </a:t>
            </a:r>
            <a:r>
              <a:rPr lang="ru-RU" sz="2000" dirty="0" err="1">
                <a:latin typeface="Times New Roman" pitchFamily="18" charset="0"/>
                <a:cs typeface="Times New Roman" pitchFamily="18" charset="0"/>
              </a:rPr>
              <a:t>Рт</a:t>
            </a:r>
            <a:r>
              <a:rPr lang="ru-RU" sz="2000" dirty="0">
                <a:latin typeface="Times New Roman" pitchFamily="18" charset="0"/>
                <a:cs typeface="Times New Roman" pitchFamily="18" charset="0"/>
              </a:rPr>
              <a:t> - продуктивность труда; О - объем продукции (услуг) произведенный за определенный промежуток времени в натуральных измерителях; Т - затраты труда, выраженные в суммарных затратах рабочего времени за анализируемый промежуток времени.</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buNone/>
            </a:pPr>
            <a:r>
              <a:rPr lang="ru-RU" sz="1600" dirty="0">
                <a:latin typeface="Times New Roman" pitchFamily="18" charset="0"/>
                <a:cs typeface="Times New Roman" pitchFamily="18" charset="0"/>
              </a:rPr>
              <a:t>Социальный эффект от управления персоналом должен выражать степень удовлетворенности потребностей персонала. Как было установлено выше потребности работающих, в общем виде могут быть сведены к трем типам потребностей: существования, взаимоотношений роста. Следовательно, в определении социального эффекта управления персоналом следует учитывать степень удовлетворенности данных типов потребностей работников.</a:t>
            </a:r>
          </a:p>
          <a:p>
            <a:pPr marL="0" indent="533400">
              <a:buNone/>
            </a:pPr>
            <a:r>
              <a:rPr lang="ru-RU" sz="1600" dirty="0">
                <a:latin typeface="Times New Roman" pitchFamily="18" charset="0"/>
                <a:cs typeface="Times New Roman" pitchFamily="18" charset="0"/>
              </a:rPr>
              <a:t>.Для определения социального эффекта могут быт использованы следующие виды показателей.</a:t>
            </a:r>
          </a:p>
          <a:p>
            <a:pPr marL="0" indent="533400">
              <a:buNone/>
            </a:pPr>
            <a:r>
              <a:rPr lang="ru-RU" sz="1600" dirty="0">
                <a:latin typeface="Times New Roman" pitchFamily="18" charset="0"/>
                <a:cs typeface="Times New Roman" pitchFamily="18" charset="0"/>
              </a:rPr>
              <a:t>Показатели степени удовлетворения потребностей существования работника (работников):</a:t>
            </a:r>
          </a:p>
          <a:p>
            <a:pPr marL="361950" indent="171450"/>
            <a:r>
              <a:rPr lang="ru-RU" sz="1600" dirty="0">
                <a:latin typeface="Times New Roman" pitchFamily="18" charset="0"/>
                <a:cs typeface="Times New Roman" pitchFamily="18" charset="0"/>
              </a:rPr>
              <a:t>заработная плата, получаемая работником в сумме с социальным выплатами (услугами);</a:t>
            </a:r>
          </a:p>
          <a:p>
            <a:pPr marL="361950" indent="171450"/>
            <a:r>
              <a:rPr lang="ru-RU" sz="1600" dirty="0">
                <a:latin typeface="Times New Roman" pitchFamily="18" charset="0"/>
                <a:cs typeface="Times New Roman" pitchFamily="18" charset="0"/>
              </a:rPr>
              <a:t>степень удовлетворенности работника жильем.</a:t>
            </a:r>
          </a:p>
          <a:p>
            <a:pPr marL="0" indent="533400">
              <a:buNone/>
            </a:pPr>
            <a:r>
              <a:rPr lang="ru-RU" sz="1600" dirty="0">
                <a:latin typeface="Times New Roman" pitchFamily="18" charset="0"/>
                <a:cs typeface="Times New Roman" pitchFamily="18" charset="0"/>
              </a:rPr>
              <a:t>Показатель степени удовлетворения потребностей взаимоотношения работников:</a:t>
            </a:r>
          </a:p>
          <a:p>
            <a:pPr marL="361950" indent="171450"/>
            <a:r>
              <a:rPr lang="ru-RU" sz="1600" dirty="0">
                <a:latin typeface="Times New Roman" pitchFamily="18" charset="0"/>
                <a:cs typeface="Times New Roman" pitchFamily="18" charset="0"/>
              </a:rPr>
              <a:t>текучесть кадров на предприятии, подразделении;</a:t>
            </a:r>
          </a:p>
          <a:p>
            <a:pPr marL="361950" indent="171450"/>
            <a:r>
              <a:rPr lang="ru-RU" sz="1600" dirty="0">
                <a:latin typeface="Times New Roman" pitchFamily="18" charset="0"/>
                <a:cs typeface="Times New Roman" pitchFamily="18" charset="0"/>
              </a:rPr>
              <a:t>анализ структуры причин увольнения;</a:t>
            </a:r>
          </a:p>
          <a:p>
            <a:pPr marL="361950" indent="171450"/>
            <a:r>
              <a:rPr lang="ru-RU" sz="1600" dirty="0">
                <a:latin typeface="Times New Roman" pitchFamily="18" charset="0"/>
                <a:cs typeface="Times New Roman" pitchFamily="18" charset="0"/>
              </a:rPr>
              <a:t>показатель социальной напряженности в коллективе Показатель степени удовлетворения потребностей роста работников:</a:t>
            </a:r>
          </a:p>
          <a:p>
            <a:pPr marL="361950" indent="171450"/>
            <a:r>
              <a:rPr lang="ru-RU" sz="1600" dirty="0">
                <a:latin typeface="Times New Roman" pitchFamily="18" charset="0"/>
                <a:cs typeface="Times New Roman" pitchFamily="18" charset="0"/>
              </a:rPr>
              <a:t>интенсивность обучения, подготовки и переподготовки работников;</a:t>
            </a:r>
          </a:p>
          <a:p>
            <a:pPr marL="361950" indent="171450"/>
            <a:r>
              <a:rPr lang="ru-RU" sz="1600" dirty="0">
                <a:latin typeface="Times New Roman" pitchFamily="18" charset="0"/>
                <a:cs typeface="Times New Roman" pitchFamily="18" charset="0"/>
              </a:rPr>
              <a:t>объем рацпредложений, внесенных работником.</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80</TotalTime>
  <Words>6458</Words>
  <Application>Microsoft Office PowerPoint</Application>
  <PresentationFormat>Экран (4:3)</PresentationFormat>
  <Paragraphs>315</Paragraphs>
  <Slides>50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50</vt:i4>
      </vt:variant>
    </vt:vector>
  </HeadingPairs>
  <TitlesOfParts>
    <vt:vector size="56" baseType="lpstr">
      <vt:lpstr>Calibri</vt:lpstr>
      <vt:lpstr>Georgia</vt:lpstr>
      <vt:lpstr>Times New Roman</vt:lpstr>
      <vt:lpstr>Trebuchet MS</vt:lpstr>
      <vt:lpstr>Wingdings 2</vt:lpstr>
      <vt:lpstr>Городская</vt:lpstr>
      <vt:lpstr>Оценка экономической и социальной эффективности управления персоналом</vt:lpstr>
      <vt:lpstr>Сущность и показатели оценки экономической и социальной эффективности управления персоналом организации.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Оценка экономических результатов и затрат, связанных с совершенствованием управления персоналом.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Оценка эффективности деятельности персонала организации.</vt:lpstr>
      <vt:lpstr>Классификация факторов, учитываемых при проведении оценки результативности труда</vt:lpstr>
      <vt:lpstr>Презентация PowerPoint</vt:lpstr>
      <vt:lpstr>Презентация PowerPoint</vt:lpstr>
      <vt:lpstr>Презентация PowerPoint</vt:lpstr>
      <vt:lpstr>Для оценки результатов труда применяются различные методы:</vt:lpstr>
      <vt:lpstr>Продолжение таблицы «Методы оценки результатов труда»</vt:lpstr>
      <vt:lpstr>Продолжение таблицы «Методы оценки результатов труда»</vt:lpstr>
      <vt:lpstr>Оценка эффективности службы управления персоналом организации.</vt:lpstr>
      <vt:lpstr>Показатели оценки эффективности деятельности подразделений управления персоналом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Оценка эффективности проектов по совершенствованию управления персоналом.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8. Оценка экономической и социальной эффективности управления персоналом</dc:title>
  <dc:creator>User</dc:creator>
  <cp:lastModifiedBy>Сметанин Александр</cp:lastModifiedBy>
  <cp:revision>25</cp:revision>
  <dcterms:created xsi:type="dcterms:W3CDTF">2016-01-21T07:10:55Z</dcterms:created>
  <dcterms:modified xsi:type="dcterms:W3CDTF">2025-12-06T16:06:12Z</dcterms:modified>
</cp:coreProperties>
</file>