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ppt/theme/theme11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  <p:sldMasterId id="2147483720" r:id="rId6"/>
    <p:sldMasterId id="2147483732" r:id="rId7"/>
    <p:sldMasterId id="2147483744" r:id="rId8"/>
    <p:sldMasterId id="2147483756" r:id="rId9"/>
    <p:sldMasterId id="2147483768" r:id="rId10"/>
  </p:sldMasterIdLst>
  <p:notesMasterIdLst>
    <p:notesMasterId r:id="rId21"/>
  </p:notesMasterIdLst>
  <p:sldIdLst>
    <p:sldId id="257" r:id="rId11"/>
    <p:sldId id="258" r:id="rId12"/>
    <p:sldId id="259" r:id="rId13"/>
    <p:sldId id="260" r:id="rId14"/>
    <p:sldId id="261" r:id="rId15"/>
    <p:sldId id="262" r:id="rId16"/>
    <p:sldId id="263" r:id="rId17"/>
    <p:sldId id="264" r:id="rId18"/>
    <p:sldId id="265" r:id="rId19"/>
    <p:sldId id="266" r:id="rId2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53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3" Type="http://schemas.openxmlformats.org/officeDocument/2006/relationships/slideMaster" Target="slideMasters/slideMaster3.xml"/><Relationship Id="rId21" Type="http://schemas.openxmlformats.org/officeDocument/2006/relationships/notesMaster" Target="notesMasters/notesMaster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viewProps" Target="viewProp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14CE5-4ACC-4D16-A675-EFC5517A286C}" type="datetimeFigureOut">
              <a:rPr lang="ru-RU" smtClean="0"/>
              <a:t>05.12.2023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2B552C-C81E-4FCE-B8FD-F8568561003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800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1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15604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1D216E-D1E9-46A0-9282-49CD048F10F0}" type="slidenum">
              <a:rPr lang="ru-RU" smtClean="0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928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021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557581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906570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793804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775385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1363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481319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328494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519583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01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25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843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6565770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3877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3023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5746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59126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6698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03344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33253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47316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895495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21405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869759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1782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03486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489612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95517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682118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08115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44981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7114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0143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44348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23125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697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53742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284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892375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284966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824796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78310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154126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18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11639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77531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1458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13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5967605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795194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666138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532470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649405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64028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30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2243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949892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017944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8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7274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08681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737220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13509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49107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3810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8495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893229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941494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87938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699715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4802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950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5548321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2666018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562769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836685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9792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975801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38095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129372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013840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91888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742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725074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72926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75751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6743920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942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8494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46550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719892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8220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355728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3868529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29546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6514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496968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000438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5868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635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298748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0358279-FF98-4DED-B949-38B707FCED94}" type="datetimeFigureOut">
              <a:rPr lang="ru-RU" smtClean="0"/>
              <a:pPr/>
              <a:t>05.12.2023</a:t>
            </a:fld>
            <a:endParaRPr lang="ru-R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9851357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17941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446349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915403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90063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7A524F8-5B66-43E9-A610-9E64B59E3A0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53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CCD1B9"/>
                </a:solidFill>
              </a:rPr>
              <a:pPr/>
              <a:t>05.12.2023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CCD1B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725944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8826497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CCD1B9"/>
                </a:solidFill>
              </a:rPr>
              <a:pPr/>
              <a:t>‹#›</a:t>
            </a:fld>
            <a:endParaRPr lang="ru-RU">
              <a:solidFill>
                <a:srgbClr val="CCD1B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7285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002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7702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06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158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007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3899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8151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1765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0832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20358279-FF98-4DED-B949-38B707FCED94}" type="datetimeFigureOut">
              <a:rPr lang="ru-RU" smtClean="0">
                <a:solidFill>
                  <a:srgbClr val="534949"/>
                </a:solidFill>
              </a:rPr>
              <a:pPr/>
              <a:t>05.12.2023</a:t>
            </a:fld>
            <a:endParaRPr lang="ru-RU">
              <a:solidFill>
                <a:srgbClr val="53494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ru-RU">
              <a:solidFill>
                <a:srgbClr val="53494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7A524F8-5B66-43E9-A610-9E64B59E3A0F}" type="slidenum">
              <a:rPr lang="ru-RU" smtClean="0">
                <a:solidFill>
                  <a:srgbClr val="534949"/>
                </a:solidFill>
              </a:rPr>
              <a:pPr/>
              <a:t>‹#›</a:t>
            </a:fld>
            <a:endParaRPr lang="ru-RU">
              <a:solidFill>
                <a:srgbClr val="53494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8340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 и попечительство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детьми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Объект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628800"/>
            <a:ext cx="8770524" cy="5040560"/>
          </a:xfrm>
        </p:spPr>
      </p:pic>
    </p:spTree>
    <p:extLst>
      <p:ext uri="{BB962C8B-B14F-4D97-AF65-F5344CB8AC3E}">
        <p14:creationId xmlns:p14="http://schemas.microsoft.com/office/powerpoint/2010/main" val="169858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1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попечительство прекращается: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 в случае смерти опекуна или попечителя либо подопечного;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2) по истечении срока действия акта о назначении опекуна или попечителя;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3) при освобождении либо отстранении опекуна или попечителя от исполнения своих обязанностей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4) 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несовершеннолетним подопечным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лет, а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также 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других случаях приобретения им полной дееспособности до достижения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совершеннолетия (вступление в брак, эмансипация);</a:t>
            </a:r>
          </a:p>
          <a:p>
            <a:pPr marL="45720" indent="0" algn="just">
              <a:buNone/>
            </a:pP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5)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несовершеннолетними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возраста 18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лет и в других случаях приобретения ими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полной дееспособности до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совершеннолетия (вступление в брак, эмансипация).</a:t>
            </a:r>
          </a:p>
          <a:p>
            <a:pPr marL="45720" indent="0" algn="just">
              <a:buNone/>
            </a:pP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По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достижении малолетним подопечным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лет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 над ним прекращается,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а гражданин, осуществлявший обязанности опекуна, становится попечителем несовершеннолетнего без дополнительного решения об этом.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Прекращение опеки (попечительства)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530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878282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форма устройства малолетних граждан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(до 14 лет),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назначенные органом опеки и попечительства граждане (опекуны) являются законными представителями подопечных и совершают от их имени и в их интересах все юридически значимые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-форма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устройства несовершеннолетних граждан в возрасте от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18 лет, при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которой назначенные органом опеки и попечительства граждане (попечители) обязаны оказывать несовершеннолетним подопечным содействие в осуществлении их прав и исполнении обязанностей, охранять несовершеннолетних подопечных от злоупотреблений со стороны третьих лиц, а также давать согласие совершеннолетним подопечным на совершение ими действий в соответствии со статьей 30 Гражданского кодекса Российской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Тема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16.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Опека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попечительство </a:t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 детьми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7310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1"/>
            <a:ext cx="8407893" cy="5040560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Основание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возникновения отношений между опекуном или попечителем и подопечным -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Акт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органа опеки и попечительства о назначении опекуна или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Исполнение обязанности опекуна(попечителя) может быть безвозмездным и возмездным. В случае возмездности отношений, между органом опеки и попечительства и опекуном (попечителем) заключается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Договор об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осуществлении опеки или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попечительства.</a:t>
            </a:r>
          </a:p>
          <a:p>
            <a:pPr marL="45720" indent="0" algn="just">
              <a:buNone/>
            </a:pP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или попечитель назначается с их согласия или по их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заявлению органом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опеки и попечительства по месту жительства лица, нуждающегося в установлении над ним опеки или попечительства,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течение 1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месяца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 момента, когда указанному органу стало известно о необходимости установления опеки или попечительства над таким лицом. </a:t>
            </a: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При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наличии заслуживающих внимания обстоятельств опекун или попечитель может быть назначен органом опеки и попечительства по месту жительства опекуна или попечителя.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ОПЕКУНА (ПОПЕЧИТЕЛЯ)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698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0"/>
            <a:ext cx="8407893" cy="5112568"/>
          </a:xfrm>
        </p:spPr>
        <p:txBody>
          <a:bodyPr>
            <a:normAutofit lnSpcReduction="10000"/>
          </a:bodyPr>
          <a:lstStyle/>
          <a:p>
            <a:pPr marL="45720" indent="0" algn="just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Опекун (попечитель) может быть назначен: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решению органа опеки и попечительства;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самого опекуна (попечителя);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родителей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(на период, когда по уважительным причинам они не смогут исполнять свои родительские обязанности, с указанием конкретного лица;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заявление о назначении опекуна(попечителя) единственного родителя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несовершеннолетнего ребенка на случай своей смерти либо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обоих родителей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случай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одновременной смерти);</a:t>
            </a:r>
          </a:p>
          <a:p>
            <a:pPr algn="just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заявлению самого ребенка, достигшего возраста 14 лет.</a:t>
            </a:r>
          </a:p>
          <a:p>
            <a:pPr marL="45720" indent="0" algn="just">
              <a:buNone/>
            </a:pP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Бабушки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дедушки, родители, супруги, совершеннолетние дети, совершеннолетние внуки, братья и сестры совершеннолетнего подопечного, а также бабушки и дедушки, совершеннолетние братья и сестры несовершеннолетнего подопечного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имеют преимущественное право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быть его опекунами или попечителями перед всеми другими лицами.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назначения опекуна (попечителя)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7499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484784"/>
            <a:ext cx="8407893" cy="5184576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/>
              <a:t>   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Опекуном (попечителем) ребенка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назначаться только </a:t>
            </a: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совершеннолетние дееспособные лица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могут быть назначены опекунами (попечителями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лица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лишенные родительских прав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имеющие или имевшие судимость, подвергающиеся или подвергавшиеся уголовному преследованию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(исключение- уголовное преследование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прекращено по реабилитирующим основаниям) за преступления против жизни и здоровья, свободы, чести и достоинства личности (за исключением незаконного помещения в психиатрический стационар, клеветы и оскорбления), половой неприкосновенности и половой свободы личности, против семьи и несовершеннолетних, здоровья населения и общественной нравственности, а также против общественной безопасности, мира и безопасности человечества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имеющие неснятую или непогашенную судимость за тяжкие или особо тяжкие преступления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лица, не прошедшие специальной подготовки  по программе,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органов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исполнительной власти субъектов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опекунам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(попечителям)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912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513893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состоящие в союзе, заключенном между лицами одного пола, признанном браком и зарегистрированном в соответствии с законодательством государства, в котором такой брак разрешен, а также лица, являющиеся гражданами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указанного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государства и не состоящие в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браке;</a:t>
            </a:r>
          </a:p>
          <a:p>
            <a:pPr algn="just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изменившие пол.</a:t>
            </a:r>
            <a:endParaRPr lang="ru-RU" sz="19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назначаются опекунами (попечителями)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лица, больные хроническим алкоголизмом или наркоманией, лица, отстраненные от выполнения обязанностей опекунов (попечителей), лица, ограниченные в родительских правах, бывшие усыновители, если усыновление отменено по их вине, а также лица, страдающие заболеваниями, при наличии которых лицо не может принять ребенка под опеку, попечительство, взять его в приемную или патронатную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семью.</a:t>
            </a:r>
          </a:p>
          <a:p>
            <a:pPr marL="45720" indent="0" algn="just">
              <a:buNone/>
            </a:pP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ru-RU" sz="1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1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1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назначении ребенку опекуна (попечителя) учитываются </a:t>
            </a:r>
            <a:r>
              <a:rPr lang="ru-RU" sz="1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нравственные и иные личные качества опекуна (попечителя), способность его к выполнению обязанностей опекуна (попечителя), отношения между опекуном (попечителем) и ребенком, отношение к ребенку членов семьи опекуна (попечителя), а также, если это возможно, желание самого ребенка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опекунам (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попечителяМ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25105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1"/>
            <a:ext cx="8407893" cy="5112568"/>
          </a:xfrm>
        </p:spPr>
        <p:txBody>
          <a:bodyPr>
            <a:noAutofit/>
          </a:bodyPr>
          <a:lstStyle/>
          <a:p>
            <a:pPr marL="45720" indent="0" algn="just">
              <a:buNone/>
            </a:pP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Ребенок, находящийся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 опекой (попечительством),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имеет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на: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воспитание в семье опекуна (попечителя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),заботу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 стороны опекуна (попечителя), совместное с ним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проживание;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 условий для содержания, воспитания, образования, всестороннего развития и уважение их человеческого достоинства;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причитающиеся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ему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алименты, пенсии, пособия и другие социальные выплаты;</a:t>
            </a: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сохранение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собственности на жилое помещение или права пользования жилым помещением, а при отсутствии жилого помещения имеют право на получение жилого помещения в соответствии с жилищным законодательством;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защиту от злоупотреблений со стороны опекуна (попечителя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общение с родителями и другими родственниками;</a:t>
            </a:r>
          </a:p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на выражение своего мнения;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право 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содержание, денежные средства на которое выплачиваются ежемесячно в порядке и в размере, которые установлены законами субъектов Российской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Федерации</a:t>
            </a: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ребенка, находящегося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опекой (попечительством)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062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80999" y="1628801"/>
            <a:ext cx="8407893" cy="489654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Опекуны и попечители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обязаны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проживать совместно со своими подопечными. Раздельное проживание попечителя с подопечным, достигшим шестнадцати лет, допускается с разрешения органа опеки и попечительства при условии, что это не отразится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неблагоприятно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воспитании и защите прав и интересов подопечного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Опекуны и попечители обязаны заботиться о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содержании, обучении и воспитании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своих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подопечных,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защищать их права и интересы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Опекун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попечитель является законным представителем ребенка,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вправе требовать на основании решения суда возврата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 от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любых лиц, удерживающих у себя ребенка без законных оснований, в том числе от родителей или других родственников либо усыновителей ребенка.</a:t>
            </a:r>
            <a:endParaRPr lang="ru-RU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ы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попечител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распоряжается доходами 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подопечного, за </a:t>
            </a:r>
            <a:r>
              <a:rPr lang="ru-RU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исключением доходов, которыми подопечный вправе распоряжаться самостоятельно, исключительно в интересах подопечного и с предварительного разрешения органа опеки и попечительства</a:t>
            </a:r>
            <a:r>
              <a:rPr lang="ru-RU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just">
              <a:buNone/>
            </a:pP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81260" cy="1054394"/>
          </a:xfrm>
        </p:spPr>
        <p:txBody>
          <a:bodyPr/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опекунов (попечителей)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436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Суммы алиментов, пенсий, пособий, возмещения вреда здоровью и вреда, понесенного в случае смерти кормильца, а также иные выплачиваемые на содержание подопечного средства, за исключением доходов, которыми подопечный вправе распоряжаться самостоятельно, подлежат зачислению на отдельный номинальный счет, открываемый опекуном или попечителем, и расходуются опекуном или попечителем без предварительного разрешения органа опеки и попечительства. Опекун или попечитель предоставляет отчет о расходовании сумм, зачисляемых на отдельный номинальный счет.</a:t>
            </a:r>
          </a:p>
          <a:p>
            <a:pPr algn="just"/>
            <a:r>
              <a:rPr lang="ru-RU" dirty="0" smtClean="0"/>
              <a:t> </a:t>
            </a:r>
            <a:r>
              <a:rPr lang="ru-R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Опекун не вправе отчуждать недвижимое имущество подопечного, за исключением сделок, предусмотренных Федеральным законом «Об опеке и попечительстве» от 24.04.2008 №48-ФЗ, для заключения которых необходимо предварительное согласие органа опеки и попечительства.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Права и обязанности опекунов (попечителей)</a:t>
            </a:r>
          </a:p>
        </p:txBody>
      </p:sp>
    </p:spTree>
    <p:extLst>
      <p:ext uri="{BB962C8B-B14F-4D97-AF65-F5344CB8AC3E}">
        <p14:creationId xmlns:p14="http://schemas.microsoft.com/office/powerpoint/2010/main" val="1161609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10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6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8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9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Сетка">
  <a:themeElements>
    <a:clrScheme name="Сетка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Сетка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Сетка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1260</Words>
  <Application>Microsoft Office PowerPoint</Application>
  <PresentationFormat>Экран (4:3)</PresentationFormat>
  <Paragraphs>56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10</vt:i4>
      </vt:variant>
    </vt:vector>
  </HeadingPairs>
  <TitlesOfParts>
    <vt:vector size="25" baseType="lpstr">
      <vt:lpstr>Calibri</vt:lpstr>
      <vt:lpstr>Franklin Gothic Medium</vt:lpstr>
      <vt:lpstr>Times New Roman</vt:lpstr>
      <vt:lpstr>Wingdings</vt:lpstr>
      <vt:lpstr>Wingdings 2</vt:lpstr>
      <vt:lpstr>Сетка</vt:lpstr>
      <vt:lpstr>1_Сетка</vt:lpstr>
      <vt:lpstr>2_Сетка</vt:lpstr>
      <vt:lpstr>3_Сетка</vt:lpstr>
      <vt:lpstr>4_Сетка</vt:lpstr>
      <vt:lpstr>5_Сетка</vt:lpstr>
      <vt:lpstr>6_Сетка</vt:lpstr>
      <vt:lpstr>7_Сетка</vt:lpstr>
      <vt:lpstr>8_Сетка</vt:lpstr>
      <vt:lpstr>9_Сетка</vt:lpstr>
      <vt:lpstr>Тема 16. Опека и попечительство  над детьми </vt:lpstr>
      <vt:lpstr>Тема 16. Опека и попечительство  над детьми</vt:lpstr>
      <vt:lpstr>ПОРЯДОК НАЗНАЧЕНИЯ ОПЕКУНА (ПОПЕЧИТЕЛЯ)</vt:lpstr>
      <vt:lpstr>Порядок назначения опекуна (попечителя)</vt:lpstr>
      <vt:lpstr>Требования к опекунам (попечителям)</vt:lpstr>
      <vt:lpstr>Требования к опекунам (попечителяМ)</vt:lpstr>
      <vt:lpstr>Права ребенка, находящегося  ПОд опекой (попечительством)</vt:lpstr>
      <vt:lpstr>Права и обязанности опекунов (попечителей)</vt:lpstr>
      <vt:lpstr>Права и обязанности опекунов (попечителей)</vt:lpstr>
      <vt:lpstr>Прекращение опеки (попечительства)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15. Опека и попечительство  над детьми</dc:title>
  <dc:creator>Крюкова Ю.Я.</dc:creator>
  <cp:lastModifiedBy>ielie</cp:lastModifiedBy>
  <cp:revision>3</cp:revision>
  <dcterms:created xsi:type="dcterms:W3CDTF">2018-09-26T20:36:37Z</dcterms:created>
  <dcterms:modified xsi:type="dcterms:W3CDTF">2023-12-05T18:14:46Z</dcterms:modified>
</cp:coreProperties>
</file>