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нечка" initials="Сан" lastIdx="2" clrIdx="0">
    <p:extLst>
      <p:ext uri="{19B8F6BF-5375-455C-9EA6-DF929625EA0E}">
        <p15:presenceInfo xmlns:p15="http://schemas.microsoft.com/office/powerpoint/2012/main" userId="Санечк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011F-35A1-4363-B0FF-D075F427243F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E140B-1A6F-4BFB-B87A-21741007E9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358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E140B-1A6F-4BFB-B87A-21741007E91A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21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8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4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2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88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6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44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0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8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3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44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2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9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81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0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6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1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C000">
                <a:lumMod val="71000"/>
                <a:lumOff val="29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9D7C-47F3-4CC8-A71C-3DE8A53DFAED}" type="datetimeFigureOut">
              <a:rPr lang="uk-UA" smtClean="0"/>
              <a:t>07.12.2025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D4CE-07A6-45B1-806D-6F8A8A1563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29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1AD2D-DF2A-48BA-A52A-40211FAED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4" y="520505"/>
            <a:ext cx="12093526" cy="2705294"/>
          </a:xfrm>
        </p:spPr>
        <p:txBody>
          <a:bodyPr>
            <a:normAutofit/>
          </a:bodyPr>
          <a:lstStyle/>
          <a:p>
            <a:pPr algn="ctr"/>
            <a:r>
              <a:rPr lang="ru-RU" b="1" i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ad Script" panose="02000000000000000000" pitchFamily="2" charset="0"/>
              </a:rPr>
              <a:t>Социально-психологическое управление персоналом</a:t>
            </a:r>
            <a:endParaRPr lang="uk-UA" b="1" i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0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157E473-89B9-47EE-8E9A-5D424F4C3541}"/>
              </a:ext>
            </a:extLst>
          </p:cNvPr>
          <p:cNvGrpSpPr>
            <a:grpSpLocks/>
          </p:cNvGrpSpPr>
          <p:nvPr/>
        </p:nvGrpSpPr>
        <p:grpSpPr bwMode="auto">
          <a:xfrm>
            <a:off x="1448972" y="337625"/>
            <a:ext cx="9889588" cy="6231987"/>
            <a:chOff x="2859" y="4677"/>
            <a:chExt cx="6212" cy="8328"/>
          </a:xfrm>
          <a:noFill/>
        </p:grpSpPr>
        <p:sp>
          <p:nvSpPr>
            <p:cNvPr id="4" name="Поле 15">
              <a:extLst>
                <a:ext uri="{FF2B5EF4-FFF2-40B4-BE49-F238E27FC236}">
                  <a16:creationId xmlns:a16="http://schemas.microsoft.com/office/drawing/2014/main" id="{168CD720-5E29-4521-BCAC-E68078CA8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4" y="6165"/>
              <a:ext cx="2540" cy="576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Психологические</a:t>
              </a:r>
              <a:endParaRPr lang="uk-UA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B0E77165-C73D-4853-92C6-3829BCE058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02" y="6450"/>
              <a:ext cx="266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A4E4A72-314C-4360-B965-C6A9A1218D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02" y="6465"/>
              <a:ext cx="0" cy="5970"/>
            </a:xfrm>
            <a:prstGeom prst="line">
              <a:avLst/>
            </a:prstGeom>
            <a:grp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</p:spPr>
        </p:cxnSp>
        <p:sp>
          <p:nvSpPr>
            <p:cNvPr id="7" name="Поле 49">
              <a:extLst>
                <a:ext uri="{FF2B5EF4-FFF2-40B4-BE49-F238E27FC236}">
                  <a16:creationId xmlns:a16="http://schemas.microsoft.com/office/drawing/2014/main" id="{5C616918-6EB8-4995-9A01-261EDE36A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0" y="7089"/>
              <a:ext cx="2524" cy="706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Психология планирования</a:t>
              </a:r>
              <a:endPara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Поле 50">
              <a:extLst>
                <a:ext uri="{FF2B5EF4-FFF2-40B4-BE49-F238E27FC236}">
                  <a16:creationId xmlns:a16="http://schemas.microsoft.com/office/drawing/2014/main" id="{4E4F54B5-371E-4E31-A40C-78A5ED6A50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4" y="8103"/>
              <a:ext cx="2556" cy="788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Гуманизация трудового процесса</a:t>
              </a:r>
              <a:endParaRPr lang="uk-UA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Поле 51">
              <a:extLst>
                <a:ext uri="{FF2B5EF4-FFF2-40B4-BE49-F238E27FC236}">
                  <a16:creationId xmlns:a16="http://schemas.microsoft.com/office/drawing/2014/main" id="{04DFC207-A329-43AF-BDE7-C2F6D4EFB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3" y="9219"/>
              <a:ext cx="2629" cy="1368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Отбор специалистов и дальнейшее профессиональное обучение</a:t>
              </a:r>
              <a:endPara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Поле 52">
              <a:extLst>
                <a:ext uri="{FF2B5EF4-FFF2-40B4-BE49-F238E27FC236}">
                  <a16:creationId xmlns:a16="http://schemas.microsoft.com/office/drawing/2014/main" id="{5AF12532-F660-4B75-AEC9-BAEF56E7A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3" y="10696"/>
              <a:ext cx="2644" cy="807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Психологическая мотивация</a:t>
              </a:r>
              <a:endPara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Поле 53">
              <a:extLst>
                <a:ext uri="{FF2B5EF4-FFF2-40B4-BE49-F238E27FC236}">
                  <a16:creationId xmlns:a16="http://schemas.microsoft.com/office/drawing/2014/main" id="{FAE55C9E-0AE0-4E57-A0AF-9C1639265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4" y="11684"/>
              <a:ext cx="2687" cy="1321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Оптимальное комплектование подгрупп и коллективов и т.д.</a:t>
              </a:r>
              <a:endPara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018ABD1-BD37-4190-A2A9-C37794FC2A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34" y="7455"/>
              <a:ext cx="328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3E6188E9-041E-4E29-A4F4-CD7655FE69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38" y="8493"/>
              <a:ext cx="306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FAF1269E-4B59-44F4-8C5B-3F0DE9E0D4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38" y="9769"/>
              <a:ext cx="265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496CF89B-23B3-4184-9C2B-06C0574E32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20" y="10968"/>
              <a:ext cx="248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B02A826-F524-494E-8335-59F4C270F21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02" y="12435"/>
              <a:ext cx="266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sp>
          <p:nvSpPr>
            <p:cNvPr id="17" name="Поле 2">
              <a:extLst>
                <a:ext uri="{FF2B5EF4-FFF2-40B4-BE49-F238E27FC236}">
                  <a16:creationId xmlns:a16="http://schemas.microsoft.com/office/drawing/2014/main" id="{9BACE098-29D8-4B67-B0ED-B8A7398E7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9" y="4677"/>
              <a:ext cx="5735" cy="631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2400" b="1" i="1" u="sng" dirty="0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Социально-психологические методы управления</a:t>
              </a:r>
              <a:endParaRPr lang="uk-UA" sz="2400" b="1" i="1" u="sng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3CDB68A6-4638-428F-B745-A837DBFE03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50" y="5308"/>
              <a:ext cx="1440" cy="882"/>
            </a:xfrm>
            <a:prstGeom prst="straightConnector1">
              <a:avLst/>
            </a:prstGeom>
            <a:grpFill/>
            <a:ln w="317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9942B186-D35C-4A7D-B2E9-ACF29B9F65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20" y="5311"/>
              <a:ext cx="1410" cy="854"/>
            </a:xfrm>
            <a:prstGeom prst="straightConnector1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20" name="Поле 14">
              <a:extLst>
                <a:ext uri="{FF2B5EF4-FFF2-40B4-BE49-F238E27FC236}">
                  <a16:creationId xmlns:a16="http://schemas.microsoft.com/office/drawing/2014/main" id="{8568D6AE-E51D-4116-AEF1-2919766B1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9" y="6190"/>
              <a:ext cx="2294" cy="576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Социологические</a:t>
              </a:r>
              <a:endPara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80DD6E87-1450-442E-A27B-15A371FFE4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60" y="6390"/>
              <a:ext cx="329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63E9FF33-63DC-4079-A466-830DD33F00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59" y="7440"/>
              <a:ext cx="317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4979D67-95BF-4DA4-BBEB-EB8EBA35CF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84" y="8537"/>
              <a:ext cx="317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81565B8-C7E7-4592-9716-784B282AA7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84" y="9561"/>
              <a:ext cx="352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C7AE316-B8D0-43F6-B75F-74063F722C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59" y="10485"/>
              <a:ext cx="377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EE2270A0-EDBC-4223-A2B3-7AA697422D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72" y="11310"/>
              <a:ext cx="329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4019FFD-83F2-47D7-B13F-961170BE84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72" y="12240"/>
              <a:ext cx="364" cy="0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  <p:sp>
          <p:nvSpPr>
            <p:cNvPr id="28" name="Поле 34">
              <a:extLst>
                <a:ext uri="{FF2B5EF4-FFF2-40B4-BE49-F238E27FC236}">
                  <a16:creationId xmlns:a16="http://schemas.microsoft.com/office/drawing/2014/main" id="{E1E5F862-A808-449F-B2BC-E38966BD5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" y="8103"/>
              <a:ext cx="2329" cy="826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Социологические исследования</a:t>
              </a:r>
              <a:endPara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Поле 35">
              <a:extLst>
                <a:ext uri="{FF2B5EF4-FFF2-40B4-BE49-F238E27FC236}">
                  <a16:creationId xmlns:a16="http://schemas.microsoft.com/office/drawing/2014/main" id="{D903900B-718E-4529-9FAD-1D1680590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" y="9194"/>
              <a:ext cx="2329" cy="749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Метод</a:t>
              </a:r>
              <a:r>
                <a:rPr lang="uk-UA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наблюдения</a:t>
              </a:r>
              <a:endPara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Поле 36">
              <a:extLst>
                <a:ext uri="{FF2B5EF4-FFF2-40B4-BE49-F238E27FC236}">
                  <a16:creationId xmlns:a16="http://schemas.microsoft.com/office/drawing/2014/main" id="{87C2D77B-2A7D-46BE-BDF6-E3B829A69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" y="10201"/>
              <a:ext cx="2328" cy="556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Мораль</a:t>
              </a:r>
              <a:endParaRPr lang="uk-UA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Поле 37">
              <a:extLst>
                <a:ext uri="{FF2B5EF4-FFF2-40B4-BE49-F238E27FC236}">
                  <a16:creationId xmlns:a16="http://schemas.microsoft.com/office/drawing/2014/main" id="{EA9E183D-0149-4240-B10B-BEA27E65C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9" y="11043"/>
              <a:ext cx="2341" cy="500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Соревнование</a:t>
              </a:r>
              <a:endParaRPr lang="uk-UA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Поле 38">
              <a:extLst>
                <a:ext uri="{FF2B5EF4-FFF2-40B4-BE49-F238E27FC236}">
                  <a16:creationId xmlns:a16="http://schemas.microsoft.com/office/drawing/2014/main" id="{9E6ABAE4-40EA-4286-A0BE-438047996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6" y="11833"/>
              <a:ext cx="2354" cy="1172"/>
            </a:xfrm>
            <a:prstGeom prst="rect">
              <a:avLst/>
            </a:prstGeom>
            <a:grpFill/>
            <a:ln w="63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Управление конфликтными ситуациями и др.</a:t>
              </a:r>
              <a:endParaRPr lang="uk-UA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562186CB-D87D-4FA3-B8FE-44176B7E41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59" y="6406"/>
              <a:ext cx="13" cy="5849"/>
            </a:xfrm>
            <a:prstGeom prst="line">
              <a:avLst/>
            </a:prstGeom>
            <a:grpFill/>
            <a:ln w="9525">
              <a:solidFill>
                <a:schemeClr val="dk1">
                  <a:lumMod val="95000"/>
                  <a:lumOff val="0"/>
                </a:schemeClr>
              </a:solidFill>
              <a:round/>
              <a:headEnd/>
              <a:tailEnd/>
            </a:ln>
          </p:spPr>
        </p:cxnSp>
      </p:grpSp>
      <p:graphicFrame>
        <p:nvGraphicFramePr>
          <p:cNvPr id="65" name="Таблица 64">
            <a:extLst>
              <a:ext uri="{FF2B5EF4-FFF2-40B4-BE49-F238E27FC236}">
                <a16:creationId xmlns:a16="http://schemas.microsoft.com/office/drawing/2014/main" id="{F954D683-2562-4769-BAE8-FFE39B759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63675"/>
              </p:ext>
            </p:extLst>
          </p:nvPr>
        </p:nvGraphicFramePr>
        <p:xfrm>
          <a:off x="2039608" y="2093925"/>
          <a:ext cx="3586806" cy="60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806">
                  <a:extLst>
                    <a:ext uri="{9D8B030D-6E8A-4147-A177-3AD203B41FA5}">
                      <a16:colId xmlns:a16="http://schemas.microsoft.com/office/drawing/2014/main" val="56694576"/>
                    </a:ext>
                  </a:extLst>
                </a:gridCol>
              </a:tblGrid>
              <a:tr h="603894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планирование</a:t>
                      </a:r>
                      <a:endParaRPr lang="uk-UA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51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2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A709C9-B887-4672-AB77-351661AED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89380"/>
              </p:ext>
            </p:extLst>
          </p:nvPr>
        </p:nvGraphicFramePr>
        <p:xfrm>
          <a:off x="759655" y="1329398"/>
          <a:ext cx="10410093" cy="2065605"/>
        </p:xfrm>
        <a:graphic>
          <a:graphicData uri="http://schemas.openxmlformats.org/drawingml/2006/table">
            <a:tbl>
              <a:tblPr firstRow="1" firstCol="1" bandRow="1"/>
              <a:tblGrid>
                <a:gridCol w="5204533">
                  <a:extLst>
                    <a:ext uri="{9D8B030D-6E8A-4147-A177-3AD203B41FA5}">
                      <a16:colId xmlns:a16="http://schemas.microsoft.com/office/drawing/2014/main" val="2465071625"/>
                    </a:ext>
                  </a:extLst>
                </a:gridCol>
                <a:gridCol w="5205560">
                  <a:extLst>
                    <a:ext uri="{9D8B030D-6E8A-4147-A177-3AD203B41FA5}">
                      <a16:colId xmlns:a16="http://schemas.microsoft.com/office/drawing/2014/main" val="2454379881"/>
                    </a:ext>
                  </a:extLst>
                </a:gridCol>
              </a:tblGrid>
              <a:tr h="344268"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Благоприятный, устойчивый тип</a:t>
                      </a:r>
                      <a:endParaRPr lang="uk-UA" sz="20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2385" algn="ctr">
                        <a:tabLst>
                          <a:tab pos="180340" algn="l"/>
                        </a:tabLst>
                      </a:pPr>
                      <a:r>
                        <a:rPr lang="ru-RU" sz="2000" b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Благоприятный, неустойчивый тип</a:t>
                      </a:r>
                      <a:endParaRPr lang="uk-UA" sz="2000" b="1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343561"/>
                  </a:ext>
                </a:extLst>
              </a:tr>
              <a:tr h="344268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845282"/>
                  </a:ext>
                </a:extLst>
              </a:tr>
              <a:tr h="1377069">
                <a:tc>
                  <a:txBody>
                    <a:bodyPr/>
                    <a:lstStyle/>
                    <a:p>
                      <a:pPr indent="14605" algn="just">
                        <a:tabLst>
                          <a:tab pos="180340" algn="l"/>
                        </a:tabLs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коллективе проявляется баланс делового отношения, сформировано активное, деловое ядро коллектива, отсутствует негативное отношение друг к другу</a:t>
                      </a:r>
                      <a:endParaRPr lang="uk-UA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 algn="just">
                        <a:tabLst>
                          <a:tab pos="180340" algn="l"/>
                        </a:tabLs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характеризуется неустойчивостью и противоречиями между деловым и эмоциональным отношениями, между поведением сотрудников.</a:t>
                      </a:r>
                      <a:endParaRPr lang="uk-UA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71709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EEA1D9A-585F-43CD-8081-6A3AB527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501" y="653133"/>
            <a:ext cx="74481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8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altLang="uk-UA" sz="24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cs typeface="Times New Roman" panose="02020603050405020304" pitchFamily="18" charset="0"/>
              </a:rPr>
              <a:t>Типы социально-психологического климата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D0AC1AA-2161-4C1A-A48F-F34EADD88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5169"/>
              </p:ext>
            </p:extLst>
          </p:nvPr>
        </p:nvGraphicFramePr>
        <p:xfrm>
          <a:off x="759655" y="3395002"/>
          <a:ext cx="10410093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5204533">
                  <a:extLst>
                    <a:ext uri="{9D8B030D-6E8A-4147-A177-3AD203B41FA5}">
                      <a16:colId xmlns:a16="http://schemas.microsoft.com/office/drawing/2014/main" val="1373175507"/>
                    </a:ext>
                  </a:extLst>
                </a:gridCol>
                <a:gridCol w="5205560">
                  <a:extLst>
                    <a:ext uri="{9D8B030D-6E8A-4147-A177-3AD203B41FA5}">
                      <a16:colId xmlns:a16="http://schemas.microsoft.com/office/drawing/2014/main" val="2832022754"/>
                    </a:ext>
                  </a:extLst>
                </a:gridCol>
              </a:tblGrid>
              <a:tr h="559743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  <a:tab pos="925195" algn="l"/>
                        </a:tabLs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 благоприятный, проблемный тип</a:t>
                      </a:r>
                      <a:endParaRPr lang="uk-UA" sz="20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Неблагоприятный тип</a:t>
                      </a:r>
                      <a:endParaRPr lang="uk-UA" sz="20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089424"/>
                  </a:ext>
                </a:extLst>
              </a:tr>
              <a:tr h="1508722">
                <a:tc>
                  <a:txBody>
                    <a:bodyPr/>
                    <a:lstStyle/>
                    <a:p>
                      <a:pPr indent="14605" algn="just">
                        <a:tabLst>
                          <a:tab pos="180340" algn="l"/>
                        </a:tabLs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существуют противоречия как в деловых, так и в межличностных отношениях, может отражаться на надежности коллектива существуют явные и скрытые группировки.</a:t>
                      </a:r>
                      <a:endParaRPr lang="uk-UA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" algn="just">
                        <a:tabLst>
                          <a:tab pos="180340" algn="l"/>
                        </a:tabLs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Крайне неблагополучная обстановка в коллективе, негативное межличностное отношение, конфликты и срывы между сотрудниками, снижение работоспособности.</a:t>
                      </a:r>
                      <a:endParaRPr lang="uk-UA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9494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3749DE-DE12-4076-8CCE-1E69BFC51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55" y="5528603"/>
            <a:ext cx="1372700" cy="13293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EDB5BD-DF49-42FD-9390-5ACDA1C9B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28" y="5528602"/>
            <a:ext cx="1243818" cy="13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D8E91-0353-4CF0-8639-415FAE0C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764373"/>
            <a:ext cx="9930618" cy="51299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3600" b="1" i="1" dirty="0">
                <a:solidFill>
                  <a:schemeClr val="accent3"/>
                </a:solidFill>
                <a:latin typeface="Bad Script" panose="02000000000000000000" pitchFamily="2" charset="0"/>
              </a:rPr>
              <a:t>Таким образом</a:t>
            </a:r>
            <a:r>
              <a:rPr lang="ru-RU" sz="2000" dirty="0">
                <a:latin typeface="Bad Script" panose="02000000000000000000" pitchFamily="2" charset="0"/>
              </a:rPr>
              <a:t>, все психологические методы управления персоналом базируются на </a:t>
            </a:r>
            <a:r>
              <a:rPr lang="ru-RU" sz="2400" u="sng" dirty="0">
                <a:latin typeface="Bad Script" panose="02000000000000000000" pitchFamily="2" charset="0"/>
              </a:rPr>
              <a:t>знании, грамотном и умелом использовании психологических качеств конкретного работника.</a:t>
            </a:r>
            <a:r>
              <a:rPr lang="ru-RU" sz="2000" dirty="0">
                <a:latin typeface="Bad Script" panose="02000000000000000000" pitchFamily="2" charset="0"/>
              </a:rPr>
              <a:t> Ведущие компании и организации создают собственные профессиональные психологические службы, укомплектованные социальными психологами. </a:t>
            </a:r>
            <a:endParaRPr lang="uk-UA" sz="2000" dirty="0"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CCC85C-D4E6-4810-9107-095E19232EAA}"/>
              </a:ext>
            </a:extLst>
          </p:cNvPr>
          <p:cNvSpPr/>
          <p:nvPr/>
        </p:nvSpPr>
        <p:spPr>
          <a:xfrm>
            <a:off x="882265" y="1246646"/>
            <a:ext cx="509719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У</a:t>
            </a:r>
            <a:r>
              <a:rPr lang="ru-RU" sz="32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правление персоналом</a:t>
            </a:r>
            <a:r>
              <a:rPr lang="ru-RU" sz="3200" dirty="0">
                <a:solidFill>
                  <a:srgbClr val="222222"/>
                </a:solidFill>
                <a:latin typeface="Bad Script" panose="02000000000000000000" pitchFamily="2" charset="0"/>
              </a:rPr>
              <a:t> – это и область знаний, и сфера практической деятельности, которые направлены на организацию работы с сотрудниками с целью повышения их профессиональной эффективности.</a:t>
            </a:r>
            <a:endParaRPr lang="uk-UA" sz="3200" dirty="0">
              <a:latin typeface="Bad Script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D6BAF-510B-4E0B-AD2E-A3FE3311D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2873"/>
            <a:ext cx="5889381" cy="430837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197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DBBD03-2FB0-4F72-84C9-DB8AE1ACE093}"/>
              </a:ext>
            </a:extLst>
          </p:cNvPr>
          <p:cNvSpPr/>
          <p:nvPr/>
        </p:nvSpPr>
        <p:spPr>
          <a:xfrm>
            <a:off x="126609" y="1378634"/>
            <a:ext cx="112541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ad Script" panose="02000000000000000000" pitchFamily="2" charset="0"/>
              </a:rPr>
              <a:t>Существует </a:t>
            </a:r>
            <a:r>
              <a:rPr lang="ru-RU" sz="6000" dirty="0">
                <a:solidFill>
                  <a:schemeClr val="accent3">
                    <a:lumMod val="75000"/>
                  </a:schemeClr>
                </a:solidFill>
                <a:latin typeface="Bad Script" panose="02000000000000000000" pitchFamily="2" charset="0"/>
              </a:rPr>
              <a:t>три</a:t>
            </a:r>
            <a:r>
              <a:rPr lang="ru-RU" sz="3200" dirty="0">
                <a:latin typeface="Bad Script" panose="02000000000000000000" pitchFamily="2" charset="0"/>
              </a:rPr>
              <a:t> основных направления управления организацией: </a:t>
            </a:r>
          </a:p>
          <a:p>
            <a:endParaRPr lang="ru-RU" sz="3200" dirty="0">
              <a:latin typeface="Bad Script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Bad Script" panose="02000000000000000000" pitchFamily="2" charset="0"/>
              </a:rPr>
              <a:t>Э</a:t>
            </a:r>
            <a:r>
              <a:rPr lang="ru-RU" sz="3200" dirty="0">
                <a:latin typeface="Bad Script" panose="02000000000000000000" pitchFamily="2" charset="0"/>
              </a:rPr>
              <a:t>кономическое.</a:t>
            </a:r>
          </a:p>
          <a:p>
            <a:pPr marL="514350" indent="-514350">
              <a:buAutoNum type="arabicPeriod"/>
            </a:pPr>
            <a:endParaRPr lang="ru-RU" sz="3200" dirty="0">
              <a:latin typeface="Bad Script" panose="02000000000000000000" pitchFamily="2" charset="0"/>
            </a:endParaRPr>
          </a:p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Bad Script" panose="02000000000000000000" pitchFamily="2" charset="0"/>
              </a:rPr>
              <a:t>           2</a:t>
            </a:r>
            <a:r>
              <a:rPr lang="ru-RU" sz="3200" dirty="0">
                <a:latin typeface="Bad Script" panose="02000000000000000000" pitchFamily="2" charset="0"/>
              </a:rPr>
              <a:t>. </a:t>
            </a:r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Bad Script" panose="02000000000000000000" pitchFamily="2" charset="0"/>
              </a:rPr>
              <a:t>А</a:t>
            </a:r>
            <a:r>
              <a:rPr lang="ru-RU" sz="3200" dirty="0">
                <a:latin typeface="Bad Script" panose="02000000000000000000" pitchFamily="2" charset="0"/>
              </a:rPr>
              <a:t>дминистративное.</a:t>
            </a:r>
          </a:p>
          <a:p>
            <a:endParaRPr lang="ru-RU" sz="3200" dirty="0">
              <a:latin typeface="Bad Script" panose="02000000000000000000" pitchFamily="2" charset="0"/>
            </a:endParaRPr>
          </a:p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Bad Script" panose="02000000000000000000" pitchFamily="2" charset="0"/>
              </a:rPr>
              <a:t>                         3. </a:t>
            </a:r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Bad Script" panose="02000000000000000000" pitchFamily="2" charset="0"/>
              </a:rPr>
              <a:t>С</a:t>
            </a:r>
            <a:r>
              <a:rPr lang="ru-RU" sz="3200" dirty="0">
                <a:latin typeface="Bad Script" panose="02000000000000000000" pitchFamily="2" charset="0"/>
              </a:rPr>
              <a:t>оциально-психологическое.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70C207-9251-4388-BEDF-3C31E41B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15" y="2785402"/>
            <a:ext cx="1701018" cy="1519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CEF1D-010A-4607-9F7D-2E84D29C9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573194"/>
            <a:ext cx="2049193" cy="151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1DA02E-C29E-4078-9E38-3D6703CED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638" y="4487593"/>
            <a:ext cx="2064342" cy="1765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63C505-19D3-4D9B-BCBE-75D7DD9CA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brightnessContrast bright="7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8" y="1128714"/>
            <a:ext cx="9915768" cy="5426832"/>
          </a:xfrm>
          <a:prstGeom prst="rect">
            <a:avLst/>
          </a:prstGeom>
          <a:effectLst>
            <a:reflection blurRad="584200" endPos="88000" dist="558800" dir="5400000" sy="-100000" algn="bl" rotWithShape="0"/>
            <a:softEdge rad="12700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6C8418-0A28-41B0-903E-8F78017DB9FD}"/>
              </a:ext>
            </a:extLst>
          </p:cNvPr>
          <p:cNvSpPr/>
          <p:nvPr/>
        </p:nvSpPr>
        <p:spPr>
          <a:xfrm>
            <a:off x="0" y="4414838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Сущность первого направления предполагает воздействие посредством финансового аспекта, стимулирования трудовой деятельности (премирование, доплаты, компенсации).</a:t>
            </a:r>
            <a:endParaRPr lang="uk-UA" sz="4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d Script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463E81-00AA-4D53-AF70-762390CA6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8" y="1"/>
            <a:ext cx="2943225" cy="4414838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accent1">
                <a:alpha val="64000"/>
              </a:schemeClr>
            </a:glow>
            <a:softEdge rad="622300"/>
          </a:effectLst>
        </p:spPr>
      </p:pic>
    </p:spTree>
    <p:extLst>
      <p:ext uri="{BB962C8B-B14F-4D97-AF65-F5344CB8AC3E}">
        <p14:creationId xmlns:p14="http://schemas.microsoft.com/office/powerpoint/2010/main" val="9604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231EB4-95A0-408C-9CE8-0BFAF99483A6}"/>
              </a:ext>
            </a:extLst>
          </p:cNvPr>
          <p:cNvSpPr/>
          <p:nvPr/>
        </p:nvSpPr>
        <p:spPr>
          <a:xfrm>
            <a:off x="5655211" y="942535"/>
            <a:ext cx="60913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Bad Script" panose="02000000000000000000" pitchFamily="2" charset="0"/>
              </a:rPr>
              <a:t>Задачей административного воздействия является, прежде всего, формирование четкой организации трудовой дисциплины персонала.</a:t>
            </a:r>
            <a:endParaRPr lang="uk-UA" sz="4000" dirty="0">
              <a:latin typeface="Bad Script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4C8250-3C32-4F39-A0CC-4DCBCD9C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373"/>
          <a:stretch/>
        </p:blipFill>
        <p:spPr>
          <a:xfrm>
            <a:off x="-393894" y="1267442"/>
            <a:ext cx="5514534" cy="5690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FE76B-1D67-47E0-9B31-D8D5FD8F8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05" y="4112633"/>
            <a:ext cx="8229600" cy="278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44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271C96-7907-4CB5-9EB2-DA61C2D72606}"/>
              </a:ext>
            </a:extLst>
          </p:cNvPr>
          <p:cNvSpPr/>
          <p:nvPr/>
        </p:nvSpPr>
        <p:spPr>
          <a:xfrm>
            <a:off x="159848" y="206050"/>
            <a:ext cx="53316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</a:rPr>
              <a:t>С</a:t>
            </a:r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Bad Script" panose="02000000000000000000" pitchFamily="2" charset="0"/>
              </a:rPr>
              <a:t>оциально-психологическое управление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Bad Script" panose="02000000000000000000" pitchFamily="2" charset="0"/>
              </a:rPr>
              <a:t>– это совокупность основополагающих способов воздействия на межличностные и межгрупповые отношения, возникающие в процессе трудовой деятельности в коллективе, а также механизм влияния на социальные процессы, имеющие место в трудовом коллективе.</a:t>
            </a:r>
            <a:endParaRPr lang="uk-UA" sz="2800" dirty="0">
              <a:solidFill>
                <a:schemeClr val="accent3">
                  <a:lumMod val="75000"/>
                </a:schemeClr>
              </a:solidFill>
              <a:latin typeface="Bad Script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B77218-8716-451C-A68F-C4048A99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52" y="0"/>
            <a:ext cx="6027691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79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0CFB69E-6281-4AA4-841B-55B36A2E8F1B}"/>
              </a:ext>
            </a:extLst>
          </p:cNvPr>
          <p:cNvGrpSpPr>
            <a:grpSpLocks/>
          </p:cNvGrpSpPr>
          <p:nvPr/>
        </p:nvGrpSpPr>
        <p:grpSpPr bwMode="auto">
          <a:xfrm>
            <a:off x="787791" y="764859"/>
            <a:ext cx="10294822" cy="5790686"/>
            <a:chOff x="1658" y="1444"/>
            <a:chExt cx="8606" cy="6152"/>
          </a:xfrm>
          <a:noFill/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CCDA4BB8-81EF-4AE8-ADBD-8680F43FE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" y="1444"/>
              <a:ext cx="4923" cy="55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2400" b="1" i="1" u="sng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d Script" panose="02000000000000000000" pitchFamily="2" charset="0"/>
                  <a:ea typeface="Times New Roman" panose="02020603050405020304" pitchFamily="18" charset="0"/>
                </a:rPr>
                <a:t>Принципы управления персоналом</a:t>
              </a:r>
              <a:endParaRPr lang="uk-UA" sz="2400" b="1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d Script" panose="02000000000000000000" pitchFamily="2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" name="AutoShape 5">
              <a:extLst>
                <a:ext uri="{FF2B5EF4-FFF2-40B4-BE49-F238E27FC236}">
                  <a16:creationId xmlns:a16="http://schemas.microsoft.com/office/drawing/2014/main" id="{1D2A8147-5497-4C4D-96A6-74263CFE31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44" y="1996"/>
              <a:ext cx="3466" cy="837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 type="triangle" w="med" len="med"/>
            </a:ln>
          </p:spPr>
        </p:cxnSp>
        <p:cxnSp>
          <p:nvCxnSpPr>
            <p:cNvPr id="5" name="AutoShape 6">
              <a:extLst>
                <a:ext uri="{FF2B5EF4-FFF2-40B4-BE49-F238E27FC236}">
                  <a16:creationId xmlns:a16="http://schemas.microsoft.com/office/drawing/2014/main" id="{F36662E0-598C-4043-888F-1F4A7EC7F1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0" y="1996"/>
              <a:ext cx="0" cy="837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7">
              <a:extLst>
                <a:ext uri="{FF2B5EF4-FFF2-40B4-BE49-F238E27FC236}">
                  <a16:creationId xmlns:a16="http://schemas.microsoft.com/office/drawing/2014/main" id="{B00FAAD0-6ABB-479C-9416-C2B48EB10A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0" y="1996"/>
              <a:ext cx="3399" cy="837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 type="triangle" w="med" len="med"/>
            </a:ln>
          </p:spPr>
        </p:cxn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57BF3193-BC0A-4EE4-B2DF-3CABD5368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8" y="2833"/>
              <a:ext cx="2668" cy="771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Процессуально-административные</a:t>
              </a:r>
              <a:endPara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7470EA1E-D116-473D-B583-826BBEE1E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7" y="2833"/>
              <a:ext cx="2863" cy="771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Психолого-педагогические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D5198014-B8DD-4EF7-A198-04F830C0C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1" y="2833"/>
              <a:ext cx="2830" cy="771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Организационные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AutoShape 11">
              <a:extLst>
                <a:ext uri="{FF2B5EF4-FFF2-40B4-BE49-F238E27FC236}">
                  <a16:creationId xmlns:a16="http://schemas.microsoft.com/office/drawing/2014/main" id="{CE693319-194B-47E1-B840-A098947572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8" y="3604"/>
              <a:ext cx="0" cy="373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11" name="AutoShape 12">
              <a:extLst>
                <a:ext uri="{FF2B5EF4-FFF2-40B4-BE49-F238E27FC236}">
                  <a16:creationId xmlns:a16="http://schemas.microsoft.com/office/drawing/2014/main" id="{005E1FF8-75F0-44D0-94CD-8038BDF057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01" y="3604"/>
              <a:ext cx="0" cy="1771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sp>
          <p:nvSpPr>
            <p:cNvPr id="12" name="Text Box 13">
              <a:extLst>
                <a:ext uri="{FF2B5EF4-FFF2-40B4-BE49-F238E27FC236}">
                  <a16:creationId xmlns:a16="http://schemas.microsoft.com/office/drawing/2014/main" id="{7167E094-44F8-4C21-BFED-F70C0950B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" y="3851"/>
              <a:ext cx="2428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целенаправленности</a:t>
              </a:r>
              <a:endPara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C0248443-673E-405E-B88D-326214C1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3851"/>
              <a:ext cx="2695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социальной направленности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15">
              <a:extLst>
                <a:ext uri="{FF2B5EF4-FFF2-40B4-BE49-F238E27FC236}">
                  <a16:creationId xmlns:a16="http://schemas.microsoft.com/office/drawing/2014/main" id="{2A6126DE-4A15-4D32-B527-4ABD3CE4F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9" y="3851"/>
              <a:ext cx="2512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нормы управляемости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5268DD24-00CF-4AF1-898C-CCFB95563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" y="4504"/>
              <a:ext cx="2428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единоначалия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25FE1CAB-C9A2-45DE-AD4B-9B9ACE960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" y="5124"/>
              <a:ext cx="2428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замещения</a:t>
              </a:r>
              <a:endPara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18">
              <a:extLst>
                <a:ext uri="{FF2B5EF4-FFF2-40B4-BE49-F238E27FC236}">
                  <a16:creationId xmlns:a16="http://schemas.microsoft.com/office/drawing/2014/main" id="{100EBE10-928A-4D26-8196-EFC29C681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" y="5793"/>
              <a:ext cx="2428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командования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AAB8705B-62AB-40AE-A723-B2DBE35A0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" y="6463"/>
              <a:ext cx="2428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реагирования</a:t>
              </a:r>
              <a:endPara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99B36454-71BC-420F-8534-F1FF7655D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" y="7094"/>
              <a:ext cx="2428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оптимизации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0" name="AutoShape 21">
              <a:extLst>
                <a:ext uri="{FF2B5EF4-FFF2-40B4-BE49-F238E27FC236}">
                  <a16:creationId xmlns:a16="http://schemas.microsoft.com/office/drawing/2014/main" id="{279EA6AC-C5B5-40AE-BE5E-AB6FF0608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8" y="4169"/>
              <a:ext cx="240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21" name="AutoShape 22">
              <a:extLst>
                <a:ext uri="{FF2B5EF4-FFF2-40B4-BE49-F238E27FC236}">
                  <a16:creationId xmlns:a16="http://schemas.microsoft.com/office/drawing/2014/main" id="{141A87E3-B497-42D8-81CF-BEB80925DD3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8" y="4744"/>
              <a:ext cx="240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22" name="AutoShape 23">
              <a:extLst>
                <a:ext uri="{FF2B5EF4-FFF2-40B4-BE49-F238E27FC236}">
                  <a16:creationId xmlns:a16="http://schemas.microsoft.com/office/drawing/2014/main" id="{DAD35BD9-15F2-4734-93FF-7D66919DE1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8" y="5375"/>
              <a:ext cx="240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23" name="AutoShape 24">
              <a:extLst>
                <a:ext uri="{FF2B5EF4-FFF2-40B4-BE49-F238E27FC236}">
                  <a16:creationId xmlns:a16="http://schemas.microsoft.com/office/drawing/2014/main" id="{2AF3D8F5-0620-4BFD-9500-3EB9F4EDC5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8" y="6045"/>
              <a:ext cx="240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24" name="AutoShape 25">
              <a:extLst>
                <a:ext uri="{FF2B5EF4-FFF2-40B4-BE49-F238E27FC236}">
                  <a16:creationId xmlns:a16="http://schemas.microsoft.com/office/drawing/2014/main" id="{57504167-B29A-47D5-AC79-560E3107A5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8" y="6714"/>
              <a:ext cx="240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25" name="AutoShape 26">
              <a:extLst>
                <a:ext uri="{FF2B5EF4-FFF2-40B4-BE49-F238E27FC236}">
                  <a16:creationId xmlns:a16="http://schemas.microsoft.com/office/drawing/2014/main" id="{D4BA5ECB-D75D-4C28-B5E5-9D4B628340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8" y="7334"/>
              <a:ext cx="240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26" name="AutoShape 27">
              <a:extLst>
                <a:ext uri="{FF2B5EF4-FFF2-40B4-BE49-F238E27FC236}">
                  <a16:creationId xmlns:a16="http://schemas.microsoft.com/office/drawing/2014/main" id="{F1EE0EA8-E3B2-44DC-A682-73EAEBF30F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37" y="3224"/>
              <a:ext cx="0" cy="349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E5EC214A-B0B9-4B77-B820-1A1FA83A9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4504"/>
              <a:ext cx="2695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гуманизации управления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2A68A9AA-6462-4D22-A314-000E59B91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5124"/>
              <a:ext cx="2695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согласованности целей</a:t>
              </a:r>
              <a:endPara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30">
              <a:extLst>
                <a:ext uri="{FF2B5EF4-FFF2-40B4-BE49-F238E27FC236}">
                  <a16:creationId xmlns:a16="http://schemas.microsoft.com/office/drawing/2014/main" id="{0A9A0459-7DFD-4CEB-BD5E-7D02F78FA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5793"/>
              <a:ext cx="2695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делегирования полномочий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31">
              <a:extLst>
                <a:ext uri="{FF2B5EF4-FFF2-40B4-BE49-F238E27FC236}">
                  <a16:creationId xmlns:a16="http://schemas.microsoft.com/office/drawing/2014/main" id="{2431C6CA-BAC1-401D-A93F-E2D154CD9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6463"/>
              <a:ext cx="2695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учета менталитета</a:t>
              </a:r>
              <a:endParaRPr lang="uk-UA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AutoShape 32">
              <a:extLst>
                <a:ext uri="{FF2B5EF4-FFF2-40B4-BE49-F238E27FC236}">
                  <a16:creationId xmlns:a16="http://schemas.microsoft.com/office/drawing/2014/main" id="{A5B96EC5-58B7-42B2-87C2-BD569D2752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37" y="4169"/>
              <a:ext cx="168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32" name="AutoShape 33">
              <a:extLst>
                <a:ext uri="{FF2B5EF4-FFF2-40B4-BE49-F238E27FC236}">
                  <a16:creationId xmlns:a16="http://schemas.microsoft.com/office/drawing/2014/main" id="{081115F4-D44B-4948-BCCD-FB780ADC7A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37" y="4744"/>
              <a:ext cx="168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33" name="AutoShape 34">
              <a:extLst>
                <a:ext uri="{FF2B5EF4-FFF2-40B4-BE49-F238E27FC236}">
                  <a16:creationId xmlns:a16="http://schemas.microsoft.com/office/drawing/2014/main" id="{0B61047D-41C8-44CC-89F7-7A40517DC1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37" y="5375"/>
              <a:ext cx="168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34" name="AutoShape 35">
              <a:extLst>
                <a:ext uri="{FF2B5EF4-FFF2-40B4-BE49-F238E27FC236}">
                  <a16:creationId xmlns:a16="http://schemas.microsoft.com/office/drawing/2014/main" id="{2545643E-E58F-40D8-9BCD-FDFCD60E3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37" y="6045"/>
              <a:ext cx="168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35" name="AutoShape 36">
              <a:extLst>
                <a:ext uri="{FF2B5EF4-FFF2-40B4-BE49-F238E27FC236}">
                  <a16:creationId xmlns:a16="http://schemas.microsoft.com/office/drawing/2014/main" id="{A41B6711-7E1A-4E93-B27A-0F6450591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37" y="6714"/>
              <a:ext cx="168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sp>
          <p:nvSpPr>
            <p:cNvPr id="36" name="Text Box 37">
              <a:extLst>
                <a:ext uri="{FF2B5EF4-FFF2-40B4-BE49-F238E27FC236}">
                  <a16:creationId xmlns:a16="http://schemas.microsoft.com/office/drawing/2014/main" id="{5CF78D28-F393-4A0C-9637-B93824138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9" y="4504"/>
              <a:ext cx="2545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соответствия целям организации </a:t>
              </a:r>
              <a:endPara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87479F8F-5E2C-416F-A2DC-2D33BA484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9" y="5124"/>
              <a:ext cx="2512" cy="502"/>
            </a:xfrm>
            <a:prstGeom prst="rect">
              <a:avLst/>
            </a:prstGeom>
            <a:grpFill/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повышения квалификации</a:t>
              </a:r>
              <a:endPara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8" name="AutoShape 39">
              <a:extLst>
                <a:ext uri="{FF2B5EF4-FFF2-40B4-BE49-F238E27FC236}">
                  <a16:creationId xmlns:a16="http://schemas.microsoft.com/office/drawing/2014/main" id="{523453F8-120D-4C5E-901A-7373E7A6B8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01" y="5375"/>
              <a:ext cx="318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39" name="AutoShape 40">
              <a:extLst>
                <a:ext uri="{FF2B5EF4-FFF2-40B4-BE49-F238E27FC236}">
                  <a16:creationId xmlns:a16="http://schemas.microsoft.com/office/drawing/2014/main" id="{C3CC232B-D50C-42D4-B12A-22941E79FF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01" y="4169"/>
              <a:ext cx="318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  <p:cxnSp>
          <p:nvCxnSpPr>
            <p:cNvPr id="40" name="AutoShape 41">
              <a:extLst>
                <a:ext uri="{FF2B5EF4-FFF2-40B4-BE49-F238E27FC236}">
                  <a16:creationId xmlns:a16="http://schemas.microsoft.com/office/drawing/2014/main" id="{8D219B59-B842-4504-948F-419A97CFC4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01" y="4744"/>
              <a:ext cx="318" cy="0"/>
            </a:xfrm>
            <a:prstGeom prst="straightConnector1">
              <a:avLst/>
            </a:prstGeom>
            <a:grpFill/>
            <a:ln w="9525">
              <a:solidFill>
                <a:schemeClr val="accent3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3467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A6524B-813A-466E-9710-AFAFC985EA01}"/>
              </a:ext>
            </a:extLst>
          </p:cNvPr>
          <p:cNvSpPr/>
          <p:nvPr/>
        </p:nvSpPr>
        <p:spPr>
          <a:xfrm>
            <a:off x="5078191" y="370115"/>
            <a:ext cx="5874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Социально-психологическое воздействие на персонал может носить как позитивный, так и негативный характер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B570C0-2ACD-4803-9CFF-F99337F64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9676"/>
              </p:ext>
            </p:extLst>
          </p:nvPr>
        </p:nvGraphicFramePr>
        <p:xfrm>
          <a:off x="0" y="1293445"/>
          <a:ext cx="11985674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5753615">
                  <a:extLst>
                    <a:ext uri="{9D8B030D-6E8A-4147-A177-3AD203B41FA5}">
                      <a16:colId xmlns:a16="http://schemas.microsoft.com/office/drawing/2014/main" val="1580998861"/>
                    </a:ext>
                  </a:extLst>
                </a:gridCol>
                <a:gridCol w="6232059">
                  <a:extLst>
                    <a:ext uri="{9D8B030D-6E8A-4147-A177-3AD203B41FA5}">
                      <a16:colId xmlns:a16="http://schemas.microsoft.com/office/drawing/2014/main" val="392647457"/>
                    </a:ext>
                  </a:extLst>
                </a:gridCol>
              </a:tblGrid>
              <a:tr h="266944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Позитивное воздействие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Негативное воздействие</a:t>
                      </a:r>
                      <a:endParaRPr lang="uk-UA" sz="2000" b="1" i="1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928589"/>
                  </a:ext>
                </a:extLst>
              </a:tr>
              <a:tr h="266944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148094"/>
                  </a:ext>
                </a:extLst>
              </a:tr>
              <a:tr h="266944">
                <a:tc gridSpan="2"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аспект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912384"/>
                  </a:ext>
                </a:extLst>
              </a:tr>
              <a:tr h="1334722"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i="1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проведения социологического анкетирования о состоянии социально-психологического климата и степени удовлетворенности коллективом общей трудовой деятельностью.</a:t>
                      </a:r>
                      <a:endParaRPr lang="uk-UA" sz="2000" i="1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Незаинтересованность руководства в поддержании благоприятного климата, нежелание использовать социологические методы исследования состояния удовлетворенности коллектива трудовой деятельностью.</a:t>
                      </a:r>
                      <a:endParaRPr lang="uk-UA" sz="20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6889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E1E628D-9224-499A-874F-A14DBB810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93282"/>
              </p:ext>
            </p:extLst>
          </p:nvPr>
        </p:nvGraphicFramePr>
        <p:xfrm>
          <a:off x="0" y="3731845"/>
          <a:ext cx="11985674" cy="2908106"/>
        </p:xfrm>
        <a:graphic>
          <a:graphicData uri="http://schemas.openxmlformats.org/drawingml/2006/table">
            <a:tbl>
              <a:tblPr firstRow="1" firstCol="1" bandRow="1"/>
              <a:tblGrid>
                <a:gridCol w="5753615">
                  <a:extLst>
                    <a:ext uri="{9D8B030D-6E8A-4147-A177-3AD203B41FA5}">
                      <a16:colId xmlns:a16="http://schemas.microsoft.com/office/drawing/2014/main" val="753267975"/>
                    </a:ext>
                  </a:extLst>
                </a:gridCol>
                <a:gridCol w="6232059">
                  <a:extLst>
                    <a:ext uri="{9D8B030D-6E8A-4147-A177-3AD203B41FA5}">
                      <a16:colId xmlns:a16="http://schemas.microsoft.com/office/drawing/2014/main" val="1306336414"/>
                    </a:ext>
                  </a:extLst>
                </a:gridCol>
              </a:tblGrid>
              <a:tr h="1292492"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b="0" i="1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социологических экспериментов с целью улучшения организационной культуры, системы оплаты труда и т. д.</a:t>
                      </a:r>
                      <a:endParaRPr lang="uk-UA" sz="2000" b="0" i="1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Игнорирование социальных экспериментов, проведение радикальных изменений без подготовки и информирования коллектива.</a:t>
                      </a:r>
                      <a:endParaRPr lang="uk-UA" sz="2000" b="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764452"/>
                  </a:ext>
                </a:extLst>
              </a:tr>
              <a:tr h="969369"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b="0" i="1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 в сфере социального развития трудового коллектива (улучшение жизненного уровня и анализ социальных нормативов).</a:t>
                      </a:r>
                      <a:endParaRPr lang="uk-UA" sz="2000" b="0" i="1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«Сбрасывание» проблем социального развития коллектива на городские власти и инфраструктуру сервиса.</a:t>
                      </a:r>
                      <a:endParaRPr lang="uk-UA" sz="2000" b="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472830"/>
                  </a:ext>
                </a:extLst>
              </a:tr>
              <a:tr h="646245"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b="0" i="1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участие персонала в деятельности предприятия, демократический стиль управления.</a:t>
                      </a:r>
                      <a:endParaRPr lang="uk-UA" sz="2000" b="0" i="1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Игнорирование инициативности сотрудников, авторитарный стиль управления.</a:t>
                      </a:r>
                      <a:endParaRPr lang="uk-UA" sz="2000" b="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51927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0ADA3E-254B-4DC5-AF20-2D985BEAE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"/>
            <a:ext cx="1294228" cy="1294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BD736C-C69E-41AD-95BE-714959CA3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17" y="8929"/>
            <a:ext cx="1239583" cy="12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CF872EC-5E88-4FE6-BEDF-1B92B0002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13865"/>
              </p:ext>
            </p:extLst>
          </p:nvPr>
        </p:nvGraphicFramePr>
        <p:xfrm>
          <a:off x="1674056" y="2616590"/>
          <a:ext cx="8876714" cy="2278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1188">
                  <a:extLst>
                    <a:ext uri="{9D8B030D-6E8A-4147-A177-3AD203B41FA5}">
                      <a16:colId xmlns:a16="http://schemas.microsoft.com/office/drawing/2014/main" val="1555347059"/>
                    </a:ext>
                  </a:extLst>
                </a:gridCol>
                <a:gridCol w="4615526">
                  <a:extLst>
                    <a:ext uri="{9D8B030D-6E8A-4147-A177-3AD203B41FA5}">
                      <a16:colId xmlns:a16="http://schemas.microsoft.com/office/drawing/2014/main" val="619656611"/>
                    </a:ext>
                  </a:extLst>
                </a:gridCol>
              </a:tblGrid>
              <a:tr h="379829">
                <a:tc gridSpan="2"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Психологический аспект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647231"/>
                  </a:ext>
                </a:extLst>
              </a:tr>
              <a:tr h="1899138"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b="0" i="1" dirty="0"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благоприятного психологического климата в коллективе на основе соблюдения прав человека и психологических методов.</a:t>
                      </a:r>
                      <a:endParaRPr lang="uk-UA" sz="2000" b="0" i="1" dirty="0"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tabLst>
                          <a:tab pos="180340" algn="l"/>
                        </a:tabLst>
                      </a:pPr>
                      <a:r>
                        <a:rPr lang="ru-RU" sz="20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нервозности и психологического дискомфорта в коллективе, игнорирование прав человека и психологических методов.</a:t>
                      </a:r>
                      <a:endParaRPr lang="uk-UA" sz="2000" b="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275971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2B85B5E-020A-449C-932A-DC89E0353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85925"/>
              </p:ext>
            </p:extLst>
          </p:nvPr>
        </p:nvGraphicFramePr>
        <p:xfrm>
          <a:off x="1674056" y="1828800"/>
          <a:ext cx="8876714" cy="787790"/>
        </p:xfrm>
        <a:graphic>
          <a:graphicData uri="http://schemas.openxmlformats.org/drawingml/2006/table">
            <a:tbl>
              <a:tblPr firstRow="1" firstCol="1" bandRow="1"/>
              <a:tblGrid>
                <a:gridCol w="4261187">
                  <a:extLst>
                    <a:ext uri="{9D8B030D-6E8A-4147-A177-3AD203B41FA5}">
                      <a16:colId xmlns:a16="http://schemas.microsoft.com/office/drawing/2014/main" val="2595912070"/>
                    </a:ext>
                  </a:extLst>
                </a:gridCol>
                <a:gridCol w="4615527">
                  <a:extLst>
                    <a:ext uri="{9D8B030D-6E8A-4147-A177-3AD203B41FA5}">
                      <a16:colId xmlns:a16="http://schemas.microsoft.com/office/drawing/2014/main" val="2993025119"/>
                    </a:ext>
                  </a:extLst>
                </a:gridCol>
              </a:tblGrid>
              <a:tr h="393895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Позитивное воздействие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Негативное воздействие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754335"/>
                  </a:ext>
                </a:extLst>
              </a:tr>
              <a:tr h="393895"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tabLst>
                          <a:tab pos="180340" algn="l"/>
                        </a:tabLst>
                      </a:pPr>
                      <a:r>
                        <a:rPr lang="ru-RU" sz="2000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b="1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38573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D7124-F8A4-432B-9717-393FCB5C0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40" y="-1"/>
            <a:ext cx="1794730" cy="1813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AC85BF-B680-4A96-AF2A-DD6869F51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0" y="-1"/>
            <a:ext cx="1794730" cy="18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227</TotalTime>
  <Words>494</Words>
  <Application>Microsoft Office PowerPoint</Application>
  <PresentationFormat>Широкоэкранный</PresentationFormat>
  <Paragraphs>78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Bad Script</vt:lpstr>
      <vt:lpstr>Calibri</vt:lpstr>
      <vt:lpstr>Century Gothic</vt:lpstr>
      <vt:lpstr>Times New Roman</vt:lpstr>
      <vt:lpstr>След самолета</vt:lpstr>
      <vt:lpstr>Социально-психологическое управление персоналом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все психологические методы управления персоналом базируются на знании, грамотном и умелом использовании психологических качеств конкретного работника. Ведущие компании и организации создают собственные профессиональные психологические службы, укомплектованные социальными психологами.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Санечка</dc:creator>
  <cp:lastModifiedBy>Сметанин Александр</cp:lastModifiedBy>
  <cp:revision>43</cp:revision>
  <dcterms:created xsi:type="dcterms:W3CDTF">2019-03-17T09:26:52Z</dcterms:created>
  <dcterms:modified xsi:type="dcterms:W3CDTF">2025-12-07T08:00:49Z</dcterms:modified>
</cp:coreProperties>
</file>