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7115C-464D-435A-BA63-8ECA90A998B8}" v="383" dt="2022-11-07T22:21:43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6623" autoAdjust="0"/>
  </p:normalViewPr>
  <p:slideViewPr>
    <p:cSldViewPr snapToGrid="0">
      <p:cViewPr varScale="1">
        <p:scale>
          <a:sx n="112" d="100"/>
          <a:sy n="112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1708-34FF-4DCC-B3AE-635760A4C18E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ACFC324-6958-4482-9533-84E6C7AB6530}">
      <dgm:prSet/>
      <dgm:spPr/>
      <dgm:t>
        <a:bodyPr/>
        <a:lstStyle/>
        <a:p>
          <a:r>
            <a:rPr lang="ru-RU"/>
            <a:t>Статья 22 Трудового кодекса РФ установила основные обязанности работодателя. В соответствии со своим правовым статусом он должен: </a:t>
          </a:r>
          <a:endParaRPr lang="en-US"/>
        </a:p>
      </dgm:t>
    </dgm:pt>
    <dgm:pt modelId="{D3E92CE4-AB1F-4005-802B-CDD9863B8164}" type="parTrans" cxnId="{9C755A60-FF2D-4E52-BFCD-624DC1082DDA}">
      <dgm:prSet/>
      <dgm:spPr/>
      <dgm:t>
        <a:bodyPr/>
        <a:lstStyle/>
        <a:p>
          <a:endParaRPr lang="en-US"/>
        </a:p>
      </dgm:t>
    </dgm:pt>
    <dgm:pt modelId="{0F8357C5-E3EC-4A96-8D6F-A35215D371E3}" type="sibTrans" cxnId="{9C755A60-FF2D-4E52-BFCD-624DC1082DDA}">
      <dgm:prSet/>
      <dgm:spPr/>
      <dgm:t>
        <a:bodyPr/>
        <a:lstStyle/>
        <a:p>
          <a:endParaRPr lang="en-US"/>
        </a:p>
      </dgm:t>
    </dgm:pt>
    <dgm:pt modelId="{E69B2F03-02B4-40D9-A876-7817F4146FA5}">
      <dgm:prSet/>
      <dgm:spPr/>
      <dgm:t>
        <a:bodyPr/>
        <a:lstStyle/>
        <a:p>
          <a:r>
            <a:rPr lang="ru-RU"/>
            <a:t>соблюдать трудовое законодательство и иные нормативные правовые акты, содержащие нормы трудового права, локальные нормативные акты, условия коллективного договора, соглашений и трудовых договоров; </a:t>
          </a:r>
          <a:endParaRPr lang="en-US"/>
        </a:p>
      </dgm:t>
    </dgm:pt>
    <dgm:pt modelId="{A4F21965-E60C-4AC5-97E9-786961E6F79E}" type="parTrans" cxnId="{FD90F2FF-B192-4C3A-8CD6-07ACD6A99685}">
      <dgm:prSet/>
      <dgm:spPr/>
      <dgm:t>
        <a:bodyPr/>
        <a:lstStyle/>
        <a:p>
          <a:endParaRPr lang="en-US"/>
        </a:p>
      </dgm:t>
    </dgm:pt>
    <dgm:pt modelId="{B8457422-3637-45EE-9EE6-D67D2F9A19A0}" type="sibTrans" cxnId="{FD90F2FF-B192-4C3A-8CD6-07ACD6A99685}">
      <dgm:prSet/>
      <dgm:spPr/>
      <dgm:t>
        <a:bodyPr/>
        <a:lstStyle/>
        <a:p>
          <a:endParaRPr lang="en-US"/>
        </a:p>
      </dgm:t>
    </dgm:pt>
    <dgm:pt modelId="{7ACA88AE-E9D1-4FFB-ADAD-04EE8F141BEC}">
      <dgm:prSet/>
      <dgm:spPr/>
      <dgm:t>
        <a:bodyPr/>
        <a:lstStyle/>
        <a:p>
          <a:r>
            <a:rPr lang="ru-RU"/>
            <a:t>предоставлять гражданам работу, обусловленную трудовым договором; </a:t>
          </a:r>
          <a:endParaRPr lang="en-US"/>
        </a:p>
      </dgm:t>
    </dgm:pt>
    <dgm:pt modelId="{F3A3CDAE-FC37-4D4D-A36C-826EAF378920}" type="parTrans" cxnId="{9BE6F59B-6CBA-42E5-B75E-9FFE59BFD8CE}">
      <dgm:prSet/>
      <dgm:spPr/>
      <dgm:t>
        <a:bodyPr/>
        <a:lstStyle/>
        <a:p>
          <a:endParaRPr lang="en-US"/>
        </a:p>
      </dgm:t>
    </dgm:pt>
    <dgm:pt modelId="{0B575D69-1B53-4729-A186-30FAAE658321}" type="sibTrans" cxnId="{9BE6F59B-6CBA-42E5-B75E-9FFE59BFD8CE}">
      <dgm:prSet/>
      <dgm:spPr/>
      <dgm:t>
        <a:bodyPr/>
        <a:lstStyle/>
        <a:p>
          <a:endParaRPr lang="en-US"/>
        </a:p>
      </dgm:t>
    </dgm:pt>
    <dgm:pt modelId="{EA4FAF99-D3AB-4666-B156-034BFC0BE4BC}">
      <dgm:prSet/>
      <dgm:spPr/>
      <dgm:t>
        <a:bodyPr/>
        <a:lstStyle/>
        <a:p>
          <a:r>
            <a:rPr lang="ru-RU"/>
            <a:t>обеспечивать безопасность и условия труда, соответствующие государственным нормативным требованиям; </a:t>
          </a:r>
          <a:endParaRPr lang="en-US"/>
        </a:p>
      </dgm:t>
    </dgm:pt>
    <dgm:pt modelId="{6CF46DC8-2218-420B-9030-37D860543B49}" type="parTrans" cxnId="{81CDB113-CBED-4799-BCDC-679D5418773A}">
      <dgm:prSet/>
      <dgm:spPr/>
      <dgm:t>
        <a:bodyPr/>
        <a:lstStyle/>
        <a:p>
          <a:endParaRPr lang="en-US"/>
        </a:p>
      </dgm:t>
    </dgm:pt>
    <dgm:pt modelId="{D487327E-FB7F-41D6-A93A-9BD4A28D0249}" type="sibTrans" cxnId="{81CDB113-CBED-4799-BCDC-679D5418773A}">
      <dgm:prSet/>
      <dgm:spPr/>
      <dgm:t>
        <a:bodyPr/>
        <a:lstStyle/>
        <a:p>
          <a:endParaRPr lang="en-US"/>
        </a:p>
      </dgm:t>
    </dgm:pt>
    <dgm:pt modelId="{069ABD97-E74B-4CB1-8B14-BEAEC1BD85B7}">
      <dgm:prSet/>
      <dgm:spPr/>
      <dgm:t>
        <a:bodyPr/>
        <a:lstStyle/>
        <a:p>
          <a:r>
            <a:rPr lang="ru-RU"/>
            <a:t>обеспечивать работников оборудованием, инструментами, технической документацией и иными средствами, необходимыми для исполнения ими трудовых обязанностей; </a:t>
          </a:r>
          <a:endParaRPr lang="en-US"/>
        </a:p>
      </dgm:t>
    </dgm:pt>
    <dgm:pt modelId="{E1B39EEA-2BDF-460E-A60B-F30E7EFF5967}" type="parTrans" cxnId="{C1DAC1AB-D261-4957-8BD9-253C55EAC29F}">
      <dgm:prSet/>
      <dgm:spPr/>
      <dgm:t>
        <a:bodyPr/>
        <a:lstStyle/>
        <a:p>
          <a:endParaRPr lang="en-US"/>
        </a:p>
      </dgm:t>
    </dgm:pt>
    <dgm:pt modelId="{F140C705-CBFA-4B09-A65C-F77393E1CFD8}" type="sibTrans" cxnId="{C1DAC1AB-D261-4957-8BD9-253C55EAC29F}">
      <dgm:prSet/>
      <dgm:spPr/>
      <dgm:t>
        <a:bodyPr/>
        <a:lstStyle/>
        <a:p>
          <a:endParaRPr lang="en-US"/>
        </a:p>
      </dgm:t>
    </dgm:pt>
    <dgm:pt modelId="{2784D84A-5F64-4A45-942A-B76763345586}">
      <dgm:prSet/>
      <dgm:spPr/>
      <dgm:t>
        <a:bodyPr/>
        <a:lstStyle/>
        <a:p>
          <a:r>
            <a:rPr lang="ru-RU"/>
            <a:t>начислять работникам равную оплату за равноценный труд</a:t>
          </a:r>
          <a:endParaRPr lang="en-US"/>
        </a:p>
      </dgm:t>
    </dgm:pt>
    <dgm:pt modelId="{1BED7A90-0789-4C83-8110-0E96742BBCE9}" type="parTrans" cxnId="{5A2889AD-CE0B-4EBA-BE06-714509AFD7F4}">
      <dgm:prSet/>
      <dgm:spPr/>
      <dgm:t>
        <a:bodyPr/>
        <a:lstStyle/>
        <a:p>
          <a:endParaRPr lang="en-US"/>
        </a:p>
      </dgm:t>
    </dgm:pt>
    <dgm:pt modelId="{41F498FB-9212-4E81-A546-D5DA9A522B38}" type="sibTrans" cxnId="{5A2889AD-CE0B-4EBA-BE06-714509AFD7F4}">
      <dgm:prSet/>
      <dgm:spPr/>
      <dgm:t>
        <a:bodyPr/>
        <a:lstStyle/>
        <a:p>
          <a:endParaRPr lang="en-US"/>
        </a:p>
      </dgm:t>
    </dgm:pt>
    <dgm:pt modelId="{B51A0941-883E-45AF-995A-CBFEA44C5A52}" type="pres">
      <dgm:prSet presAssocID="{E8A21708-34FF-4DCC-B3AE-635760A4C1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BFF67-A29A-4D2F-84F6-322E22023755}" type="pres">
      <dgm:prSet presAssocID="{FACFC324-6958-4482-9533-84E6C7AB6530}" presName="linNode" presStyleCnt="0"/>
      <dgm:spPr/>
    </dgm:pt>
    <dgm:pt modelId="{C7C46095-1610-423D-96BD-472E9DFD9110}" type="pres">
      <dgm:prSet presAssocID="{FACFC324-6958-4482-9533-84E6C7AB653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2DBC1-B2F6-484B-9144-703C68BC7899}" type="pres">
      <dgm:prSet presAssocID="{FACFC324-6958-4482-9533-84E6C7AB653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0F2FF-B192-4C3A-8CD6-07ACD6A99685}" srcId="{FACFC324-6958-4482-9533-84E6C7AB6530}" destId="{E69B2F03-02B4-40D9-A876-7817F4146FA5}" srcOrd="0" destOrd="0" parTransId="{A4F21965-E60C-4AC5-97E9-786961E6F79E}" sibTransId="{B8457422-3637-45EE-9EE6-D67D2F9A19A0}"/>
    <dgm:cxn modelId="{150ED16D-1F04-4535-BB8C-76279715DAD0}" type="presOf" srcId="{E8A21708-34FF-4DCC-B3AE-635760A4C18E}" destId="{B51A0941-883E-45AF-995A-CBFEA44C5A52}" srcOrd="0" destOrd="0" presId="urn:microsoft.com/office/officeart/2005/8/layout/vList5"/>
    <dgm:cxn modelId="{81CDB113-CBED-4799-BCDC-679D5418773A}" srcId="{FACFC324-6958-4482-9533-84E6C7AB6530}" destId="{EA4FAF99-D3AB-4666-B156-034BFC0BE4BC}" srcOrd="2" destOrd="0" parTransId="{6CF46DC8-2218-420B-9030-37D860543B49}" sibTransId="{D487327E-FB7F-41D6-A93A-9BD4A28D0249}"/>
    <dgm:cxn modelId="{C8AD1089-C6BA-4719-8FA4-45A74E58560E}" type="presOf" srcId="{E69B2F03-02B4-40D9-A876-7817F4146FA5}" destId="{54A2DBC1-B2F6-484B-9144-703C68BC7899}" srcOrd="0" destOrd="0" presId="urn:microsoft.com/office/officeart/2005/8/layout/vList5"/>
    <dgm:cxn modelId="{3D2C00C6-4AF3-4167-83F4-85D65AF34B24}" type="presOf" srcId="{2784D84A-5F64-4A45-942A-B76763345586}" destId="{54A2DBC1-B2F6-484B-9144-703C68BC7899}" srcOrd="0" destOrd="4" presId="urn:microsoft.com/office/officeart/2005/8/layout/vList5"/>
    <dgm:cxn modelId="{C1DAC1AB-D261-4957-8BD9-253C55EAC29F}" srcId="{FACFC324-6958-4482-9533-84E6C7AB6530}" destId="{069ABD97-E74B-4CB1-8B14-BEAEC1BD85B7}" srcOrd="3" destOrd="0" parTransId="{E1B39EEA-2BDF-460E-A60B-F30E7EFF5967}" sibTransId="{F140C705-CBFA-4B09-A65C-F77393E1CFD8}"/>
    <dgm:cxn modelId="{797CDB6F-4420-450D-AB8A-F51DE7616569}" type="presOf" srcId="{EA4FAF99-D3AB-4666-B156-034BFC0BE4BC}" destId="{54A2DBC1-B2F6-484B-9144-703C68BC7899}" srcOrd="0" destOrd="2" presId="urn:microsoft.com/office/officeart/2005/8/layout/vList5"/>
    <dgm:cxn modelId="{5A2889AD-CE0B-4EBA-BE06-714509AFD7F4}" srcId="{FACFC324-6958-4482-9533-84E6C7AB6530}" destId="{2784D84A-5F64-4A45-942A-B76763345586}" srcOrd="4" destOrd="0" parTransId="{1BED7A90-0789-4C83-8110-0E96742BBCE9}" sibTransId="{41F498FB-9212-4E81-A546-D5DA9A522B38}"/>
    <dgm:cxn modelId="{9BE6F59B-6CBA-42E5-B75E-9FFE59BFD8CE}" srcId="{FACFC324-6958-4482-9533-84E6C7AB6530}" destId="{7ACA88AE-E9D1-4FFB-ADAD-04EE8F141BEC}" srcOrd="1" destOrd="0" parTransId="{F3A3CDAE-FC37-4D4D-A36C-826EAF378920}" sibTransId="{0B575D69-1B53-4729-A186-30FAAE658321}"/>
    <dgm:cxn modelId="{99F44042-598F-46D4-9749-53E1178A9C48}" type="presOf" srcId="{FACFC324-6958-4482-9533-84E6C7AB6530}" destId="{C7C46095-1610-423D-96BD-472E9DFD9110}" srcOrd="0" destOrd="0" presId="urn:microsoft.com/office/officeart/2005/8/layout/vList5"/>
    <dgm:cxn modelId="{DF6BB77A-510D-43A5-9C75-3B48E6370E2D}" type="presOf" srcId="{069ABD97-E74B-4CB1-8B14-BEAEC1BD85B7}" destId="{54A2DBC1-B2F6-484B-9144-703C68BC7899}" srcOrd="0" destOrd="3" presId="urn:microsoft.com/office/officeart/2005/8/layout/vList5"/>
    <dgm:cxn modelId="{9C755A60-FF2D-4E52-BFCD-624DC1082DDA}" srcId="{E8A21708-34FF-4DCC-B3AE-635760A4C18E}" destId="{FACFC324-6958-4482-9533-84E6C7AB6530}" srcOrd="0" destOrd="0" parTransId="{D3E92CE4-AB1F-4005-802B-CDD9863B8164}" sibTransId="{0F8357C5-E3EC-4A96-8D6F-A35215D371E3}"/>
    <dgm:cxn modelId="{CFE94B61-0DE5-459D-AF84-2D57631B6A60}" type="presOf" srcId="{7ACA88AE-E9D1-4FFB-ADAD-04EE8F141BEC}" destId="{54A2DBC1-B2F6-484B-9144-703C68BC7899}" srcOrd="0" destOrd="1" presId="urn:microsoft.com/office/officeart/2005/8/layout/vList5"/>
    <dgm:cxn modelId="{133DECB7-852E-443E-9B35-CABE1759A742}" type="presParOf" srcId="{B51A0941-883E-45AF-995A-CBFEA44C5A52}" destId="{C47BFF67-A29A-4D2F-84F6-322E22023755}" srcOrd="0" destOrd="0" presId="urn:microsoft.com/office/officeart/2005/8/layout/vList5"/>
    <dgm:cxn modelId="{FD1A3922-D3F0-4F2A-A71A-274D505BC195}" type="presParOf" srcId="{C47BFF67-A29A-4D2F-84F6-322E22023755}" destId="{C7C46095-1610-423D-96BD-472E9DFD9110}" srcOrd="0" destOrd="0" presId="urn:microsoft.com/office/officeart/2005/8/layout/vList5"/>
    <dgm:cxn modelId="{14765657-8832-4C9C-A1C4-DB5D877D6CD5}" type="presParOf" srcId="{C47BFF67-A29A-4D2F-84F6-322E22023755}" destId="{54A2DBC1-B2F6-484B-9144-703C68BC78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5B58B-1052-4B78-AF77-D8C653B9371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2014B2-55B9-494B-B8AD-EED2AB8F5AB0}">
      <dgm:prSet/>
      <dgm:spPr/>
      <dgm:t>
        <a:bodyPr/>
        <a:lstStyle/>
        <a:p>
          <a:pPr rtl="0"/>
          <a:r>
            <a:rPr lang="ru-RU" dirty="0"/>
            <a:t>своевременно и в полном размере выплачивать причитающуюся работникам заработную плату; </a:t>
          </a:r>
          <a:endParaRPr lang="en-US"/>
        </a:p>
      </dgm:t>
    </dgm:pt>
    <dgm:pt modelId="{7A4EEEB9-5F43-4D03-905B-B8A463D21622}" type="parTrans" cxnId="{B393912E-D298-4C67-8EC2-066CBEF2CC06}">
      <dgm:prSet/>
      <dgm:spPr/>
      <dgm:t>
        <a:bodyPr/>
        <a:lstStyle/>
        <a:p>
          <a:endParaRPr lang="en-US"/>
        </a:p>
      </dgm:t>
    </dgm:pt>
    <dgm:pt modelId="{B181D3AF-0A98-4975-B887-B97E5583DF37}" type="sibTrans" cxnId="{B393912E-D298-4C67-8EC2-066CBEF2CC06}">
      <dgm:prSet/>
      <dgm:spPr/>
      <dgm:t>
        <a:bodyPr/>
        <a:lstStyle/>
        <a:p>
          <a:endParaRPr lang="en-US"/>
        </a:p>
      </dgm:t>
    </dgm:pt>
    <dgm:pt modelId="{2C07AE12-99DC-4C7E-9753-6BE1095A8048}">
      <dgm:prSet/>
      <dgm:spPr/>
      <dgm:t>
        <a:bodyPr/>
        <a:lstStyle/>
        <a:p>
          <a:pPr rtl="0"/>
          <a:r>
            <a:rPr lang="ru-RU" dirty="0"/>
            <a:t>вести переговоры и заключать коллективный договор в порядке, установленном трудовым законодательством; </a:t>
          </a:r>
          <a:endParaRPr lang="en-US"/>
        </a:p>
      </dgm:t>
    </dgm:pt>
    <dgm:pt modelId="{9BB67C8B-97C4-43C7-A375-8B6C945FF29D}" type="parTrans" cxnId="{F5854FC6-CDBB-471F-B47E-0E78A402EDD5}">
      <dgm:prSet/>
      <dgm:spPr/>
      <dgm:t>
        <a:bodyPr/>
        <a:lstStyle/>
        <a:p>
          <a:endParaRPr lang="en-US"/>
        </a:p>
      </dgm:t>
    </dgm:pt>
    <dgm:pt modelId="{5416C6E3-66AF-49D0-B26A-BE04B0D0D6D4}" type="sibTrans" cxnId="{F5854FC6-CDBB-471F-B47E-0E78A402EDD5}">
      <dgm:prSet/>
      <dgm:spPr/>
      <dgm:t>
        <a:bodyPr/>
        <a:lstStyle/>
        <a:p>
          <a:endParaRPr lang="en-US"/>
        </a:p>
      </dgm:t>
    </dgm:pt>
    <dgm:pt modelId="{668D97F5-3D66-4916-83FC-4622CA067F82}">
      <dgm:prSet/>
      <dgm:spPr/>
      <dgm:t>
        <a:bodyPr/>
        <a:lstStyle/>
        <a:p>
          <a:r>
            <a:rPr lang="ru-RU" dirty="0"/>
            <a:t>предоставлять профсоюзным организациям полную и достоверную информацию, необходимую для заключения коллективного договора и контроля за его исполнением; </a:t>
          </a:r>
          <a:endParaRPr lang="en-US" dirty="0"/>
        </a:p>
      </dgm:t>
    </dgm:pt>
    <dgm:pt modelId="{9E19DD62-1ECC-439A-A101-BCB2A85170C1}" type="parTrans" cxnId="{78569B09-0DC7-4A9C-BCF5-9A562E228DB9}">
      <dgm:prSet/>
      <dgm:spPr/>
      <dgm:t>
        <a:bodyPr/>
        <a:lstStyle/>
        <a:p>
          <a:endParaRPr lang="en-US"/>
        </a:p>
      </dgm:t>
    </dgm:pt>
    <dgm:pt modelId="{3740900E-BFA4-413C-9044-68D00F6BBC22}" type="sibTrans" cxnId="{78569B09-0DC7-4A9C-BCF5-9A562E228DB9}">
      <dgm:prSet/>
      <dgm:spPr/>
      <dgm:t>
        <a:bodyPr/>
        <a:lstStyle/>
        <a:p>
          <a:endParaRPr lang="en-US"/>
        </a:p>
      </dgm:t>
    </dgm:pt>
    <dgm:pt modelId="{506A222D-E022-4D09-820F-5C99C4077F32}">
      <dgm:prSet/>
      <dgm:spPr/>
      <dgm:t>
        <a:bodyPr/>
        <a:lstStyle/>
        <a:p>
          <a:r>
            <a:rPr lang="ru-RU" dirty="0"/>
            <a:t>знакомить работников с принимаемыми локальными нормативными актами, непосредственно связанными с их трудовой деятельностью;</a:t>
          </a:r>
          <a:endParaRPr lang="en-US" dirty="0"/>
        </a:p>
      </dgm:t>
    </dgm:pt>
    <dgm:pt modelId="{CB426F38-37CF-4334-BEA6-BA0E330D9E28}" type="parTrans" cxnId="{20B65D79-4A77-4BCE-86DA-7582A65F26E9}">
      <dgm:prSet/>
      <dgm:spPr/>
      <dgm:t>
        <a:bodyPr/>
        <a:lstStyle/>
        <a:p>
          <a:endParaRPr lang="en-US"/>
        </a:p>
      </dgm:t>
    </dgm:pt>
    <dgm:pt modelId="{AFE4D9A2-19BB-4A9B-948A-4E0457FF2540}" type="sibTrans" cxnId="{20B65D79-4A77-4BCE-86DA-7582A65F26E9}">
      <dgm:prSet/>
      <dgm:spPr/>
      <dgm:t>
        <a:bodyPr/>
        <a:lstStyle/>
        <a:p>
          <a:endParaRPr lang="en-US"/>
        </a:p>
      </dgm:t>
    </dgm:pt>
    <dgm:pt modelId="{06B0EBCD-00F5-47AD-953D-27F4DCFAF2DA}">
      <dgm:prSet/>
      <dgm:spPr/>
      <dgm:t>
        <a:bodyPr/>
        <a:lstStyle/>
        <a:p>
          <a:r>
            <a:rPr lang="ru-RU" dirty="0"/>
            <a:t>своевременно исполнять предписания государственных органов, контролирующих соблюдение трудового законодательства, а также выплачивать наложенные ими штрафы за различные нарушения;</a:t>
          </a:r>
          <a:endParaRPr lang="en-US" dirty="0"/>
        </a:p>
      </dgm:t>
    </dgm:pt>
    <dgm:pt modelId="{81CF31A5-1FF6-4A0E-B32E-323C28371901}" type="parTrans" cxnId="{002F2ADD-DF82-41A2-A028-5A6292EBBCA2}">
      <dgm:prSet/>
      <dgm:spPr/>
      <dgm:t>
        <a:bodyPr/>
        <a:lstStyle/>
        <a:p>
          <a:endParaRPr lang="en-US"/>
        </a:p>
      </dgm:t>
    </dgm:pt>
    <dgm:pt modelId="{ED2ECB3F-64DE-4C85-8E06-F2F334EA84D5}" type="sibTrans" cxnId="{002F2ADD-DF82-41A2-A028-5A6292EBBCA2}">
      <dgm:prSet/>
      <dgm:spPr/>
      <dgm:t>
        <a:bodyPr/>
        <a:lstStyle/>
        <a:p>
          <a:endParaRPr lang="en-US"/>
        </a:p>
      </dgm:t>
    </dgm:pt>
    <dgm:pt modelId="{E197AC18-ED5F-47DD-A7ED-745F85B273C0}" type="pres">
      <dgm:prSet presAssocID="{7605B58B-1052-4B78-AF77-D8C653B937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80E16-F158-4E73-A6C2-794F2696A0B2}" type="pres">
      <dgm:prSet presAssocID="{AB2014B2-55B9-494B-B8AD-EED2AB8F5AB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582D8-F558-4E76-8C02-B5981E4282A1}" type="pres">
      <dgm:prSet presAssocID="{B181D3AF-0A98-4975-B887-B97E5583DF37}" presName="spacer" presStyleCnt="0"/>
      <dgm:spPr/>
    </dgm:pt>
    <dgm:pt modelId="{DE3E26FD-A686-4FFC-8174-DF89F7E9DFCE}" type="pres">
      <dgm:prSet presAssocID="{2C07AE12-99DC-4C7E-9753-6BE1095A80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0C70A-4334-4EFE-9F78-BEDD08C41AF5}" type="pres">
      <dgm:prSet presAssocID="{5416C6E3-66AF-49D0-B26A-BE04B0D0D6D4}" presName="spacer" presStyleCnt="0"/>
      <dgm:spPr/>
    </dgm:pt>
    <dgm:pt modelId="{B6B06463-ED26-4B4C-9E23-763BC9DD6D72}" type="pres">
      <dgm:prSet presAssocID="{668D97F5-3D66-4916-83FC-4622CA067F8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E39F4-7445-4C2F-8F6C-32CF94DEF21C}" type="pres">
      <dgm:prSet presAssocID="{3740900E-BFA4-413C-9044-68D00F6BBC22}" presName="spacer" presStyleCnt="0"/>
      <dgm:spPr/>
    </dgm:pt>
    <dgm:pt modelId="{A8A23B4F-598E-4612-B395-EE7B9C72CD62}" type="pres">
      <dgm:prSet presAssocID="{506A222D-E022-4D09-820F-5C99C4077F3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8BACC-0669-4AB2-A83A-42AE052C7CC4}" type="pres">
      <dgm:prSet presAssocID="{AFE4D9A2-19BB-4A9B-948A-4E0457FF2540}" presName="spacer" presStyleCnt="0"/>
      <dgm:spPr/>
    </dgm:pt>
    <dgm:pt modelId="{9E473118-4935-43AB-ABE5-DA195A82E9ED}" type="pres">
      <dgm:prSet presAssocID="{06B0EBCD-00F5-47AD-953D-27F4DCFAF2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21DB8-6229-4F28-99DA-BA1BDE8AEC0E}" type="presOf" srcId="{7605B58B-1052-4B78-AF77-D8C653B93717}" destId="{E197AC18-ED5F-47DD-A7ED-745F85B273C0}" srcOrd="0" destOrd="0" presId="urn:microsoft.com/office/officeart/2005/8/layout/vList2"/>
    <dgm:cxn modelId="{0F802885-EDDF-4BDE-A0BB-CE0EBC3827CA}" type="presOf" srcId="{506A222D-E022-4D09-820F-5C99C4077F32}" destId="{A8A23B4F-598E-4612-B395-EE7B9C72CD62}" srcOrd="0" destOrd="0" presId="urn:microsoft.com/office/officeart/2005/8/layout/vList2"/>
    <dgm:cxn modelId="{20B65D79-4A77-4BCE-86DA-7582A65F26E9}" srcId="{7605B58B-1052-4B78-AF77-D8C653B93717}" destId="{506A222D-E022-4D09-820F-5C99C4077F32}" srcOrd="3" destOrd="0" parTransId="{CB426F38-37CF-4334-BEA6-BA0E330D9E28}" sibTransId="{AFE4D9A2-19BB-4A9B-948A-4E0457FF2540}"/>
    <dgm:cxn modelId="{10CFCB9D-FD96-41EB-B4BA-81BD9FDCD9A0}" type="presOf" srcId="{06B0EBCD-00F5-47AD-953D-27F4DCFAF2DA}" destId="{9E473118-4935-43AB-ABE5-DA195A82E9ED}" srcOrd="0" destOrd="0" presId="urn:microsoft.com/office/officeart/2005/8/layout/vList2"/>
    <dgm:cxn modelId="{002F2ADD-DF82-41A2-A028-5A6292EBBCA2}" srcId="{7605B58B-1052-4B78-AF77-D8C653B93717}" destId="{06B0EBCD-00F5-47AD-953D-27F4DCFAF2DA}" srcOrd="4" destOrd="0" parTransId="{81CF31A5-1FF6-4A0E-B32E-323C28371901}" sibTransId="{ED2ECB3F-64DE-4C85-8E06-F2F334EA84D5}"/>
    <dgm:cxn modelId="{78569B09-0DC7-4A9C-BCF5-9A562E228DB9}" srcId="{7605B58B-1052-4B78-AF77-D8C653B93717}" destId="{668D97F5-3D66-4916-83FC-4622CA067F82}" srcOrd="2" destOrd="0" parTransId="{9E19DD62-1ECC-439A-A101-BCB2A85170C1}" sibTransId="{3740900E-BFA4-413C-9044-68D00F6BBC22}"/>
    <dgm:cxn modelId="{B393912E-D298-4C67-8EC2-066CBEF2CC06}" srcId="{7605B58B-1052-4B78-AF77-D8C653B93717}" destId="{AB2014B2-55B9-494B-B8AD-EED2AB8F5AB0}" srcOrd="0" destOrd="0" parTransId="{7A4EEEB9-5F43-4D03-905B-B8A463D21622}" sibTransId="{B181D3AF-0A98-4975-B887-B97E5583DF37}"/>
    <dgm:cxn modelId="{F5854FC6-CDBB-471F-B47E-0E78A402EDD5}" srcId="{7605B58B-1052-4B78-AF77-D8C653B93717}" destId="{2C07AE12-99DC-4C7E-9753-6BE1095A8048}" srcOrd="1" destOrd="0" parTransId="{9BB67C8B-97C4-43C7-A375-8B6C945FF29D}" sibTransId="{5416C6E3-66AF-49D0-B26A-BE04B0D0D6D4}"/>
    <dgm:cxn modelId="{1CA2DEE4-4863-4310-80AF-1946200A1044}" type="presOf" srcId="{668D97F5-3D66-4916-83FC-4622CA067F82}" destId="{B6B06463-ED26-4B4C-9E23-763BC9DD6D72}" srcOrd="0" destOrd="0" presId="urn:microsoft.com/office/officeart/2005/8/layout/vList2"/>
    <dgm:cxn modelId="{633474FD-1598-40E6-B963-15DD273368E7}" type="presOf" srcId="{AB2014B2-55B9-494B-B8AD-EED2AB8F5AB0}" destId="{6FC80E16-F158-4E73-A6C2-794F2696A0B2}" srcOrd="0" destOrd="0" presId="urn:microsoft.com/office/officeart/2005/8/layout/vList2"/>
    <dgm:cxn modelId="{90D37F01-9C41-478B-8ED1-553F8508C269}" type="presOf" srcId="{2C07AE12-99DC-4C7E-9753-6BE1095A8048}" destId="{DE3E26FD-A686-4FFC-8174-DF89F7E9DFCE}" srcOrd="0" destOrd="0" presId="urn:microsoft.com/office/officeart/2005/8/layout/vList2"/>
    <dgm:cxn modelId="{ADB5A10E-413A-4279-87C7-037B99C8A6F7}" type="presParOf" srcId="{E197AC18-ED5F-47DD-A7ED-745F85B273C0}" destId="{6FC80E16-F158-4E73-A6C2-794F2696A0B2}" srcOrd="0" destOrd="0" presId="urn:microsoft.com/office/officeart/2005/8/layout/vList2"/>
    <dgm:cxn modelId="{B1B60EA5-8630-4E17-98D9-3C0956BCAE6E}" type="presParOf" srcId="{E197AC18-ED5F-47DD-A7ED-745F85B273C0}" destId="{83E582D8-F558-4E76-8C02-B5981E4282A1}" srcOrd="1" destOrd="0" presId="urn:microsoft.com/office/officeart/2005/8/layout/vList2"/>
    <dgm:cxn modelId="{F454F344-FCBB-4A1E-B635-440A80FE0F7F}" type="presParOf" srcId="{E197AC18-ED5F-47DD-A7ED-745F85B273C0}" destId="{DE3E26FD-A686-4FFC-8174-DF89F7E9DFCE}" srcOrd="2" destOrd="0" presId="urn:microsoft.com/office/officeart/2005/8/layout/vList2"/>
    <dgm:cxn modelId="{524CB68D-D416-437F-A08F-CC324319B8FB}" type="presParOf" srcId="{E197AC18-ED5F-47DD-A7ED-745F85B273C0}" destId="{DAB0C70A-4334-4EFE-9F78-BEDD08C41AF5}" srcOrd="3" destOrd="0" presId="urn:microsoft.com/office/officeart/2005/8/layout/vList2"/>
    <dgm:cxn modelId="{A96781DF-D598-493B-B8B6-B834D733B2D9}" type="presParOf" srcId="{E197AC18-ED5F-47DD-A7ED-745F85B273C0}" destId="{B6B06463-ED26-4B4C-9E23-763BC9DD6D72}" srcOrd="4" destOrd="0" presId="urn:microsoft.com/office/officeart/2005/8/layout/vList2"/>
    <dgm:cxn modelId="{4B910A81-AAEA-40F4-A503-DFCD9BCB3BB2}" type="presParOf" srcId="{E197AC18-ED5F-47DD-A7ED-745F85B273C0}" destId="{707E39F4-7445-4C2F-8F6C-32CF94DEF21C}" srcOrd="5" destOrd="0" presId="urn:microsoft.com/office/officeart/2005/8/layout/vList2"/>
    <dgm:cxn modelId="{9924E62A-959C-4DC2-A15B-5A9779B1292E}" type="presParOf" srcId="{E197AC18-ED5F-47DD-A7ED-745F85B273C0}" destId="{A8A23B4F-598E-4612-B395-EE7B9C72CD62}" srcOrd="6" destOrd="0" presId="urn:microsoft.com/office/officeart/2005/8/layout/vList2"/>
    <dgm:cxn modelId="{D3C84206-F174-48EE-BBF3-D6037E626167}" type="presParOf" srcId="{E197AC18-ED5F-47DD-A7ED-745F85B273C0}" destId="{27A8BACC-0669-4AB2-A83A-42AE052C7CC4}" srcOrd="7" destOrd="0" presId="urn:microsoft.com/office/officeart/2005/8/layout/vList2"/>
    <dgm:cxn modelId="{278C17AA-A356-4BFB-886E-F7A38F342926}" type="presParOf" srcId="{E197AC18-ED5F-47DD-A7ED-745F85B273C0}" destId="{9E473118-4935-43AB-ABE5-DA195A82E9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D907D-3F28-47F2-A5AE-DF0EE930236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A3BDD0-23DD-4BAA-80BB-AB9BDCAA50CA}">
      <dgm:prSet/>
      <dgm:spPr/>
      <dgm:t>
        <a:bodyPr/>
        <a:lstStyle/>
        <a:p>
          <a:r>
            <a:rPr lang="ru-RU"/>
            <a:t>рассматривать представления профсоюзных организаций о выявленных нарушениях трудового законодательства, принимать меры по их устранению; </a:t>
          </a:r>
          <a:endParaRPr lang="en-US"/>
        </a:p>
      </dgm:t>
    </dgm:pt>
    <dgm:pt modelId="{D9823F6F-6F86-464F-90B1-73E6446D5280}" type="parTrans" cxnId="{144FEB61-5736-48A3-88F4-326D3664E284}">
      <dgm:prSet/>
      <dgm:spPr/>
      <dgm:t>
        <a:bodyPr/>
        <a:lstStyle/>
        <a:p>
          <a:endParaRPr lang="en-US"/>
        </a:p>
      </dgm:t>
    </dgm:pt>
    <dgm:pt modelId="{35975C84-67F3-4573-9374-1026A725467C}" type="sibTrans" cxnId="{144FEB61-5736-48A3-88F4-326D3664E284}">
      <dgm:prSet/>
      <dgm:spPr/>
      <dgm:t>
        <a:bodyPr/>
        <a:lstStyle/>
        <a:p>
          <a:endParaRPr lang="en-US"/>
        </a:p>
      </dgm:t>
    </dgm:pt>
    <dgm:pt modelId="{F601C78B-E598-430A-BA40-841CBA9DA16C}">
      <dgm:prSet/>
      <dgm:spPr/>
      <dgm:t>
        <a:bodyPr/>
        <a:lstStyle/>
        <a:p>
          <a:r>
            <a:rPr lang="ru-RU"/>
            <a:t>создавать условия, обеспечивающие участие работников в управлении предприятием или организацией в формах, предусмотренных трудовым законодательством; </a:t>
          </a:r>
          <a:endParaRPr lang="en-US"/>
        </a:p>
      </dgm:t>
    </dgm:pt>
    <dgm:pt modelId="{AD25094F-2843-48E8-8A95-FF467D25E93F}" type="parTrans" cxnId="{98B9D2ED-A2DE-477C-9A99-05109FE04457}">
      <dgm:prSet/>
      <dgm:spPr/>
      <dgm:t>
        <a:bodyPr/>
        <a:lstStyle/>
        <a:p>
          <a:endParaRPr lang="en-US"/>
        </a:p>
      </dgm:t>
    </dgm:pt>
    <dgm:pt modelId="{25C43E87-4628-4308-BE72-B90979A68C78}" type="sibTrans" cxnId="{98B9D2ED-A2DE-477C-9A99-05109FE04457}">
      <dgm:prSet/>
      <dgm:spPr/>
      <dgm:t>
        <a:bodyPr/>
        <a:lstStyle/>
        <a:p>
          <a:endParaRPr lang="en-US"/>
        </a:p>
      </dgm:t>
    </dgm:pt>
    <dgm:pt modelId="{6DFE10CF-C9DA-42C9-940F-445008CC961D}">
      <dgm:prSet/>
      <dgm:spPr/>
      <dgm:t>
        <a:bodyPr/>
        <a:lstStyle/>
        <a:p>
          <a:r>
            <a:rPr lang="ru-RU"/>
            <a:t>обеспечивать бытовые нужды работников, связанные с исполнением трудовых обязанностей; </a:t>
          </a:r>
          <a:endParaRPr lang="en-US"/>
        </a:p>
      </dgm:t>
    </dgm:pt>
    <dgm:pt modelId="{B8C40760-BDDF-44CA-BBB8-0D9BD221E293}" type="parTrans" cxnId="{ABFECF69-CFA2-4F36-9BAE-80DD6F9DEE0F}">
      <dgm:prSet/>
      <dgm:spPr/>
      <dgm:t>
        <a:bodyPr/>
        <a:lstStyle/>
        <a:p>
          <a:endParaRPr lang="en-US"/>
        </a:p>
      </dgm:t>
    </dgm:pt>
    <dgm:pt modelId="{97D487EC-D66B-4DC4-A7DE-064458024994}" type="sibTrans" cxnId="{ABFECF69-CFA2-4F36-9BAE-80DD6F9DEE0F}">
      <dgm:prSet/>
      <dgm:spPr/>
      <dgm:t>
        <a:bodyPr/>
        <a:lstStyle/>
        <a:p>
          <a:endParaRPr lang="en-US"/>
        </a:p>
      </dgm:t>
    </dgm:pt>
    <dgm:pt modelId="{D3CED09E-FF9D-4F6F-B8FC-2BBD98564064}">
      <dgm:prSet/>
      <dgm:spPr/>
      <dgm:t>
        <a:bodyPr/>
        <a:lstStyle/>
        <a:p>
          <a:r>
            <a:rPr lang="ru-RU"/>
            <a:t>осуществлять обязательное социальное страхование работников;</a:t>
          </a:r>
          <a:endParaRPr lang="en-US"/>
        </a:p>
      </dgm:t>
    </dgm:pt>
    <dgm:pt modelId="{D046AD3E-257D-40E9-A786-927556F56498}" type="parTrans" cxnId="{1AE62377-332C-4392-B11A-B2B968C048A2}">
      <dgm:prSet/>
      <dgm:spPr/>
      <dgm:t>
        <a:bodyPr/>
        <a:lstStyle/>
        <a:p>
          <a:endParaRPr lang="en-US"/>
        </a:p>
      </dgm:t>
    </dgm:pt>
    <dgm:pt modelId="{3996AAD4-CF6D-40FC-94EE-6A8F8FCB7CFA}" type="sibTrans" cxnId="{1AE62377-332C-4392-B11A-B2B968C048A2}">
      <dgm:prSet/>
      <dgm:spPr/>
      <dgm:t>
        <a:bodyPr/>
        <a:lstStyle/>
        <a:p>
          <a:endParaRPr lang="en-US"/>
        </a:p>
      </dgm:t>
    </dgm:pt>
    <dgm:pt modelId="{7BA4E5E9-E064-4432-A1A7-87E3D5211B27}">
      <dgm:prSet/>
      <dgm:spPr/>
      <dgm:t>
        <a:bodyPr/>
        <a:lstStyle/>
        <a:p>
          <a:r>
            <a:rPr lang="ru-RU"/>
            <a:t>возмещать вред, причиненный работникам в связи с исполнением трудовых обязанностей</a:t>
          </a:r>
          <a:endParaRPr lang="en-US"/>
        </a:p>
      </dgm:t>
    </dgm:pt>
    <dgm:pt modelId="{AD2B8B86-9E55-425C-A36C-637772AFB7C7}" type="parTrans" cxnId="{0A38B075-5864-457D-A0B9-8FFEE3CBCA17}">
      <dgm:prSet/>
      <dgm:spPr/>
      <dgm:t>
        <a:bodyPr/>
        <a:lstStyle/>
        <a:p>
          <a:endParaRPr lang="en-US"/>
        </a:p>
      </dgm:t>
    </dgm:pt>
    <dgm:pt modelId="{F6712F8F-F6A7-4AF4-A7D8-B26112FD3AAF}" type="sibTrans" cxnId="{0A38B075-5864-457D-A0B9-8FFEE3CBCA17}">
      <dgm:prSet/>
      <dgm:spPr/>
      <dgm:t>
        <a:bodyPr/>
        <a:lstStyle/>
        <a:p>
          <a:endParaRPr lang="en-US"/>
        </a:p>
      </dgm:t>
    </dgm:pt>
    <dgm:pt modelId="{48E77E1D-7005-4D45-9511-6CB5A6814DFD}" type="pres">
      <dgm:prSet presAssocID="{6ECD907D-3F28-47F2-A5AE-DF0EE9302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AB172-6B22-4C26-90EE-4AC0B241CF8C}" type="pres">
      <dgm:prSet presAssocID="{3BA3BDD0-23DD-4BAA-80BB-AB9BDCAA50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486C2-B63B-4DB5-9839-E99F99D398B0}" type="pres">
      <dgm:prSet presAssocID="{35975C84-67F3-4573-9374-1026A725467C}" presName="spacer" presStyleCnt="0"/>
      <dgm:spPr/>
    </dgm:pt>
    <dgm:pt modelId="{9DC08A22-06C4-44C2-85C7-86B70DABBD8D}" type="pres">
      <dgm:prSet presAssocID="{F601C78B-E598-430A-BA40-841CBA9DA16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E9FC-C11A-40E5-BFD0-F11BF8063049}" type="pres">
      <dgm:prSet presAssocID="{25C43E87-4628-4308-BE72-B90979A68C78}" presName="spacer" presStyleCnt="0"/>
      <dgm:spPr/>
    </dgm:pt>
    <dgm:pt modelId="{82F80B59-5BD4-4500-9C5E-CF9FA4481612}" type="pres">
      <dgm:prSet presAssocID="{6DFE10CF-C9DA-42C9-940F-445008CC961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0393E-A86D-48A2-947F-11BB100BF28F}" type="pres">
      <dgm:prSet presAssocID="{97D487EC-D66B-4DC4-A7DE-064458024994}" presName="spacer" presStyleCnt="0"/>
      <dgm:spPr/>
    </dgm:pt>
    <dgm:pt modelId="{5E155596-88F8-490B-B72C-35752A430B8F}" type="pres">
      <dgm:prSet presAssocID="{D3CED09E-FF9D-4F6F-B8FC-2BBD985640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B11D2-19FB-4144-B720-A5914286521E}" type="pres">
      <dgm:prSet presAssocID="{3996AAD4-CF6D-40FC-94EE-6A8F8FCB7CFA}" presName="spacer" presStyleCnt="0"/>
      <dgm:spPr/>
    </dgm:pt>
    <dgm:pt modelId="{8D361D09-FAB4-41D0-9C17-618E2EB08B3E}" type="pres">
      <dgm:prSet presAssocID="{7BA4E5E9-E064-4432-A1A7-87E3D5211B2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135F2F-B482-45F7-9248-D2B3EBB4D58C}" type="presOf" srcId="{F601C78B-E598-430A-BA40-841CBA9DA16C}" destId="{9DC08A22-06C4-44C2-85C7-86B70DABBD8D}" srcOrd="0" destOrd="0" presId="urn:microsoft.com/office/officeart/2005/8/layout/vList2"/>
    <dgm:cxn modelId="{36E982CB-8245-44F5-ADD1-EA6170EAF95C}" type="presOf" srcId="{6DFE10CF-C9DA-42C9-940F-445008CC961D}" destId="{82F80B59-5BD4-4500-9C5E-CF9FA4481612}" srcOrd="0" destOrd="0" presId="urn:microsoft.com/office/officeart/2005/8/layout/vList2"/>
    <dgm:cxn modelId="{5C51B415-1FC0-41A9-8DD2-EC6D15FEDC23}" type="presOf" srcId="{7BA4E5E9-E064-4432-A1A7-87E3D5211B27}" destId="{8D361D09-FAB4-41D0-9C17-618E2EB08B3E}" srcOrd="0" destOrd="0" presId="urn:microsoft.com/office/officeart/2005/8/layout/vList2"/>
    <dgm:cxn modelId="{ABFECF69-CFA2-4F36-9BAE-80DD6F9DEE0F}" srcId="{6ECD907D-3F28-47F2-A5AE-DF0EE930236B}" destId="{6DFE10CF-C9DA-42C9-940F-445008CC961D}" srcOrd="2" destOrd="0" parTransId="{B8C40760-BDDF-44CA-BBB8-0D9BD221E293}" sibTransId="{97D487EC-D66B-4DC4-A7DE-064458024994}"/>
    <dgm:cxn modelId="{2D45E968-13A2-449F-80C5-2E8404F79375}" type="presOf" srcId="{D3CED09E-FF9D-4F6F-B8FC-2BBD98564064}" destId="{5E155596-88F8-490B-B72C-35752A430B8F}" srcOrd="0" destOrd="0" presId="urn:microsoft.com/office/officeart/2005/8/layout/vList2"/>
    <dgm:cxn modelId="{98B9D2ED-A2DE-477C-9A99-05109FE04457}" srcId="{6ECD907D-3F28-47F2-A5AE-DF0EE930236B}" destId="{F601C78B-E598-430A-BA40-841CBA9DA16C}" srcOrd="1" destOrd="0" parTransId="{AD25094F-2843-48E8-8A95-FF467D25E93F}" sibTransId="{25C43E87-4628-4308-BE72-B90979A68C78}"/>
    <dgm:cxn modelId="{1AE62377-332C-4392-B11A-B2B968C048A2}" srcId="{6ECD907D-3F28-47F2-A5AE-DF0EE930236B}" destId="{D3CED09E-FF9D-4F6F-B8FC-2BBD98564064}" srcOrd="3" destOrd="0" parTransId="{D046AD3E-257D-40E9-A786-927556F56498}" sibTransId="{3996AAD4-CF6D-40FC-94EE-6A8F8FCB7CFA}"/>
    <dgm:cxn modelId="{43B67041-1880-49FA-8A9B-B3AD15962BA5}" type="presOf" srcId="{3BA3BDD0-23DD-4BAA-80BB-AB9BDCAA50CA}" destId="{681AB172-6B22-4C26-90EE-4AC0B241CF8C}" srcOrd="0" destOrd="0" presId="urn:microsoft.com/office/officeart/2005/8/layout/vList2"/>
    <dgm:cxn modelId="{0A38B075-5864-457D-A0B9-8FFEE3CBCA17}" srcId="{6ECD907D-3F28-47F2-A5AE-DF0EE930236B}" destId="{7BA4E5E9-E064-4432-A1A7-87E3D5211B27}" srcOrd="4" destOrd="0" parTransId="{AD2B8B86-9E55-425C-A36C-637772AFB7C7}" sibTransId="{F6712F8F-F6A7-4AF4-A7D8-B26112FD3AAF}"/>
    <dgm:cxn modelId="{8080C353-26E2-4FE9-92A7-008CDFB61016}" type="presOf" srcId="{6ECD907D-3F28-47F2-A5AE-DF0EE930236B}" destId="{48E77E1D-7005-4D45-9511-6CB5A6814DFD}" srcOrd="0" destOrd="0" presId="urn:microsoft.com/office/officeart/2005/8/layout/vList2"/>
    <dgm:cxn modelId="{144FEB61-5736-48A3-88F4-326D3664E284}" srcId="{6ECD907D-3F28-47F2-A5AE-DF0EE930236B}" destId="{3BA3BDD0-23DD-4BAA-80BB-AB9BDCAA50CA}" srcOrd="0" destOrd="0" parTransId="{D9823F6F-6F86-464F-90B1-73E6446D5280}" sibTransId="{35975C84-67F3-4573-9374-1026A725467C}"/>
    <dgm:cxn modelId="{65FD84B4-13C3-4FEA-AB9C-1226481CA5D4}" type="presParOf" srcId="{48E77E1D-7005-4D45-9511-6CB5A6814DFD}" destId="{681AB172-6B22-4C26-90EE-4AC0B241CF8C}" srcOrd="0" destOrd="0" presId="urn:microsoft.com/office/officeart/2005/8/layout/vList2"/>
    <dgm:cxn modelId="{0843DC79-6DEE-4C40-97EC-8ED96BD6B2D4}" type="presParOf" srcId="{48E77E1D-7005-4D45-9511-6CB5A6814DFD}" destId="{466486C2-B63B-4DB5-9839-E99F99D398B0}" srcOrd="1" destOrd="0" presId="urn:microsoft.com/office/officeart/2005/8/layout/vList2"/>
    <dgm:cxn modelId="{9B111F72-7D84-4164-814A-8FA36F47F8A7}" type="presParOf" srcId="{48E77E1D-7005-4D45-9511-6CB5A6814DFD}" destId="{9DC08A22-06C4-44C2-85C7-86B70DABBD8D}" srcOrd="2" destOrd="0" presId="urn:microsoft.com/office/officeart/2005/8/layout/vList2"/>
    <dgm:cxn modelId="{A246F6BE-2E35-4782-8691-F96F8D7FCF8F}" type="presParOf" srcId="{48E77E1D-7005-4D45-9511-6CB5A6814DFD}" destId="{B764E9FC-C11A-40E5-BFD0-F11BF8063049}" srcOrd="3" destOrd="0" presId="urn:microsoft.com/office/officeart/2005/8/layout/vList2"/>
    <dgm:cxn modelId="{592E6A8D-F443-42A6-91EA-F05B04CF9051}" type="presParOf" srcId="{48E77E1D-7005-4D45-9511-6CB5A6814DFD}" destId="{82F80B59-5BD4-4500-9C5E-CF9FA4481612}" srcOrd="4" destOrd="0" presId="urn:microsoft.com/office/officeart/2005/8/layout/vList2"/>
    <dgm:cxn modelId="{9B225670-33BC-4CA1-995D-DA4F48548E61}" type="presParOf" srcId="{48E77E1D-7005-4D45-9511-6CB5A6814DFD}" destId="{AFA0393E-A86D-48A2-947F-11BB100BF28F}" srcOrd="5" destOrd="0" presId="urn:microsoft.com/office/officeart/2005/8/layout/vList2"/>
    <dgm:cxn modelId="{61AC9E63-1B06-496A-AE24-48F36811D2B2}" type="presParOf" srcId="{48E77E1D-7005-4D45-9511-6CB5A6814DFD}" destId="{5E155596-88F8-490B-B72C-35752A430B8F}" srcOrd="6" destOrd="0" presId="urn:microsoft.com/office/officeart/2005/8/layout/vList2"/>
    <dgm:cxn modelId="{EA678D84-C142-4FE1-BFEA-011AD2B47C89}" type="presParOf" srcId="{48E77E1D-7005-4D45-9511-6CB5A6814DFD}" destId="{414B11D2-19FB-4144-B720-A5914286521E}" srcOrd="7" destOrd="0" presId="urn:microsoft.com/office/officeart/2005/8/layout/vList2"/>
    <dgm:cxn modelId="{57CE62D0-3B89-4D2C-8896-69B7A3D9A9A4}" type="presParOf" srcId="{48E77E1D-7005-4D45-9511-6CB5A6814DFD}" destId="{8D361D09-FAB4-41D0-9C17-618E2EB08B3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2DBC1-B2F6-484B-9144-703C68BC7899}">
      <dsp:nvSpPr>
        <dsp:cNvPr id="0" name=""/>
        <dsp:cNvSpPr/>
      </dsp:nvSpPr>
      <dsp:spPr>
        <a:xfrm rot="5400000">
          <a:off x="2884759" y="110607"/>
          <a:ext cx="3767304" cy="448791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соблюдать трудовое законодательство и иные нормативные правовые акты, содержащие нормы трудового права, локальные нормативные акты, условия коллективного договора, соглашений и трудовых договоров;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предоставлять гражданам работу, обусловленную трудовым договором;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обеспечивать безопасность и условия труда, соответствующие государственным нормативным требованиям; 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обеспечивать работников оборудованием, инструментами, технической документацией и иными средствами, необходимыми для исполнения ими трудовых обязанностей;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/>
            <a:t>начислять работникам равную оплату за равноценный труд</a:t>
          </a:r>
          <a:endParaRPr lang="en-US" sz="1400" kern="1200"/>
        </a:p>
      </dsp:txBody>
      <dsp:txXfrm rot="-5400000">
        <a:off x="2524454" y="654818"/>
        <a:ext cx="4304011" cy="3399494"/>
      </dsp:txXfrm>
    </dsp:sp>
    <dsp:sp modelId="{C7C46095-1610-423D-96BD-472E9DFD9110}">
      <dsp:nvSpPr>
        <dsp:cNvPr id="0" name=""/>
        <dsp:cNvSpPr/>
      </dsp:nvSpPr>
      <dsp:spPr>
        <a:xfrm>
          <a:off x="0" y="0"/>
          <a:ext cx="2524453" cy="47091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Статья 22 Трудового кодекса РФ установила основные обязанности работодателя. В соответствии со своим правовым статусом он должен: </a:t>
          </a:r>
          <a:endParaRPr lang="en-US" sz="2400" kern="1200"/>
        </a:p>
      </dsp:txBody>
      <dsp:txXfrm>
        <a:off x="123234" y="123234"/>
        <a:ext cx="2277985" cy="44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80E16-F158-4E73-A6C2-794F2696A0B2}">
      <dsp:nvSpPr>
        <dsp:cNvPr id="0" name=""/>
        <dsp:cNvSpPr/>
      </dsp:nvSpPr>
      <dsp:spPr>
        <a:xfrm>
          <a:off x="0" y="52912"/>
          <a:ext cx="1026160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своевременно и в полном размере выплачивать причитающуюся работникам заработную плату; </a:t>
          </a:r>
          <a:endParaRPr lang="en-US" sz="1700" kern="1200"/>
        </a:p>
      </dsp:txBody>
      <dsp:txXfrm>
        <a:off x="32967" y="85879"/>
        <a:ext cx="10195668" cy="609393"/>
      </dsp:txXfrm>
    </dsp:sp>
    <dsp:sp modelId="{DE3E26FD-A686-4FFC-8174-DF89F7E9DFCE}">
      <dsp:nvSpPr>
        <dsp:cNvPr id="0" name=""/>
        <dsp:cNvSpPr/>
      </dsp:nvSpPr>
      <dsp:spPr>
        <a:xfrm>
          <a:off x="0" y="777200"/>
          <a:ext cx="1026160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вести переговоры и заключать коллективный договор в порядке, установленном трудовым законодательством; </a:t>
          </a:r>
          <a:endParaRPr lang="en-US" sz="1700" kern="1200"/>
        </a:p>
      </dsp:txBody>
      <dsp:txXfrm>
        <a:off x="32967" y="810167"/>
        <a:ext cx="10195668" cy="609393"/>
      </dsp:txXfrm>
    </dsp:sp>
    <dsp:sp modelId="{B6B06463-ED26-4B4C-9E23-763BC9DD6D72}">
      <dsp:nvSpPr>
        <dsp:cNvPr id="0" name=""/>
        <dsp:cNvSpPr/>
      </dsp:nvSpPr>
      <dsp:spPr>
        <a:xfrm>
          <a:off x="0" y="1501487"/>
          <a:ext cx="1026160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предоставлять профсоюзным организациям полную и достоверную информацию, необходимую для заключения коллективного договора и контроля за его исполнением; </a:t>
          </a:r>
          <a:endParaRPr lang="en-US" sz="1700" kern="1200" dirty="0"/>
        </a:p>
      </dsp:txBody>
      <dsp:txXfrm>
        <a:off x="32967" y="1534454"/>
        <a:ext cx="10195668" cy="609393"/>
      </dsp:txXfrm>
    </dsp:sp>
    <dsp:sp modelId="{A8A23B4F-598E-4612-B395-EE7B9C72CD62}">
      <dsp:nvSpPr>
        <dsp:cNvPr id="0" name=""/>
        <dsp:cNvSpPr/>
      </dsp:nvSpPr>
      <dsp:spPr>
        <a:xfrm>
          <a:off x="0" y="2225775"/>
          <a:ext cx="1026160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знакомить работников с принимаемыми локальными нормативными актами, непосредственно связанными с их трудовой деятельностью;</a:t>
          </a:r>
          <a:endParaRPr lang="en-US" sz="1700" kern="1200" dirty="0"/>
        </a:p>
      </dsp:txBody>
      <dsp:txXfrm>
        <a:off x="32967" y="2258742"/>
        <a:ext cx="10195668" cy="609393"/>
      </dsp:txXfrm>
    </dsp:sp>
    <dsp:sp modelId="{9E473118-4935-43AB-ABE5-DA195A82E9ED}">
      <dsp:nvSpPr>
        <dsp:cNvPr id="0" name=""/>
        <dsp:cNvSpPr/>
      </dsp:nvSpPr>
      <dsp:spPr>
        <a:xfrm>
          <a:off x="0" y="2950062"/>
          <a:ext cx="1026160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своевременно исполнять предписания государственных органов, контролирующих соблюдение трудового законодательства, а также выплачивать наложенные ими штрафы за различные нарушения;</a:t>
          </a:r>
          <a:endParaRPr lang="en-US" sz="1700" kern="1200" dirty="0"/>
        </a:p>
      </dsp:txBody>
      <dsp:txXfrm>
        <a:off x="32967" y="2983029"/>
        <a:ext cx="10195668" cy="60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B172-6B22-4C26-90EE-4AC0B241CF8C}">
      <dsp:nvSpPr>
        <dsp:cNvPr id="0" name=""/>
        <dsp:cNvSpPr/>
      </dsp:nvSpPr>
      <dsp:spPr>
        <a:xfrm>
          <a:off x="0" y="62805"/>
          <a:ext cx="701237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рассматривать представления профсоюзных организаций о выявленных нарушениях трудового законодательства, принимать меры по их устранению; </a:t>
          </a:r>
          <a:endParaRPr lang="en-US" sz="1600" kern="1200"/>
        </a:p>
      </dsp:txBody>
      <dsp:txXfrm>
        <a:off x="42950" y="105755"/>
        <a:ext cx="6926470" cy="793940"/>
      </dsp:txXfrm>
    </dsp:sp>
    <dsp:sp modelId="{9DC08A22-06C4-44C2-85C7-86B70DABBD8D}">
      <dsp:nvSpPr>
        <dsp:cNvPr id="0" name=""/>
        <dsp:cNvSpPr/>
      </dsp:nvSpPr>
      <dsp:spPr>
        <a:xfrm>
          <a:off x="0" y="988725"/>
          <a:ext cx="701237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создавать условия, обеспечивающие участие работников в управлении предприятием или организацией в формах, предусмотренных трудовым законодательством; </a:t>
          </a:r>
          <a:endParaRPr lang="en-US" sz="1600" kern="1200"/>
        </a:p>
      </dsp:txBody>
      <dsp:txXfrm>
        <a:off x="42950" y="1031675"/>
        <a:ext cx="6926470" cy="793940"/>
      </dsp:txXfrm>
    </dsp:sp>
    <dsp:sp modelId="{82F80B59-5BD4-4500-9C5E-CF9FA4481612}">
      <dsp:nvSpPr>
        <dsp:cNvPr id="0" name=""/>
        <dsp:cNvSpPr/>
      </dsp:nvSpPr>
      <dsp:spPr>
        <a:xfrm>
          <a:off x="0" y="1914645"/>
          <a:ext cx="701237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обеспечивать бытовые нужды работников, связанные с исполнением трудовых обязанностей; </a:t>
          </a:r>
          <a:endParaRPr lang="en-US" sz="1600" kern="1200"/>
        </a:p>
      </dsp:txBody>
      <dsp:txXfrm>
        <a:off x="42950" y="1957595"/>
        <a:ext cx="6926470" cy="793940"/>
      </dsp:txXfrm>
    </dsp:sp>
    <dsp:sp modelId="{5E155596-88F8-490B-B72C-35752A430B8F}">
      <dsp:nvSpPr>
        <dsp:cNvPr id="0" name=""/>
        <dsp:cNvSpPr/>
      </dsp:nvSpPr>
      <dsp:spPr>
        <a:xfrm>
          <a:off x="0" y="2840565"/>
          <a:ext cx="701237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осуществлять обязательное социальное страхование работников;</a:t>
          </a:r>
          <a:endParaRPr lang="en-US" sz="1600" kern="1200"/>
        </a:p>
      </dsp:txBody>
      <dsp:txXfrm>
        <a:off x="42950" y="2883515"/>
        <a:ext cx="6926470" cy="793940"/>
      </dsp:txXfrm>
    </dsp:sp>
    <dsp:sp modelId="{8D361D09-FAB4-41D0-9C17-618E2EB08B3E}">
      <dsp:nvSpPr>
        <dsp:cNvPr id="0" name=""/>
        <dsp:cNvSpPr/>
      </dsp:nvSpPr>
      <dsp:spPr>
        <a:xfrm>
          <a:off x="0" y="3766485"/>
          <a:ext cx="7012370" cy="879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возмещать вред, причиненный работникам в связи с исполнением трудовых обязанностей</a:t>
          </a:r>
          <a:endParaRPr lang="en-US" sz="1600" kern="1200"/>
        </a:p>
      </dsp:txBody>
      <dsp:txXfrm>
        <a:off x="42950" y="3809435"/>
        <a:ext cx="6926470" cy="793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D72DD07-9A35-41D0-B6C2-1B43E2C5F3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5C9836-B442-4DFE-BB88-CD4CE06C03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8618-46C5-4005-B2A4-D9B7DBE41303}" type="datetime1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2B44FDC-85D0-46C9-A513-44C6794F1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D67F04-C3D9-4964-ADEE-4E7B57675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E40C-5680-4BFB-B6EB-EA7F0524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2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5A976-2D65-43F8-8DEB-A32BAA33DF58}" type="datetime1">
              <a:rPr lang="ru-RU" smtClean="0"/>
              <a:pPr/>
              <a:t>04.12.2025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38BE-87D6-4E77-8D8D-7E7EFF7A46F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2551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338BE-87D6-4E77-8D8D-7E7EFF7A46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6206D58-A478-4A00-83DB-57865B230531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CB2C70-7393-4F71-A20D-172B0A6ACBD3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DEA7519-94F3-4DD2-884D-8488D6BE888D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7E7803-3969-4287-9281-CA65EFE20189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78C2CF4-A795-444A-A8AC-F393FECD33D4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EAE068-D8B7-46C7-A34F-1ABF57939AAA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5125E9-A6D9-46E8-BF28-191CFD08D0DA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AD33EB-EA3B-433F-A8A1-1FF5AB9723B9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94B6E2-35A3-4BCF-B7F5-2B5120173F9C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9B5A8A-4DB7-47B9-ABF8-58CA8B6065D3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31B74-5929-48C5-BB08-BE8BEA40EDB0}" type="datetime1">
              <a:rPr lang="ru-RU" noProof="0" smtClean="0"/>
              <a:t>04.12.2025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1DB829C-4AFA-4223-B5BB-FE7E058821DF}" type="datetime1">
              <a:rPr lang="ru-RU" noProof="0" smtClean="0"/>
              <a:t>04.12.2025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ru-RU" sz="4400" dirty="0">
                <a:latin typeface="Calibri"/>
                <a:cs typeface="Calibri"/>
              </a:rPr>
              <a:t>Обязанности работодателя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F28DDD-9641-43BA-944D-79B068705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2AA2954-062E-4B72-A97B-0B066FB15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0CA29A6-E0B1-40CD-ADF7-7B8E932A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DD5F866-AD72-475A-B6C6-54E4577D4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02BAD4C-6EA9-4F10-92D4-A1C8C53DA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31A04A18-C9A4-E4B2-CB1A-82C3C1CF1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25389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" name="Рисунок 39">
            <a:extLst>
              <a:ext uri="{FF2B5EF4-FFF2-40B4-BE49-F238E27FC236}">
                <a16:creationId xmlns:a16="http://schemas.microsoft.com/office/drawing/2014/main" xmlns="" id="{2CBA9E17-E39D-FD5A-0D3C-5C4ADAE0B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10" y="1876929"/>
            <a:ext cx="3821501" cy="40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59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885BAD-3B1F-D923-55DB-BFD80FB37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orbel"/>
              </a:rPr>
              <a:t>Одной из целей действующего трудового законодательства является защита прав работодателей. </a:t>
            </a:r>
            <a:endParaRPr lang="ru-RU" sz="240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orbel"/>
              </a:rPr>
              <a:t>Трудовой кодекс РФ создает условия, необходимые для достижения оптимального баланса между интересами субъектов трудового права, деятельность которых тесно взаимосвязана. Работодатели относительно самостоятельны в процессе регулирования трудовых отношений, у них широкие полномочия, но и не менее значительный список обязанностей. </a:t>
            </a:r>
            <a:endParaRPr lang="ru-RU" sz="2400">
              <a:latin typeface="Corbel"/>
            </a:endParaRP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2864484-6061-FCE6-B562-597A4A84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5" r="3300" b="1"/>
          <a:stretch/>
        </p:blipFill>
        <p:spPr>
          <a:xfrm>
            <a:off x="7568177" y="-1"/>
            <a:ext cx="4623812" cy="3381502"/>
          </a:xfrm>
          <a:prstGeom prst="rect">
            <a:avLst/>
          </a:prstGeom>
        </p:spPr>
      </p:pic>
      <p:pic>
        <p:nvPicPr>
          <p:cNvPr id="4" name="Рисунок 4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4081ED5-E287-4E6D-5BC3-78C5D9A46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23" r="368" b="2"/>
          <a:stretch/>
        </p:blipFill>
        <p:spPr>
          <a:xfrm>
            <a:off x="7571362" y="3476499"/>
            <a:ext cx="4620649" cy="3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897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41E7DC-C148-4A95-AF2B-D613C2820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FB3E502-7B9D-4CC2-AEF1-61E35D08E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3DFB63-5ACC-44EB-A0A9-33D0ADA3E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E8EEB17-6854-39B2-89E9-9505463B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3" y="700155"/>
            <a:ext cx="11110821" cy="61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199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79A26B8-6C4E-452B-ADD3-ED324A7AB7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03E4FEE-2E6A-44AB-B6BA-C1AD0CD6D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560581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17EB59-13B3-43DA-9B91-A7CC174A6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4318" y="457200"/>
            <a:ext cx="5600007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B4167E1-E2B0-4192-8DA2-6967DDFF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14407"/>
            <a:ext cx="560996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4" descr="Изображение выглядит как человек, костюм, одежда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CEDAB0A-7A6D-3C91-CC70-EC52EEFC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14" y="1860181"/>
            <a:ext cx="4674492" cy="312022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537E70-9196-C533-CED9-FA5E76460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440" y="1405838"/>
            <a:ext cx="5234768" cy="4498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orbel"/>
              </a:rPr>
              <a:t>Работодатель – это многогранная фигура. Он выступает не только стороной трудового договора, но и участником различных правоотношений. Одновременно работодатель является и лицом, обеспечивающим реализацию гражданами права на труд и социальное обеспечение, и налоговым агентом, поскольку обязан своевременно перечислять в госбюджет налоговые отчисления сотрудников.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151597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1A8AF9B1-7D64-4564-969F-CB2B27ED9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остюм,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DAFAB26-7F67-7FB6-449F-02C377F1F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0" r="9496" b="20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xmlns="" id="{8D854759-2D3E-4B54-A780-D84D49E80F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59856EA-FC8A-44D1-BC3D-2B8EDD0C86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C1038B56-933B-44DD-AF10-63436FCCFB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8302F2-C6C9-DB2E-E3C3-2B649642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68" y="633145"/>
            <a:ext cx="3412067" cy="1372177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  <a:latin typeface="Corbel"/>
              </a:rPr>
              <a:t>Работодатель как субъект трудового права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C8E833-E26D-A8B0-B8E5-4DDCB1185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20" y="1834552"/>
            <a:ext cx="3702620" cy="47865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400" dirty="0">
                <a:solidFill>
                  <a:srgbClr val="FFFFFF"/>
                </a:solidFill>
                <a:latin typeface="Corbel"/>
              </a:rPr>
              <a:t>Как правило, работодателями выступают организации любой формы собственности, заключающие с гражданами трудовые договоры, предоставляющие им определенную работу. Это могут быть как государственные, муниципальные, коммерческие организации, так и индивидуальные предприниматели. </a:t>
            </a:r>
            <a:endParaRPr lang="ru-RU" sz="140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>
                <a:solidFill>
                  <a:srgbClr val="FFFFFF"/>
                </a:solidFill>
                <a:latin typeface="Corbel"/>
              </a:rPr>
              <a:t>Однако являться работодателем вправе не только юридическое или физическое лицо. В соответствии с федеральным законом от 19 мая 1995 года N82-ФЗ «Об общественных объединениях», правом заключать трудовые договоры с гражданами наделены профсоюзные организации и другие общественные объединения. Кроме того, статья 23 Трудового кодекса РФ предоставляет такие полномочия органам государственной власти и местного самоуправления.</a:t>
            </a:r>
            <a:endParaRPr lang="ru-RU" sz="140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9382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014310F2-3261-4221-8BE1-03BD4833D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человек, окно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61E93DE-2A5A-CD0A-0F7E-9FAEDF8D4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9" b="23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A11065F-8617-40E7-AC2B-F98E48C99F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58BA2E5-C873-4530-B394-51996F6E2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D8F77D0-1D04-4C5F-9CBB-0F8353D35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0FFDD02-D586-474F-B2FD-CC4291988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09260F-DF75-EEDA-54F4-1A46AA86D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18" y="856890"/>
            <a:ext cx="7576040" cy="5145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  <a:latin typeface="Corbel"/>
              </a:rPr>
              <a:t>Работодатель наделен правом формировать коллектив предприятия или организации, заключая или расторгая трудовые договоры с работниками. Для руководства предприятием или организацией работодатель обладает властными полномочиями, гарантирующими ему возможность обеспечивать трудовой распорядок, дисциплину и охрану труда. Он вправе требовать от работников добросовестного исполнения своих обязанностей, соблюдения правил внутреннего распорядка, бережного отношения к имуществу предприятия или организации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6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1ED2B-A5ED-E6EF-B61E-9D0B5ED4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73" y="141437"/>
            <a:ext cx="3511153" cy="924657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  <a:latin typeface="Corbel"/>
              </a:rPr>
              <a:t>оТВЕТСТВЕННОСТЬ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120F45-33BE-10C3-16BC-E51FD0858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2" y="1363204"/>
            <a:ext cx="5466472" cy="54316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Corbel"/>
              </a:rPr>
              <a:t>В целях поддержания трудовой дисциплины работодатель может поощрять работников, добросовестно исполняющих свои обязанности. А за совершение дисциплинарного проступка, он вправе применить к работнику различные взыскания.</a:t>
            </a:r>
            <a:endParaRPr lang="ru-RU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000" dirty="0">
                <a:latin typeface="Corbel"/>
              </a:rPr>
              <a:t>Всего различают  4 меры наказания (ответственность) за невыполнение рабочих обязанностей  и прочих нарушений: дисциплинарная; материальная; административная; уголовная. Согласно  ст. 192 ТК РФ, работодатель может наложить на работника  дисциплинарное наказание  за нарушение дисциплины, оно бывает в виде: устного замечания; выговора с занесением в трудовую книгу; увольнение работника. Материальная ответственность. В соответствии со  ст. 238 ТК РФ, при нанесении ущерба имуществу работодателя, работник должен выплатить ему денежную сумму, соразмерную с причиненным ущербом. Работодатель должен действовать согласно ТК РФ, не выходя за рамки правового поля.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631EF41-77D8-97D1-B92E-BDADD740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165" y="1104722"/>
            <a:ext cx="5273194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41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F28DDD-9641-43BA-944D-79B0687051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30DF0-82C0-F49B-2072-17C9B9F9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chemeClr val="accent1"/>
                </a:solidFill>
                <a:latin typeface="Corbel"/>
              </a:rPr>
              <a:t>Основные обязанности работодателя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AA2954-062E-4B72-A97B-0B066FB15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CA29A6-E0B1-40CD-ADF7-7B8E932A3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D5F866-AD72-475A-B6C6-54E4577D4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02BAD4C-6EA9-4F10-92D4-A1C8C53DAE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0BD11092-A5D0-1678-EBCB-3B04358CF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82448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073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B8DD2392-397B-48BF-BEFA-EA1FB881C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5" descr="Изображение выглядит как текст, человек, ноутбук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D354C42-23BD-935E-171F-3BB5DC80A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5661" r="3673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16" name="Рисунок 17" descr="Изображение выглядит как текст, человек, мужчина, мужск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33F52E6-6492-9D44-A3A1-1BC1442AB4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23657" r="25898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34B80EB5-FCAD-E3BE-5629-FF594F8D9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622999"/>
              </p:ext>
            </p:extLst>
          </p:nvPr>
        </p:nvGraphicFramePr>
        <p:xfrm>
          <a:off x="965199" y="2180496"/>
          <a:ext cx="10261602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871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434</Words>
  <Application>Microsoft Office PowerPoint</Application>
  <PresentationFormat>Широкоэкранный</PresentationFormat>
  <Paragraphs>29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Corbel</vt:lpstr>
      <vt:lpstr>Gill Sans MT</vt:lpstr>
      <vt:lpstr>Wingdings 2</vt:lpstr>
      <vt:lpstr>Дивиденд</vt:lpstr>
      <vt:lpstr>Обязанности работодателя</vt:lpstr>
      <vt:lpstr>Презентация PowerPoint</vt:lpstr>
      <vt:lpstr>Презентация PowerPoint</vt:lpstr>
      <vt:lpstr>Презентация PowerPoint</vt:lpstr>
      <vt:lpstr>Работодатель как субъект трудового права</vt:lpstr>
      <vt:lpstr>Презентация PowerPoint</vt:lpstr>
      <vt:lpstr>оТВЕТСТВЕННОСТЬ</vt:lpstr>
      <vt:lpstr>Основные обязанности работодателя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OK00</dc:creator>
  <cp:lastModifiedBy>User</cp:lastModifiedBy>
  <cp:revision>194</cp:revision>
  <dcterms:created xsi:type="dcterms:W3CDTF">2022-11-07T20:13:46Z</dcterms:created>
  <dcterms:modified xsi:type="dcterms:W3CDTF">2025-12-04T08:38:54Z</dcterms:modified>
</cp:coreProperties>
</file>