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3"/>
  </p:notesMasterIdLst>
  <p:sldIdLst>
    <p:sldId id="256" r:id="rId2"/>
    <p:sldId id="277" r:id="rId3"/>
    <p:sldId id="279" r:id="rId4"/>
    <p:sldId id="280" r:id="rId5"/>
    <p:sldId id="278" r:id="rId6"/>
    <p:sldId id="283" r:id="rId7"/>
    <p:sldId id="284" r:id="rId8"/>
    <p:sldId id="282" r:id="rId9"/>
    <p:sldId id="281" r:id="rId10"/>
    <p:sldId id="285" r:id="rId11"/>
    <p:sldId id="286" r:id="rId12"/>
    <p:sldId id="288" r:id="rId13"/>
    <p:sldId id="287" r:id="rId14"/>
    <p:sldId id="289" r:id="rId15"/>
    <p:sldId id="290" r:id="rId16"/>
    <p:sldId id="292" r:id="rId17"/>
    <p:sldId id="291" r:id="rId18"/>
    <p:sldId id="293" r:id="rId19"/>
    <p:sldId id="294" r:id="rId20"/>
    <p:sldId id="298" r:id="rId21"/>
    <p:sldId id="297" r:id="rId22"/>
    <p:sldId id="296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F"/>
    <a:srgbClr val="FF7979"/>
    <a:srgbClr val="A62502"/>
    <a:srgbClr val="961E1E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83" autoAdjust="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1F05-CC85-4E8C-B137-5E094F0FDDCB}" type="datetimeFigureOut">
              <a:rPr lang="ru-RU" smtClean="0"/>
              <a:pPr/>
              <a:t>04.12.2025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6FD7-900C-4D0C-AA7A-36EA28D321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6FD7-900C-4D0C-AA7A-36EA28D3211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73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221B5-647E-4A3B-A3C9-1FA811E5E62E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C822C-A52E-48E9-8238-EFDF0B2F8D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5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7FBE-5700-48A2-99D5-AC5DD5C1D293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6206-CE57-422B-831E-14CF1E2D7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4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7FBE-5700-48A2-99D5-AC5DD5C1D293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6206-CE57-422B-831E-14CF1E2D7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72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7FBE-5700-48A2-99D5-AC5DD5C1D293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6206-CE57-422B-831E-14CF1E2D7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3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7FBE-5700-48A2-99D5-AC5DD5C1D293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6206-CE57-422B-831E-14CF1E2D7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37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7FBE-5700-48A2-99D5-AC5DD5C1D293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6206-CE57-422B-831E-14CF1E2D7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59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0E08B-07A1-4E12-8768-F1E0ECF9F169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DEEFD-42EC-4BE4-99E7-28F1EECBD3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4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D1FD2-6B18-4980-A9DE-FFA231A024E1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D4E4-504C-4B18-B258-6DD3C59A6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9ADFD-3AE8-486A-A690-91270AA41A3B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9566B-06CB-4644-B734-D31650A481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7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0ECA4-41B1-4E14-8E51-8CBD2E00DD57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A9D2-9F8D-4B16-B40D-B2C3336BBA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D5D22-502C-4FCB-A2B7-D9178F25C3F0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2646-29BC-4DC1-9FCF-8CBBBAD1ED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68CA2-C172-4293-A720-7E55C3591330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E611F-654C-4D54-9321-3A86E9CE04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1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368C2-60F7-40BD-9B17-B7D0A5237E05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32C1A-0259-435B-A890-27B7894739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D0029-A094-4284-AE42-EFB117F6F40B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AE941-36B2-4476-8A27-B710FA65B4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9330C-6DE0-4D82-9F09-12896B120278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27479-2872-42FA-946D-ED7241E10D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0C407-35D9-4C19-9A0B-4457C1F07DDD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1AF5-05CD-436A-A029-EABCB4AA6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757FBE-5700-48A2-99D5-AC5DD5C1D293}" type="datetimeFigureOut">
              <a:rPr lang="ru-RU" smtClean="0"/>
              <a:pPr>
                <a:defRPr/>
              </a:pPr>
              <a:t>04.12.2025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AC6206-CE57-422B-831E-14CF1E2D7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70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 на титул.jpg"/>
          <p:cNvPicPr>
            <a:picLocks noChangeAspect="1"/>
          </p:cNvPicPr>
          <p:nvPr/>
        </p:nvPicPr>
        <p:blipFill>
          <a:blip r:embed="rId4" cstate="print"/>
          <a:srcRect r="1939" b="11031"/>
          <a:stretch>
            <a:fillRect/>
          </a:stretch>
        </p:blipFill>
        <p:spPr>
          <a:xfrm>
            <a:off x="0" y="0"/>
            <a:ext cx="9144000" cy="4437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569514"/>
            <a:ext cx="4032448" cy="15841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latin typeface="Century Schoolbook" pitchFamily="18" charset="0"/>
              </a:rPr>
              <a:t>ОХРАНА ТРУДА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683568" y="4437112"/>
            <a:ext cx="76245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/>
              <a:t>Обязательное социальное страхование от несчастных случаев на производстве и профессиональных заболеваний</a:t>
            </a:r>
            <a:endParaRPr lang="ru-RU" sz="2000" b="1" dirty="0">
              <a:latin typeface="RussianRail A Pro"/>
            </a:endParaRPr>
          </a:p>
        </p:txBody>
      </p:sp>
      <p:pic>
        <p:nvPicPr>
          <p:cNvPr id="10" name="Рисунок 9" descr="полос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9144000" cy="10801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A0284B-7E29-1134-2F5A-1C8A1E9D92D3}"/>
              </a:ext>
            </a:extLst>
          </p:cNvPr>
          <p:cNvSpPr/>
          <p:nvPr/>
        </p:nvSpPr>
        <p:spPr>
          <a:xfrm>
            <a:off x="683568" y="6021288"/>
            <a:ext cx="2664296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документального оформления и проведения расследования случаев производственного травматизма.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Оформление материалов расследования несчастных случаев на производстве производится в соответствии со 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статьей 230 ТК РФ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и формами документов, утвержденными Постановлением Минтруда Российской Федерации от 24.10.2002 г. № 73 "Об утверждении форм документов, необходимых для расследования и учета несчастных случаев на производстве, и положения об особенностях расследования несчастных случаев на производстве в отдельных отраслях и организациях".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Документы, которые используются при расследовании, оформлении и учете материалов несчастного случая: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Извещение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о групповом несчастном случае, тяжелом несчастном случае, несчастном случае со смертельным исходом;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Формы Н-1, Н-1ПС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о несчастном случае на производстве;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о расследовании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группового несчастного случая, тяжелого несчастного случая, несчастного случая со смертельным исходом;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Заключение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государственного инспектора труда;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Протокол опроса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пострадавшего при несчастном случае, очевидца несчастного случая, должностного лица;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Протокол осмотра места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несчастного случая;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Сообщение о последствиях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несчастного случая на производстве и принятых мерах;</a:t>
            </a:r>
          </a:p>
          <a:p>
            <a:pPr marL="0" indent="342900" algn="just">
              <a:buNone/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Журнал регистрации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несчастных случаев на производстве.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Каждый несчастный случай на производстве, оформленный актом по форме Н-1, включается в статистический отчет о временной нетрудоспособности и травматизме на производстве, по установленной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5040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Оформление материалов расследования несчастных случаев на производстве и их учет.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каждому несчастному случаю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квалифицированному по результатам расследования как несчастный случай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производстве и повлекшему за собой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необходимость перевода пострадавшего в соответствии с медицинским заключением, выданным в порядке, установленном федеральными законами и иными нормативными правовыми актами Российской Федерации, на другую работу,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потерю им трудоспособности на срок не менее одного дня либо смерть пострадавшего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оформляется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о несчастном случае на производстве по форме Н-1 не менее трёх экземпляров.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Материалы расследования (подлинники) несчастного случая включают: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(распоряжение) о создании комиссии по расследованию несчастного случая;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планы, эскизы, схемы, протокол осмотра места происшествия, а при необходимости — фото- и видеоматериалы;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документы, характеризующие состояние рабочего места, наличие опасных и вредных производственных факторов;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выписки из журналов регистрации инструктажей по охране труда и протоколов проверки знания пострадавшими требований охраны труда;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протоколы опросов очевидцев несчастного случая и должностных лиц, объяснения пострадавших;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экспертные заключения специалистов, результаты технических расчетов, лабораторных исследований и испытаний;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медицинское заключение о характере и степени тяжести повреждения, причиненного здоровью пострадавшего, или причине его смерти, нахождении пострадавшего в момент несчастного случая в состоянии алкогольного, наркотического или иного токсического опьянения;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копии документов, подтверждающих выдачу пострадавшему специальной одежды, специальной обуви и других средств индивидуальной защиты в соответствии с действующими нормами;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выписки из ранее выданных работодателю и касающихся предмета расследования предписаний государственных инспекторов труда и должностных лиц территориального органа соответствующего федерального органа исполнительной власти, осуществляющего функции по контролю и надзору в установленной сфере деятельности (если несчастный случай произошел в организации или на объекте, подконтрольных этому органу), а также выписки из представлений профсоюзных инспекторов труда об устранении выявленных нарушений требований охраны труда;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другие документы по усмотрению комиссии.</a:t>
            </a:r>
          </a:p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Конкретный перечень материалов расследования определяется председателем комиссии в зависимости от характера и обстоятельств несчастного случая.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 несчастные случаи, происшедшие на предприятиях, подлежат учету, который ведется в специальных журналах. Микротравмы, вызвавшие освобождение от работы менее одного дня, регистрируются в журналах оказания доврачебной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7196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по профилактике травматизма и заболеваемости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Меры по предупреждению случаев травматизма при эксплуатации объектов железнодорожного транспорта и транспортного строительства условно подразделяют на 5 групп: </a:t>
            </a:r>
            <a:r>
              <a:rPr lang="ru-RU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организационные, технические, санитарно-гигиенические, экономические и правовые.</a:t>
            </a:r>
            <a:endParaRPr lang="ru-RU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342900" algn="just">
              <a:buNone/>
            </a:pPr>
            <a:r>
              <a:rPr lang="ru-RU" sz="14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Организационные меры</a:t>
            </a:r>
            <a:r>
              <a:rPr lang="ru-RU" sz="14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систематическая работа по воспитанию у каждого члена коллектива чувства высокой ответственности за личную безопасность и безопасность рядом работающих товарищей, неукоснительное выполнение норм и правил охраны труда, соблюдение трудовой и производственной дисциплины.</a:t>
            </a:r>
          </a:p>
          <a:p>
            <a:pPr marL="0" indent="342900" algn="just">
              <a:buNone/>
            </a:pPr>
            <a:r>
              <a:rPr lang="ru-RU" sz="14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Технические меры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включают разработку и внедрение комплексной механизации и автоматизации тяжелых, вредных и монотонных работ, а также устройств и приспособлений, исключающих необходимость нахождения исполнителей в зонах с вредными и опасными производ­ственными факторами. </a:t>
            </a:r>
          </a:p>
          <a:p>
            <a:pPr marL="0" indent="342900" algn="just">
              <a:buNone/>
            </a:pPr>
            <a:r>
              <a:rPr lang="ru-RU" sz="14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Санитарно-гигиенические меры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предусматривают создание нормальных условий на рабочих местах и в помещениях. </a:t>
            </a:r>
          </a:p>
          <a:p>
            <a:pPr marL="0" indent="342900" algn="just">
              <a:buNone/>
            </a:pPr>
            <a:r>
              <a:rPr lang="ru-RU" sz="14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Экономические меры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охватывают планирование, финансирование и освоение средств, выделенных для выполнения мероприятий по охране труда.</a:t>
            </a:r>
          </a:p>
          <a:p>
            <a:pPr marL="0" indent="342900" algn="just">
              <a:buNone/>
            </a:pPr>
            <a:r>
              <a:rPr lang="ru-RU" sz="14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Правовые меры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регламентируют обязанности и ответственность руководящих, инженерно-технических работников, рабочих, служащих за строгое соблюдение действующих норм и требований по охране труда.</a:t>
            </a:r>
          </a:p>
        </p:txBody>
      </p:sp>
    </p:spTree>
    <p:extLst>
      <p:ext uri="{BB962C8B-B14F-4D97-AF65-F5344CB8AC3E}">
        <p14:creationId xmlns:p14="http://schemas.microsoft.com/office/powerpoint/2010/main" val="21451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Обязательное социальное страхование от несчастных случаев на производстве и профессиональных заболеваний.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  <a:blipFill>
            <a:blip r:embed="rId2" cstate="print">
              <a:lum bright="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Обязательное социальное страхование от несчастных случаев на производстве и профессиональных заболеваний является видом социального страхования и предусматривает:</a:t>
            </a:r>
          </a:p>
          <a:p>
            <a:pPr marL="0" indent="342900" algn="just">
              <a:buNone/>
            </a:pP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социальной защиты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застрахованных и экономической заинтересованности субъектов страхования в снижении профессионального риска;</a:t>
            </a:r>
          </a:p>
          <a:p>
            <a:pPr marL="0" indent="342900" algn="just">
              <a:buNone/>
            </a:pP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возмещение вреда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причиненного жизни и здоровью застрахованного при исполнении им обязанностей по трудовому договору и в иных установленных настоящим Федеральным законом случаях, путем предоставления застрахованному в полном объеме всех необходимых видов обеспечения по страхованию, в том числе оплату расходов на медицинскую, социальную и профессиональную реабилитацию; </a:t>
            </a:r>
          </a:p>
          <a:p>
            <a:pPr marL="0" indent="342900" algn="just">
              <a:buNone/>
            </a:pP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предупредительных мер по сокращению производственного травматизма и профессиональных заболеваний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(№ 125-ФЗ от 24 июля 1998 года).</a:t>
            </a:r>
          </a:p>
        </p:txBody>
      </p:sp>
    </p:spTree>
    <p:extLst>
      <p:ext uri="{BB962C8B-B14F-4D97-AF65-F5344CB8AC3E}">
        <p14:creationId xmlns:p14="http://schemas.microsoft.com/office/powerpoint/2010/main" val="14215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Возмещение вреда, причиненного здоровью работника при исполнении им трудовых обязанностей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по страхованию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- страховое возмещение вреда, причиненного в результате наступления страхового случая жизни и здоровью застрахованного, в виде денежных сумм, выплачиваемых либо компенсируемых страховщиком застрахованному или лицам, имеющим на это право в соответствии с настоящим Федеральным законом.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Граждане, пострадавшие на производстве (а в соответствующих случаях и члены их семей) вправе требовать возмещения причиненного вреда их здоровью и жизни в общегражданском порядке, если вред за счет средств обязательного социального страхования возмещен не в полном объеме.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Отношения по возмещению ущерба, регулируются нормами социального обеспечения.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Работодатель как сторона трудового договора не является материально-ответственным в случаях, когда здоровью работника причинен вред. Обязанность возместить такой вред в соответствии с  законом № 125-ФЗ от 24 июля 1998 года возложена на ФСС РФ. 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Страховое возмещение вреда, причиненного жизни или здоровью застрахованного в результате наступления страхового случая, предоставляется в виде денежных сумм, выплачиваемых либо компенсируемых страховщиком (ФСС РФ) застрахованному или лицам, имеющим на это право в соответствии с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14361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Виды страховых выплат работнику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повреждении здоровья или в случае смерти работника вследствие несчастного случая на производстве либо профессионального заболевания работнику (его семье) возмещаются его утраченный заработок (доход), а также связанные с повреждением здоровья дополнительные расходы на медицинскую, социальную и профессиональную реабилитацию либо соответствующие расходы, связанные со смертью работника (ст. 184 ТК РФ).</a:t>
            </a:r>
          </a:p>
          <a:p>
            <a:pPr marL="0" indent="342900" algn="just">
              <a:buNone/>
            </a:pP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виды страхового обеспечения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— это </a:t>
            </a:r>
            <a:r>
              <a:rPr lang="ru-RU" sz="11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пособие по временной нетрудоспособности 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и страховые выплаты двух видов: </a:t>
            </a:r>
            <a:r>
              <a:rPr lang="ru-RU" sz="11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единовременные и ежемесячные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342900" algn="just">
              <a:buNone/>
            </a:pP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Пособие по временной нетрудоспособности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выплачивается потерпевшему за весь период временной нетрудоспособности застрахованного, наступившей вследствие несчастного случая на производстве или профессионального заболевания, начиная с первого ее дня и до выздоровления или установления стойкой утраты профессиональной трудоспособности. Размер пособия — 100 % среднего заработка. Сумма этого пособия не ограничивается каким-либо пределом.</a:t>
            </a:r>
          </a:p>
          <a:p>
            <a:pPr marL="0" indent="342900" algn="just">
              <a:buNone/>
            </a:pP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Единовременные страховые выплаты производятся: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застрахованным, если результатом несчастного случая явилась утрата ими профессиональной трудоспособности;</a:t>
            </a:r>
          </a:p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гражданам, имеющим право на их получение, если результатом страхового случая явилась смерть застрахованного. </a:t>
            </a:r>
          </a:p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Освидетельствование застрахованного на предмет определения утраты профессиональной трудоспособности производится учреждением врачебно-экспертной комиссии (ВЭК).</a:t>
            </a:r>
          </a:p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Освидетельствование проводит ВЭК лечебно-профилактического учреждения (ЛПУ) ОАО «РЖД». </a:t>
            </a:r>
          </a:p>
          <a:p>
            <a:pPr marL="0" indent="342900" algn="just">
              <a:buNone/>
            </a:pP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Ежемесячные страховые выплаты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выплачиваются как застрахованным, так и гражданам, имеющим право на их получение (смерть застрахованного). </a:t>
            </a:r>
          </a:p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Размер ежемесячной страховой выплаты самому застрахованному определяется как доля среднего месячного заработка, включающего все виды оплаты труда (дохода), районные коэффициенты, процентные надбавки, исчисленная в соответствии со степенью утраты им профессиональной трудоспособности.</a:t>
            </a:r>
          </a:p>
          <a:p>
            <a:pPr marL="0" indent="342900" algn="just">
              <a:buNone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Размер ежемесячной страховой выплаты гражданам, имеющим право на ее получение в связи со смертью застрахованного вследствие несчастного случая на производстве или профессионального заболевания, также исчисляется на основе заработка застрахованного.</a:t>
            </a:r>
          </a:p>
        </p:txBody>
      </p:sp>
    </p:spTree>
    <p:extLst>
      <p:ext uri="{BB962C8B-B14F-4D97-AF65-F5344CB8AC3E}">
        <p14:creationId xmlns:p14="http://schemas.microsoft.com/office/powerpoint/2010/main" val="281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Медицинская, социальная и профессиональная реабилитация пострадавших на производстве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Реабилитация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- комплекс мер по восстановлению трудоспособности и здоровья работника в результате перенесённых профессиональных заболеваний и травм.</a:t>
            </a:r>
          </a:p>
          <a:p>
            <a:pPr marL="0" indent="342900" algn="just">
              <a:buNone/>
            </a:pP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Медицинская реабилитация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восстановление здоровья больного посредством комплексного использования различных лечебно-восстановительных мероприятий, развитие заместительных приспособлений и коррекцию психического состояния пациента. </a:t>
            </a:r>
          </a:p>
          <a:p>
            <a:pPr marL="0" indent="342900" algn="just">
              <a:buNone/>
            </a:pP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реабилитация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возвращение пострадавших как полноправных членов общества в бытовые и трудовые процессы, с целью экономической независимость и социальной полноценности.</a:t>
            </a:r>
          </a:p>
          <a:p>
            <a:pPr marL="0" indent="342900" algn="just">
              <a:buNone/>
            </a:pP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Профессиональная реабилитации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трудоустройство, профессиональное обучение и переобучение, определение трудоспособности.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3283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расследования и учета профессиональных заболеваний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Острые профессиональные заболевания (отравления), в отношении которых имеются основания предполагать, что их возникновение обусловлено воздействием вредных производственных факторов, подлежат расследованию в соответствии с Положением о расследовании и учете профессиональных заболеваний, утвержденным постановлением Правительства РФ от 15 декабря 2000 г. № 967.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установлении предварительного диагноза -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острое профессиональное заболевание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учреждение здравоохранения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(обычно - поликлиника)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течение суток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направляет экстренное извещение о случае профессионального заболевания в центр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государственного санитарно-эпидемиологического надзора и сообщение работодателю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Центр государственного санитарно-эпидемиологического надзора после получения экстренного извещения,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течение суток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приступает к выяснению причин возникновения заболевания. 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установлении предварительного диагноза -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хроническое профессиональное заболевание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учреждение здравоохранения в 3-дневный срок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направляет извещение в центр государственного санитарно-эпидемиологического надзора, который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2-недельный срок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составляет санитарно-гигиеническую характеристику условий труда пострадавшего. </a:t>
            </a:r>
          </a:p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Учреждение здравоохранения направляет в месячный срок пострадавшего в медицинское учреждение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где есть специалисты в области профессиональной патологии (центр профессиональной патологии). </a:t>
            </a:r>
          </a:p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Центр профессиональной патологии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устанавливает заключительный диагноз - хроническое профессиональное заболевание, которое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3-дневный срок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направляется в центр государственного санитарно-эпидемиологического надзора, работодателю, страховщику (ФСС РФ) и в учреждение здравоохранения. </a:t>
            </a:r>
          </a:p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Работодатель в течение 10 дней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 дня получения извещения приказом создаёт комиссию по расследованию профессионального заболевания,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возглавляемую главным врачом центра государственного санитарно-эпидемиологического надзора. 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комиссию включаются: представитель работодателя, специалист по охране труда, представители профсоюза, медицинский работник здравпункта предприятия и другие специалисты.</a:t>
            </a:r>
          </a:p>
          <a:p>
            <a:pPr marL="0" indent="342900" algn="just">
              <a:buNone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результатам расследования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комиссия в 3-дневный срок составляет акт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случае профессионального заболевания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в пяти экземплярах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предназначенных для пострадавшего, работодателя, центра государственного санитарно-эпидемиологического надзора, центра профессиональной патологии (или учреждения здравоохранения - при остром профзаболевании) и страховщику. </a:t>
            </a:r>
          </a:p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случае профессионального заболевания вместе с материалами расследования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хранится в течение 75 лет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центре государственного санитарно-эпидемиологического надзора и в организации, где проводилось расследование. </a:t>
            </a:r>
          </a:p>
          <a:p>
            <a:pPr marL="0" indent="342900" algn="just">
              <a:buNone/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Регистрацию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данных о пострадавших от профессиональных заболеваний (отравлений)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ведёт </a:t>
            </a:r>
            <a:r>
              <a:rPr lang="ru-RU" sz="1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Роспотребнадзор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Журнале учета профессиональных заболеваний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8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/>
          <a:lstStyle/>
          <a:p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технические мероприятия по профилактике производственного травматизма: устройство ограждений, установка предохранительных и блокировочных устройств на оборудовании, а также устройств сигнализации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защиты человека от взаимодействия с опасными объектами существует два основных метода: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1. Обеспечение недоступности к опасным объектам;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2. Применение приспособлений, защищающих человека от опасного производственного фактора.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Оградительные устройства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средства защиты, препятствующие попаданию человека в опасную зону.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Предохранительные устройства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предназначены для автоматического отключения подвижных агрегатов и машин при отклонении от нормального режима работы.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Блокировочные устройства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это устройства исключающие проникновение человека в опасную зону или устраняют опасный фактор на время пребывания человека в этой зоне.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Сигнализирующие устройства</a:t>
            </a:r>
            <a:r>
              <a:rPr lang="ru-RU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предназначены для информирования  о работе технологического оборудования и об изменениях в течение процесса, предупреждении об опасностях и о месте их нахождения.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Дистанционное управление</a:t>
            </a:r>
            <a:r>
              <a:rPr lang="ru-RU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- применяется там, где по условиям технологии находиться в зоне работы машин и механизмов опасно.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Рациональное устройство рабочих мест; соблюдение требований и норм по расстановке оборудования, организации проходов и проездов, укладке материалов и изделий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расстановке оборудования необходимо учитывать: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габаритные размеры и конструкции машин;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принятые сетки колонн и размеры помещений;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полосу транспорта;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зоны технического обслуживания машин, ремонта и размещения продукта с учетом сырья, находящегося в обработке;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рабочие проходы, т. е. монтажные и другие разрывы между соседними машинами, между машинами и стеной или колонной;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эвакуационные проходы для движения людей при возникновении опасных ситуаций (центральные и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пристенные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с полосой или баз полосы транспорта);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ширину приборов, коммуникаций и другого цехового оборудования, монтируемого у стены.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причины производственного травматизма и профессиональных заболеваний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2000" b="1" i="1" dirty="0"/>
              <a:t>Производственная травма (трудовое увечье)</a:t>
            </a:r>
            <a:r>
              <a:rPr lang="ru-RU" sz="2000" dirty="0"/>
              <a:t> - это результат механического воздействия на организм различных опасных производственных факторов. </a:t>
            </a:r>
          </a:p>
          <a:p>
            <a:pPr marL="0" indent="342900" algn="just">
              <a:buNone/>
            </a:pPr>
            <a:r>
              <a:rPr lang="ru-RU" sz="2000" dirty="0"/>
              <a:t>Основные причины производственного травматизма:</a:t>
            </a:r>
          </a:p>
          <a:p>
            <a:pPr marL="0" indent="342900" algn="just">
              <a:buNone/>
            </a:pPr>
            <a:r>
              <a:rPr lang="ru-RU" sz="2000" b="1" i="1" dirty="0"/>
              <a:t>1. Организационные </a:t>
            </a:r>
            <a:r>
              <a:rPr lang="ru-RU" sz="2000" dirty="0"/>
              <a:t>- нарушение правил эксплуатации оборудования, инструкций, режима труда и отдыха; недостаточный надзора за соблюдением инструкций; несвоевременный инструктаж.</a:t>
            </a:r>
          </a:p>
          <a:p>
            <a:pPr marL="0" indent="342900" algn="just">
              <a:buNone/>
            </a:pPr>
            <a:r>
              <a:rPr lang="ru-RU" sz="2000" b="1" i="1" dirty="0"/>
              <a:t>2. Технические </a:t>
            </a:r>
            <a:r>
              <a:rPr lang="ru-RU" sz="2000" dirty="0"/>
              <a:t>- конструкторские недостатки, неисправность оборудования и инструмента, несовершенства технологического процесса, недостаточная механизация работ.</a:t>
            </a:r>
          </a:p>
          <a:p>
            <a:pPr marL="0" indent="342900" algn="just">
              <a:buNone/>
            </a:pPr>
            <a:r>
              <a:rPr lang="ru-RU" sz="2000" b="1" i="1" dirty="0"/>
              <a:t>3. Психофизиологические</a:t>
            </a:r>
            <a:r>
              <a:rPr lang="ru-RU" sz="2000" b="1" dirty="0"/>
              <a:t>,</a:t>
            </a:r>
            <a:r>
              <a:rPr lang="ru-RU" sz="2000" dirty="0"/>
              <a:t> связанные с нарушением работниками трудовой дисциплины, опьянением на рабочем месте, умышленным </a:t>
            </a:r>
            <a:r>
              <a:rPr lang="ru-RU" sz="2000" dirty="0" err="1"/>
              <a:t>самотравмированием</a:t>
            </a:r>
            <a:r>
              <a:rPr lang="ru-RU" sz="2000" dirty="0"/>
              <a:t>, переутомлением, плохим здоровьем и др.</a:t>
            </a:r>
            <a:endParaRPr lang="ru-RU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работающих предохранительными приспособлениями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Предохранительные приспособления коллективного  пользования, выдаваемые рабочим  и служащим только на время выполнения тех работ,  для  которых они  предусмотрены, должны находиться  в  кладовых  и  выдаваться  под ответственность мастеров и других работников, перечень которых утверждается руководителем предприятия.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Приобретение СИЗ осуществляется за счет средств работодателя.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Допускается приобретение работодателем СИЗ во временное пользование по договору аренды.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тех случаях, когда такие СИЗ, как жилет сигнальный, страховочная привязь, удерживающая привязь (предохранительный пояс), диэлектрические галоши и перчатки, диэлектрический коврик, защитные очки и щитки, фильтрующие СИЗ органов дыхания с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противоаэрозольными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и противогазовыми фильтрами, изолирующие СИЗ органов дыхания, защитный шлем, подшлемник, накомарник, каска, наплечники, налокотники,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самоспасатели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наушники,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противошумные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вкладыши, светофильтры,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виброзащитные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рукавицы или перчатки и т.п. не указаны в соответствующих типовых нормах, они могут быть выданы работникам со сроком носки "до износа" на основании результатов аттестации рабочих мест по условиям труда, а также с учетом условий и особенностей выполняемых работ.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Дежурные СИЗ общего пользования выдаются работникам только на время выполнения тех работ, для которых они предназначены.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Работники должны ставить в известность работодателя (или его представителя) о выходе из строя (неисправности) СИЗ.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систем оповещения о приближении подвижного состава к месту производства работ на перегонах и станциях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marL="0" indent="342900" algn="just">
              <a:buNone/>
            </a:pPr>
            <a:r>
              <a:rPr lang="ru-RU" sz="1400" dirty="0"/>
              <a:t>Перегоны с автоблокировкой и станции с электрической централизацией стрелок должны оборудоваться автоматической системой оповещения работников, выполняющих работы на путях, о приближении поезда.</a:t>
            </a:r>
          </a:p>
          <a:p>
            <a:pPr marL="0" indent="342900" algn="just">
              <a:buNone/>
            </a:pPr>
            <a:r>
              <a:rPr lang="ru-RU" sz="1400" dirty="0"/>
              <a:t>Основная задача автоматической системы оповещения работающих на железных путях — формирование и передача информации о приближении поезда за время, достаточное для прекращения работ на железнодорожных путях сотрудниками или бригадами и выхода из опасной зоны.</a:t>
            </a:r>
          </a:p>
          <a:p>
            <a:pPr marL="0" indent="342900" algn="just">
              <a:buNone/>
            </a:pPr>
            <a:r>
              <a:rPr lang="ru-RU" sz="1400" dirty="0"/>
              <a:t>Для предупреждения работающих на железнодорожных путях и информирования пассажиров о приближении железнодорожного подвижного состава устанавливается минимальное время, за которое необходимо начать оповещение. </a:t>
            </a:r>
          </a:p>
          <a:p>
            <a:pPr marL="0" indent="342900" algn="just">
              <a:buNone/>
            </a:pPr>
            <a:endParaRPr lang="ru-RU" sz="1400" dirty="0"/>
          </a:p>
          <a:p>
            <a:pPr marL="0" indent="342900" algn="just"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 marL="0" indent="342900" algn="just">
              <a:buNone/>
            </a:pPr>
            <a:endParaRPr lang="ru-RU" sz="1400" dirty="0"/>
          </a:p>
          <a:p>
            <a:pPr marL="0" indent="342900" algn="just">
              <a:buNone/>
            </a:pPr>
            <a:endParaRPr lang="ru-RU" sz="1400" dirty="0"/>
          </a:p>
          <a:p>
            <a:pPr marL="0" indent="342900" algn="just">
              <a:buNone/>
            </a:pPr>
            <a:endParaRPr lang="ru-RU" sz="1400" dirty="0"/>
          </a:p>
          <a:p>
            <a:pPr marL="0" indent="342900" algn="just">
              <a:buNone/>
            </a:pPr>
            <a:endParaRPr lang="ru-RU" sz="1400" dirty="0"/>
          </a:p>
          <a:p>
            <a:pPr marL="0" indent="342900" algn="just">
              <a:buNone/>
            </a:pPr>
            <a:endParaRPr lang="ru-RU" sz="1400" dirty="0"/>
          </a:p>
          <a:p>
            <a:pPr marL="0" indent="342900" algn="just">
              <a:buNone/>
            </a:pPr>
            <a:r>
              <a:rPr lang="ru-RU" sz="1400" dirty="0"/>
              <a:t>Система оповещения о приближающемся поезде должна оповещать работающих на железной дороге в течение времени, пока существует опасность для жизни и здоровья работающих.</a:t>
            </a:r>
          </a:p>
          <a:p>
            <a:pPr marL="0" indent="342900" algn="just">
              <a:buNone/>
            </a:pPr>
            <a:r>
              <a:rPr lang="ru-RU" sz="1400" dirty="0"/>
              <a:t>Звуковые сигналы оповещения должны отличаться по тональности от звуковых сигналов другого назначения.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501008"/>
          <a:ext cx="856895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Тип поезда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На станциях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На перегонах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На пешеходных переходах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Обычные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минут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минута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Скоростные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минут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минут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минута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Высокоскоростные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минут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минут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минута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 новой техники, механизации, автоматизации производства и современных средств предупреждения травматизма.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968552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Механизация сортировочных горок.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Рабочие места операторов технических контор, занятых списыванием номеров вагонов переместились из междупутий в помещения с комфортными условиями труда.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пересылки грузовых документов из парков прибытия в техническую контору станции оборудуется пневматическая почта. 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станциях используется радиосвязь улучшающая согласованность в работе и сокращаются проходы составителей поездов в зоне движения составов. Маневровые тепловозы, кроме радиостанций, оборудованы устройствами, позволяющими из кабины машиниста производить расцепку локомотива и первого вагона.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Комплексная механизация погрузочно-разгрузочных работ обеспечивает возможность ликвидации тяжелого ручного труда грузчиков, стропальщиков и подсобных рабочих. 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Важное значение для облегчения и улучшения условий, труда железнодорожников имеет механизация путевых работ. 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У слесарей улучшаются условия труда благодаря применению конвейеров, толкателей, пультов управления и другого оборудования.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защиты органов дыхания, их классификация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защиты органов дыхания от вредных газов и пыли пользуются фильтрующими и изолирующими приборами: противогазы; респираторы;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самоспасатели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пневмошлемы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пневмомаски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пневмокуртки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 Принцип их действия заключается в изоляции органов дыхания от окружающей среды и обеспечении подачи чистого воздуха для дыхания. 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Респираторы представляют собой облегченные средства защиты органов дыхания от вредных газов паров, аэрозолей и пыли, делятся на два типа: первый – это респираторы, у которых полумаска и фильтрующий элемент одновременно служит и лицевой частью; второй очищает вдыхаемый воздух в фильтрующих патронах присоединенных к полумаске.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Противогаз является фильтрующим прибором, в котором воздух предварительно очищается на фильтрах от вредной пыли или других примесей. 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Промышленные противогазы состоят из резиновой маски или полумаски, гофрированной трубки и коробки с фильтром. 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Маску можно не снимать до 12 часов, заменяя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фильтропоглощающие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коробки. 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необходимости полностью изолировать рабочего от внешней среды, например на работах, связанных с большим пылеобразованием или выделением особо вредных токсичных веществ, применяют изолирующие костюмы (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пневмокостюмы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гидроизолирующие костюмы, скафандры ЛГ-1 и ЛГ-2, которые состоят из жесткого шлема и комбинезона).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Время действия фильтрующих патронов, окраска коробок противогазов в зависимости от их назначения, порядок пользования ими.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968552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связи с тем, что противогазы поглощают только определенные вещества (аммиак, окись углерода), они имеют разную маркировку, а коробки противогазов окрашивают в разные цвета: коробка противогаза для защиты от окиси углерода имеет белый цвет, от паров бензина марки А — коричневый. Вместе с тем имеется ряд универсальных противогазов, поглощающих многие газы и пары, например противогаз красного цвета марки М защищает от газов и паров, включая и окись углерода, а защитного цвета марок В и БКФ — от кислых газов, паров, пыли, дыма и тумана.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 целью расширения возможностей противогазов по защите от СДЯВ для них введены дополнительные патроны (ДПГ-1; ДПГ-3).</a:t>
            </a:r>
          </a:p>
          <a:p>
            <a:pPr marL="0" indent="342900" algn="just"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ДПГ-3 в комплекте с противогазом защищает от аммиака, хлора,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диметиламина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нитробензола, сероводорода, сероуглерода, синильной кислоты, тетраэтилсвинца, фенола, фосгена, хлористого водорода, хлористого циана и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этилмеркаптана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 ДПГ-1, кроме того, защищает еще от двуокиси азота, метана хлористого, окиси углерода и окиси этилена.</a:t>
            </a:r>
          </a:p>
          <a:p>
            <a:pPr marL="0" indent="342900" algn="just">
              <a:buNone/>
            </a:pP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Гопкалитовый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патрон - тоже дополнительный патрон к противогазам для защиты от окиси углерода.</a:t>
            </a:r>
          </a:p>
          <a:p>
            <a:pPr marL="0" indent="342900" algn="just">
              <a:buNone/>
            </a:pP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Виды поражения глаз. Средства защиты глаз. Защитные очки, их типы.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Повреждения органа зрения являются: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микротравмы;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тупые травмы (контузия глаза);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ожоги - однофакторные (термические, химические, радиационные); многофакторные (комбинированные);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ранения непроникающие и проникающие. 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 средствам индивидуальной защиты глаз в первую очередь относятся защитные очки, применяемые от пыли, твердых частиц, химически неагрессивной жидкости и газов, ультрафиолетового излучения и других опасных производственных факторов.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связи с этим защитные очки подразделяются на: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закрытые защитные очки с прямой вентиляцией типа ЗП2-84, ЗПЗ-84 и ЗП1-90 для защиты глаз от стружек, ветра, пыли, мелких твердых частиц и брызг химически неагрессивных жидкостей;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закрытые защитные очки с непрямой вентиляцией типа ЗНЗ-68-В1, которые предназначены для защиты от действия ультрафиолетовых лучей подсобных рабочих при электрогазосварочных работах;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закрытые защитные очки с непрямой вентиляцией и регулирующей перемычкой ЗНР1 со светофильтрами Э1, Э2, ЭЗ, Э4, Д1, Д2, ДЗ — для защиты глаз от прямых ультрафиолетовых и инфракрасных лучей для подручных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электрогазосварщиков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защиты головы, требования, предъявляемые к ним.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12568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защиты головы работающего от внешних воздействий: падения мелких предметов, солнечных лучей при работе летом на открытом воздухе и т. д. — применяют каски (фибровые, винипластовые, дюралюминиевые, текстолитовые, полиэтиленовые, из стеклопластика), шлемы, подшлемники, шапки, береты, шляпы, колпаки, косынки, накомарники..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к каскам строительным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Каски должны обеспечивать максимальное передаваемое усилие при номинальной энергии удара 500 кгс.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Корпус касок выпускается четырех цветов: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белого - для руководящего состава;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красного - для мастеров;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желтого и оранжевого - для рабочих и младшего обслуживающего персонала.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Наружная поверхность корпуса каски должна быть гладкой, без трещин и пузырей. 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Каждая каска имеет маркировку: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внутренней стороне козырька или корпуса методом литья или формования должно быть нанесено: товарный знак предприятия-изготовителя, обозначение стандарта, размер каски, дата выпуска (месяц, год).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Гарантийный срок хранения и эксплуатации касок - 2 года с даты изготовления.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защиты лица (щитки, маски).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896544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Щиток - предназначен для защиты органов дыхания, лица и глаз от воздействия крупных и мелких твердых частиц с высокой кинетической энергией, брызг жидкостей, искр и брызг расплавленного металла, высоких температурам, горячего воздуха.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Маска сварщика предназначена для надежной защиты глаз и лица от прямых излучений сварочной дуги, брызг расплавленного металла и искр. 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Шлем пескоструйщика: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для защиты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гловы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лица, органов зрения и дыхания при выполнении пескоструйных работ при работе в условиях сильно запыленной среды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укомплектован: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пластмасовой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каской с регулируемым оголовьем,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палериной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из брезентовой парусины, металлической рамкой со смотровым стеклом и распределителем воздуха с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воздухоподающим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шлангом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защиты рук (перчатки, рукавицы)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968552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Рукавицы и перчатки предназначены для защиты рук от механических, термических, химических и др. воздействий.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Брезентовые рукавицы с огнеупорной пропиткой - для выполнения сварочных работ.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Суконные рукавицы - из шинельного сукна защищают от термических ожогов, пониженных температур и не концентрированных кислот.</a:t>
            </a:r>
          </a:p>
          <a:p>
            <a:pPr marL="0" indent="342900" algn="just">
              <a:buNone/>
            </a:pP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Вибростойкие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рукавицы - уменьшают вредное воздействие вибрации при работе с ручным </a:t>
            </a:r>
            <a:r>
              <a:rPr lang="ru-RU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виброинструментом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Утепленные рукавицы и перчатки.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Краги - это перчатки с использованием кожаных накладок для большей прочности и износостойкости. </a:t>
            </a:r>
          </a:p>
          <a:p>
            <a:pPr marL="0" indent="342900" algn="just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Химически стойкие перчатки - лабораторные.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защиты органов слуха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dirty="0"/>
              <a:t>Для защиты органов слуха от шума применяют </a:t>
            </a:r>
            <a:r>
              <a:rPr lang="ru-RU" dirty="0" err="1"/>
              <a:t>противошумные</a:t>
            </a:r>
            <a:r>
              <a:rPr lang="ru-RU" dirty="0"/>
              <a:t> шлемы, наушники и вкладыши. Их применение позволяет ослабить внешний шум. </a:t>
            </a:r>
            <a:r>
              <a:rPr lang="ru-RU" dirty="0" err="1"/>
              <a:t>Противошумы</a:t>
            </a:r>
            <a:r>
              <a:rPr lang="ru-RU" dirty="0"/>
              <a:t> подразделяют на наружные, и внутренние.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основных понятий: «травматизм», «несчастный случай», «профессиональное заболевание»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Травматизм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— совокупность травм, возникших на предприятии за определенный отрезок времени. 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Несчастный случай на производстве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- событие, в результате которого пострадавший получил увечье или иное повреждение здоровья при исполнении им обязанностей по трудовому договору и которое повлекло необходимость перевода застрахованного на другую работу, временную или стойкую утрату им профессиональной трудоспособности либо его смерть. 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Профессиональное заболевание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- хроническое или острое заболевание пострадавшего, в результате постоянного или длительного воздействия на него вредного производственного фактора и повлекшее временную или стойкую утрату им профессиональной трудоспособности. 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Острое профессиональное заболевание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заболевание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возникшие внезапно (в течение одной рабочей смены) из-за воздействия вредных производственных факторов с большим превышением предельно допустимого уровня или предельно допустимой концентрации.</a:t>
            </a:r>
          </a:p>
          <a:p>
            <a:pPr marL="0" indent="342900" algn="just">
              <a:buNone/>
            </a:pPr>
            <a:r>
              <a:rPr lang="ru-RU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Хроническое профессиональное заболевание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развивается после многократного и длительного воздействия вредных производственных факторов.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Дерматологические средства (кремы, моющие средства, пасты, мази), способы их применения.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Кожные покровы от воздействия раздражающих веществ защищают профилактическими кремами, пастами, мазями и специальными моющими средствами. Кремы, пасты и мази наносят на поверхность кожи до работы и смывают после ее окончания тепловой водой с мылом. </a:t>
            </a:r>
          </a:p>
          <a:p>
            <a:pPr marL="0" indent="342900" algn="just">
              <a:buNone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индивидуальной защиты выбирают по видам работ и профессиям рабочих, а мази для конкретных производственных условий — после медицинского осмотра каждого рабочего, которому предстоит пользоваться этим видом защиты.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защиты от падения с высоты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зашиты от падения с высоты предназначены для сохранения жизни и здоровья человека в случае падения.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Работы на высоте - работы, при выполнении которых работник находится на высоте 1,3 м и более. Верхолазные работы, выполняемые на высоте более 5 м от поверхности земли, перекрытия или рабочего настила, над которыми производятся работы. Такие работы должны выполняться с применением предохранительного пояса.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Масса пояса должна быть не более 2,1 кг. Статическая разрывная нагрузка для пояса должна быть не менее 700 кгс. Динамическая нагрузка, при падении груза массой 100 кг с высоты, равной двум длинам стропа (фала).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Карабин стропа (фала) предохранительного пояса должен обеспечивать быстрое и надежное закрепление и открепление одной рукой при надетой утепленной рукавице, не более 3 секунд, с усилием не менее 3 кгс и не более 8 кгс.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Металлические детали предохранительного пояса не должны иметь трещин, раковин, надрывов и заусенцев.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каждом поясе должны быть нанесены: товарный знак предприятия-изготовителя; размер и тип пояса; дата изготовления; клеймо ОТК; обозначение стандарта или технических условий; знак соответствия.</a:t>
            </a:r>
          </a:p>
          <a:p>
            <a:pPr marL="0" indent="34290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Предохранительные пояса перед выдачей в эксплуатацию, а также через каждые 6 месяцев должны подвергаться испытанию статической нагрузкой.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Условное подразделение несчастных случаев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  <a:blipFill>
            <a:blip r:embed="rId2" cstate="print">
              <a:lum bright="3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Согласно «Схемы определения степени тяжести повреждения здоровья при несчастных случаях на производстве», утвержденной приказом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Минздравсоцразвития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РФ от 24 февраля 2005 года № 160, несчастные случаи на производстве по степени тяжести повреждения здоровья подразделяются на 2 категории: </a:t>
            </a:r>
            <a:r>
              <a:rPr lang="ru-RU" sz="18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тяжелые и легкие.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тяжести исхода различают несчастные случаи: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легким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несчастным случаям на производстве относятся: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без потери трудоспособности (микротравмы);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с временной утратой трудоспособности продолжительностью до 60 дней;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потеря профессиональной трудоспособности менее чем на 20%.</a:t>
            </a:r>
          </a:p>
          <a:p>
            <a:pPr marL="0" indent="342900" algn="just">
              <a:buNone/>
            </a:pP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Тяжелые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несчастные случаи на производстве, это повреждения, здоровья не угрожающие жизни пострадавшего, но являющиеся тяжкими по последствиям (стойкая утрата трудоспособности).</a:t>
            </a:r>
          </a:p>
          <a:p>
            <a:pPr marL="0" indent="342900" algn="just">
              <a:buNone/>
            </a:pP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Групповой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несчастный случай (два пострадавших и более).</a:t>
            </a:r>
          </a:p>
          <a:p>
            <a:pPr marL="0" indent="342900" algn="just">
              <a:buNone/>
            </a:pPr>
            <a:r>
              <a:rPr lang="ru-RU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 смертельным исходом</a:t>
            </a:r>
            <a:r>
              <a:rPr lang="ru-RU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Понятие о видах происшествий, приводящих к несчастному случаю (классификатор).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Вид происшествия, приведшего к несчастному случаю: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Дорожно-транспортное происшествие.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 Падение пострадавшего с высоты.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 Падение, обрушение, обвалы предметов, материалов и т.д.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4. Воздействие движущихся, вращающихся предметов и деталей.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5. Поражение электрическим током.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6. Воздействие экстремальных температур.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7. Воздействие вредных веществ.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8. Воздействие ионизирующих излучений.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9. Физические перегрузки.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10. Нервно-психические нагрузки.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11. Повреждение в результате контакта с животными и насекомыми.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12. Утопления.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13. Преднамеренное убийство.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14. Повреждение при стихийных бедствиях.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15. Виды происшествий, характерных для отрасли.</a:t>
            </a:r>
          </a:p>
          <a:p>
            <a:pPr marL="0" indent="342900" algn="just">
              <a:buNone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16. Прочие.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Причины травматизма: технические, организационные, личностные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  <a:blipFill>
            <a:blip r:embed="rId2" cstate="print">
              <a:lum bright="40000" contrast="-40000"/>
            </a:blip>
            <a:stretch>
              <a:fillRect/>
            </a:stretch>
          </a:blipFill>
        </p:spPr>
        <p:txBody>
          <a:bodyPr/>
          <a:lstStyle/>
          <a:p>
            <a:pPr marL="0" indent="342900" algn="just">
              <a:buNone/>
            </a:pP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Технические причины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- которые можно охарактеризовать как причины, не зависящие от уровня организации труда на предприятии.</a:t>
            </a:r>
          </a:p>
          <a:p>
            <a:pPr marL="0" indent="342900" algn="just">
              <a:buNone/>
            </a:pP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Организационные причины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- которые целиком зависят от уровня организации труда на предприятии.</a:t>
            </a:r>
          </a:p>
          <a:p>
            <a:pPr marL="0" indent="342900" algn="just">
              <a:buNone/>
            </a:pP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Психофизиологические причины (личностные)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- к которым можно отнести физические и нервно-психические перегрузки работающего.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расследования и учета несчастных случаев на производстве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  <a:blipFill>
            <a:blip r:embed="rId2" cstate="print">
              <a:lum bright="40000"/>
            </a:blip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342900" algn="just">
              <a:buNone/>
            </a:pPr>
            <a:r>
              <a:rPr lang="ru-RU" sz="12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Расследование несчастного случая</a:t>
            </a:r>
            <a:r>
              <a:rPr lang="ru-RU" sz="12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- это выяснение обстоятельств, при которых произошел несчастный случай, установление причин, его вызвавших, и разработка мер по их предупреждению.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расследования </a:t>
            </a: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легкого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несчастного случая на производстве работодатель незамедлительно создает комиссию и утверждает приказом ее состав не менее 3 человек. Расследование проводят в течение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трех дней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состав комиссии включаются: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работодатель или представители работодателя (возглавляет комиссию);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специалист по охране труда;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представители профсоюзного органа, уполномоченный по охране труда;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др.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требованию пострадавшего в расследовании несчастного случая может принимать участие его доверенное лицо.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расследовании каждого несчастного случая комиссия собирает материалы расследования (подлинники): осмотр и фиксация места происшествия, опрос очевидцев происшествия и по возможности пострадавшего (протоколы), выписки из журналов регистрации инструктажей по охране труда и протоколов проверки знания пострадавшими требований охраны труда и др.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заключение расследования комиссия составляет </a:t>
            </a: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по форме Н-1 (не менее 3-х экземпляров)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в котором приводятся обстоятельства и причины несчастного случая и указываются лица, допустившие нарушения требований охраны труда.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вместе с материалами расследования хранится в течение </a:t>
            </a: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45 лет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работодателем, у которого произошел данный несчастный случай. Также комиссия регистрирует оформленный в установленном порядке несчастный случай на производстве в журнале регистрации несчастных случаев на производстве.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Сроки расследования могут быть продлены председателем комиссии, но не более чем на 15 дней.</a:t>
            </a:r>
          </a:p>
          <a:p>
            <a:pPr marL="0" indent="342900" algn="just">
              <a:buNone/>
            </a:pP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расследования и учета несчастных случаев на производстве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  <a:blipFill>
            <a:blip r:embed="rId2" cstate="print">
              <a:lum bright="40000"/>
            </a:blip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342900" algn="just">
              <a:buNone/>
            </a:pP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Расследование несчастного случая</a:t>
            </a:r>
            <a:r>
              <a:rPr lang="ru-RU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- это выяснение обстоятельств, при которых произошел несчастный случай, установление причин, его вызвавших, и разработка мер по их предупреждению.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Расследование </a:t>
            </a: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тяжелого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группового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 смертельным исходом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несчастного случая проводится комиссией в течение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15 дней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в составе: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государственный инспектор по охране труда (возглавляет комиссию);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представители органа исполнительной власти субъекта Российской Федерации;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работодатель или представители работодателя (возглавляет комиссию);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специалист по охране труда;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представители профсоюзного органа, уполномоченный по охране труда;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др.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требованию пострадавшего (в случае смерти пострадавшего - его родственников) в расследовании несчастного случая может принимать участие его доверенное лицо.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расследовании каждого несчастного случая комиссия собирает материалы расследования (подлинники): осмотр и фиксация места происшествия, опрос очевидцев происшествия и по возможности пострадавшего (протоколы), выписки из журналов регистрации инструктажей по охране труда и протоколов проверки знания пострадавшими требований охраны труда и др.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заключение расследования комиссия составляет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акт по форме Н-1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(не менее 3-х экземпляров), в котором приводятся обстоятельства и причины несчастного случая и указываются лица, допустившие нарушения требований охраны труда. Акт вместе с материалами расследования хранится в течение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45 лет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работодателем, у которого произошел данный несчастный случай. Также комиссия регистрирует оформленный в установленном порядке несчастный случай на производстве в журнале регистрации несчастных случаев на производстве. </a:t>
            </a:r>
          </a:p>
          <a:p>
            <a:pPr marL="0" indent="342900" algn="just">
              <a:buNone/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Сроки расследования могут быть продлены председателем комиссии, но не более чем на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15 дней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342900" algn="just">
              <a:buNone/>
            </a:pP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Действия руководителей и специалистов при возникновении несчастного случая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несчастном случае на производстве (ст. 228 ТК РФ) работодатель (его представитель) обязан: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немедленно организовать первую помощь пострадавшему и при необходимости доставку его в учреждение здравоохранения;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принять неотложные меры по предотвращению развития аварийной ситуации и воздействия травмирующего фактора на других лиц;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сохранить до начала расследования несчастного случая на производстве обстановку, какой она была на момент происшествия, если это не угрожает жизни и здоровью других людей и не приведет к аварии. А в случае невозможности ее сохранения – зафиксировать сложившуюся обстановку (составить схемы, сделать фотографии, произвести другие мероприятия);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обеспечить своевременное расследование несчастного случая на производстве и его учет; </a:t>
            </a:r>
          </a:p>
          <a:p>
            <a:pPr marL="0" indent="342900" algn="just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- немедленно проинформировать о несчастном случае на производстве родственников пострадавшего, а также направить сообщение в органы и организации в установленном порядке.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5233</TotalTime>
  <Words>5050</Words>
  <Application>Microsoft Office PowerPoint</Application>
  <PresentationFormat>Экран (4:3)</PresentationFormat>
  <Paragraphs>279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Schoolbook</vt:lpstr>
      <vt:lpstr>RussianRail A Pro</vt:lpstr>
      <vt:lpstr>Trebuchet MS</vt:lpstr>
      <vt:lpstr>Verdana</vt:lpstr>
      <vt:lpstr>Wingdings 3</vt:lpstr>
      <vt:lpstr>Аспект</vt:lpstr>
      <vt:lpstr>ОХРАНА ТРУДА</vt:lpstr>
      <vt:lpstr>Основные причины производственного травматизма и профессиональных заболеваний</vt:lpstr>
      <vt:lpstr>Определение основных понятий: «травматизм», «несчастный случай», «профессиональное заболевание»</vt:lpstr>
      <vt:lpstr>Условное подразделение несчастных случаев</vt:lpstr>
      <vt:lpstr>Понятие о видах происшествий, приводящих к несчастному случаю (классификатор).</vt:lpstr>
      <vt:lpstr>Причины травматизма: технические, организационные, личностные</vt:lpstr>
      <vt:lpstr>Порядок расследования и учета несчастных случаев на производстве</vt:lpstr>
      <vt:lpstr>Порядок расследования и учета несчастных случаев на производстве</vt:lpstr>
      <vt:lpstr>Действия руководителей и специалистов при возникновении несчастного случая</vt:lpstr>
      <vt:lpstr>Порядок документального оформления и проведения расследования случаев производственного травматизма.</vt:lpstr>
      <vt:lpstr>Оформление материалов расследования несчастных случаев на производстве и их учет.</vt:lpstr>
      <vt:lpstr>Мероприятия по профилактике травматизма и заболеваемости </vt:lpstr>
      <vt:lpstr>Обязательное социальное страхование от несчастных случаев на производстве и профессиональных заболеваний.</vt:lpstr>
      <vt:lpstr>Возмещение вреда, причиненного здоровью работника при исполнении им трудовых обязанностей</vt:lpstr>
      <vt:lpstr>Виды страховых выплат работнику</vt:lpstr>
      <vt:lpstr>Медицинская, социальная и профессиональная реабилитация пострадавших на производстве</vt:lpstr>
      <vt:lpstr>Порядок расследования и учета профессиональных заболеваний</vt:lpstr>
      <vt:lpstr>Основные технические мероприятия по профилактике производственного травматизма: устройство ограждений, установка предохранительных и блокировочных устройств на оборудовании, а также устройств сигнализации</vt:lpstr>
      <vt:lpstr>Рациональное устройство рабочих мест; соблюдение требований и норм по расстановке оборудования, организации проходов и проездов, укладке материалов и изделий</vt:lpstr>
      <vt:lpstr>Обеспечение работающих предохранительными приспособлениями</vt:lpstr>
      <vt:lpstr>Применение систем оповещения о приближении подвижного состава к месту производства работ на перегонах и станциях</vt:lpstr>
      <vt:lpstr>Внедрение новой техники, механизации, автоматизации производства и современных средств предупреждения травматизма.</vt:lpstr>
      <vt:lpstr>Средства защиты органов дыхания, их классификация</vt:lpstr>
      <vt:lpstr>Время действия фильтрующих патронов, окраска коробок противогазов в зависимости от их назначения, порядок пользования ими.</vt:lpstr>
      <vt:lpstr>Виды поражения глаз. Средства защиты глаз. Защитные очки, их типы.</vt:lpstr>
      <vt:lpstr>Средства защиты головы, требования, предъявляемые к ним.</vt:lpstr>
      <vt:lpstr>Средства защиты лица (щитки, маски).</vt:lpstr>
      <vt:lpstr>Средства защиты рук (перчатки, рукавицы)</vt:lpstr>
      <vt:lpstr>Средства защиты органов слуха</vt:lpstr>
      <vt:lpstr>Дерматологические средства (кремы, моющие средства, пасты, мази), способы их применения.</vt:lpstr>
      <vt:lpstr>Средства защиты от падения с высоты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Mikhail Vorobyev</dc:creator>
  <cp:keywords>StarOffice</cp:keywords>
  <cp:lastModifiedBy>Сметанин Александр</cp:lastModifiedBy>
  <cp:revision>456</cp:revision>
  <cp:lastPrinted>2013-12-04T04:01:02Z</cp:lastPrinted>
  <dcterms:created xsi:type="dcterms:W3CDTF">2012-10-17T07:48:09Z</dcterms:created>
  <dcterms:modified xsi:type="dcterms:W3CDTF">2025-12-04T14:49:03Z</dcterms:modified>
</cp:coreProperties>
</file>